
<file path=[Content_Types].xml><?xml version="1.0" encoding="utf-8"?>
<Types xmlns="http://schemas.openxmlformats.org/package/2006/content-types">
  <Default Extension="png" ContentType="image/png"/>
  <Default Extension="wmf" ContentType="image/x-wmf"/>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72" r:id="rId1"/>
  </p:sldMasterIdLst>
  <p:notesMasterIdLst>
    <p:notesMasterId r:id="rId159"/>
  </p:notesMasterIdLst>
  <p:sldIdLst>
    <p:sldId id="256" r:id="rId2"/>
    <p:sldId id="257" r:id="rId3"/>
    <p:sldId id="413" r:id="rId4"/>
    <p:sldId id="258" r:id="rId5"/>
    <p:sldId id="904" r:id="rId6"/>
    <p:sldId id="412" r:id="rId7"/>
    <p:sldId id="744" r:id="rId8"/>
    <p:sldId id="259" r:id="rId9"/>
    <p:sldId id="416" r:id="rId10"/>
    <p:sldId id="417" r:id="rId11"/>
    <p:sldId id="914" r:id="rId12"/>
    <p:sldId id="915" r:id="rId13"/>
    <p:sldId id="916" r:id="rId14"/>
    <p:sldId id="740" r:id="rId15"/>
    <p:sldId id="741" r:id="rId16"/>
    <p:sldId id="747" r:id="rId17"/>
    <p:sldId id="742" r:id="rId18"/>
    <p:sldId id="743" r:id="rId19"/>
    <p:sldId id="732" r:id="rId20"/>
    <p:sldId id="725" r:id="rId21"/>
    <p:sldId id="726" r:id="rId22"/>
    <p:sldId id="727" r:id="rId23"/>
    <p:sldId id="728" r:id="rId24"/>
    <p:sldId id="729" r:id="rId25"/>
    <p:sldId id="730" r:id="rId26"/>
    <p:sldId id="731" r:id="rId27"/>
    <p:sldId id="733" r:id="rId28"/>
    <p:sldId id="735" r:id="rId29"/>
    <p:sldId id="737" r:id="rId30"/>
    <p:sldId id="745" r:id="rId31"/>
    <p:sldId id="748" r:id="rId32"/>
    <p:sldId id="749" r:id="rId33"/>
    <p:sldId id="762" r:id="rId34"/>
    <p:sldId id="761" r:id="rId35"/>
    <p:sldId id="752" r:id="rId36"/>
    <p:sldId id="753" r:id="rId37"/>
    <p:sldId id="760" r:id="rId38"/>
    <p:sldId id="758" r:id="rId39"/>
    <p:sldId id="756" r:id="rId40"/>
    <p:sldId id="763" r:id="rId41"/>
    <p:sldId id="764" r:id="rId42"/>
    <p:sldId id="765" r:id="rId43"/>
    <p:sldId id="287" r:id="rId44"/>
    <p:sldId id="766" r:id="rId45"/>
    <p:sldId id="767" r:id="rId46"/>
    <p:sldId id="768" r:id="rId47"/>
    <p:sldId id="769" r:id="rId48"/>
    <p:sldId id="770" r:id="rId49"/>
    <p:sldId id="906" r:id="rId50"/>
    <p:sldId id="907" r:id="rId51"/>
    <p:sldId id="908" r:id="rId52"/>
    <p:sldId id="909" r:id="rId53"/>
    <p:sldId id="910" r:id="rId54"/>
    <p:sldId id="911" r:id="rId55"/>
    <p:sldId id="771" r:id="rId56"/>
    <p:sldId id="772" r:id="rId57"/>
    <p:sldId id="773" r:id="rId58"/>
    <p:sldId id="912" r:id="rId59"/>
    <p:sldId id="774" r:id="rId60"/>
    <p:sldId id="775" r:id="rId61"/>
    <p:sldId id="777" r:id="rId62"/>
    <p:sldId id="778" r:id="rId63"/>
    <p:sldId id="779" r:id="rId64"/>
    <p:sldId id="780" r:id="rId65"/>
    <p:sldId id="781" r:id="rId66"/>
    <p:sldId id="782" r:id="rId67"/>
    <p:sldId id="913" r:id="rId68"/>
    <p:sldId id="905" r:id="rId69"/>
    <p:sldId id="803" r:id="rId70"/>
    <p:sldId id="759" r:id="rId71"/>
    <p:sldId id="921" r:id="rId72"/>
    <p:sldId id="808" r:id="rId73"/>
    <p:sldId id="798" r:id="rId74"/>
    <p:sldId id="799" r:id="rId75"/>
    <p:sldId id="800" r:id="rId76"/>
    <p:sldId id="919" r:id="rId77"/>
    <p:sldId id="920" r:id="rId78"/>
    <p:sldId id="812" r:id="rId79"/>
    <p:sldId id="813" r:id="rId80"/>
    <p:sldId id="814" r:id="rId81"/>
    <p:sldId id="922" r:id="rId82"/>
    <p:sldId id="825" r:id="rId83"/>
    <p:sldId id="826" r:id="rId84"/>
    <p:sldId id="827" r:id="rId85"/>
    <p:sldId id="828" r:id="rId86"/>
    <p:sldId id="829" r:id="rId87"/>
    <p:sldId id="831" r:id="rId88"/>
    <p:sldId id="832" r:id="rId89"/>
    <p:sldId id="833" r:id="rId90"/>
    <p:sldId id="834" r:id="rId91"/>
    <p:sldId id="835" r:id="rId92"/>
    <p:sldId id="836" r:id="rId93"/>
    <p:sldId id="840" r:id="rId94"/>
    <p:sldId id="838" r:id="rId95"/>
    <p:sldId id="546" r:id="rId96"/>
    <p:sldId id="841" r:id="rId97"/>
    <p:sldId id="842" r:id="rId98"/>
    <p:sldId id="843" r:id="rId99"/>
    <p:sldId id="844" r:id="rId100"/>
    <p:sldId id="845" r:id="rId101"/>
    <p:sldId id="846" r:id="rId102"/>
    <p:sldId id="847" r:id="rId103"/>
    <p:sldId id="848" r:id="rId104"/>
    <p:sldId id="849" r:id="rId105"/>
    <p:sldId id="854" r:id="rId106"/>
    <p:sldId id="850" r:id="rId107"/>
    <p:sldId id="851" r:id="rId108"/>
    <p:sldId id="852" r:id="rId109"/>
    <p:sldId id="853" r:id="rId110"/>
    <p:sldId id="856" r:id="rId111"/>
    <p:sldId id="857" r:id="rId112"/>
    <p:sldId id="858" r:id="rId113"/>
    <p:sldId id="859" r:id="rId114"/>
    <p:sldId id="860" r:id="rId115"/>
    <p:sldId id="861" r:id="rId116"/>
    <p:sldId id="923" r:id="rId117"/>
    <p:sldId id="924" r:id="rId118"/>
    <p:sldId id="925" r:id="rId119"/>
    <p:sldId id="926" r:id="rId120"/>
    <p:sldId id="927" r:id="rId121"/>
    <p:sldId id="928" r:id="rId122"/>
    <p:sldId id="929" r:id="rId123"/>
    <p:sldId id="930" r:id="rId124"/>
    <p:sldId id="931" r:id="rId125"/>
    <p:sldId id="935" r:id="rId126"/>
    <p:sldId id="932" r:id="rId127"/>
    <p:sldId id="933" r:id="rId128"/>
    <p:sldId id="934" r:id="rId129"/>
    <p:sldId id="936" r:id="rId130"/>
    <p:sldId id="937" r:id="rId131"/>
    <p:sldId id="940" r:id="rId132"/>
    <p:sldId id="938" r:id="rId133"/>
    <p:sldId id="939" r:id="rId134"/>
    <p:sldId id="941" r:id="rId135"/>
    <p:sldId id="942" r:id="rId136"/>
    <p:sldId id="943" r:id="rId137"/>
    <p:sldId id="944" r:id="rId138"/>
    <p:sldId id="945" r:id="rId139"/>
    <p:sldId id="946" r:id="rId140"/>
    <p:sldId id="947" r:id="rId141"/>
    <p:sldId id="948" r:id="rId142"/>
    <p:sldId id="949" r:id="rId143"/>
    <p:sldId id="950" r:id="rId144"/>
    <p:sldId id="951" r:id="rId145"/>
    <p:sldId id="952" r:id="rId146"/>
    <p:sldId id="953" r:id="rId147"/>
    <p:sldId id="954" r:id="rId148"/>
    <p:sldId id="955" r:id="rId149"/>
    <p:sldId id="956" r:id="rId150"/>
    <p:sldId id="957" r:id="rId151"/>
    <p:sldId id="958" r:id="rId152"/>
    <p:sldId id="959" r:id="rId153"/>
    <p:sldId id="960" r:id="rId154"/>
    <p:sldId id="961" r:id="rId155"/>
    <p:sldId id="962" r:id="rId156"/>
    <p:sldId id="963" r:id="rId157"/>
    <p:sldId id="862" r:id="rId158"/>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E69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9509230-F0C3-48DD-A159-C2E272794097}">
  <a:tblStyle styleId="{A9509230-F0C3-48DD-A159-C2E272794097}"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529" autoAdjust="0"/>
    <p:restoredTop sz="90239" autoAdjust="0"/>
  </p:normalViewPr>
  <p:slideViewPr>
    <p:cSldViewPr snapToGrid="0">
      <p:cViewPr varScale="1">
        <p:scale>
          <a:sx n="80" d="100"/>
          <a:sy n="80" d="100"/>
        </p:scale>
        <p:origin x="1404" y="72"/>
      </p:cViewPr>
      <p:guideLst>
        <p:guide orient="horz" pos="1620"/>
        <p:guide pos="2880"/>
      </p:guideLst>
    </p:cSldViewPr>
  </p:slideViewPr>
  <p:notesTextViewPr>
    <p:cViewPr>
      <p:scale>
        <a:sx n="1" d="1"/>
        <a:sy n="1" d="1"/>
      </p:scale>
      <p:origin x="0" y="0"/>
    </p:cViewPr>
  </p:notesTextViewPr>
  <p:sorterViewPr>
    <p:cViewPr>
      <p:scale>
        <a:sx n="100" d="100"/>
        <a:sy n="100" d="100"/>
      </p:scale>
      <p:origin x="0" y="-37248"/>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notesMaster" Target="notesMasters/notesMaster1.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presProps" Target="presProps.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theme" Target="theme/theme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tableStyles" Target="tableStyle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1606757291"/>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1172a06022c_2_97: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9" name="Google Shape;149;g1172a06022c_2_9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773156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5" name="Google Shape;145;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endParaRPr/>
          </a:p>
        </p:txBody>
      </p:sp>
      <p:sp>
        <p:nvSpPr>
          <p:cNvPr id="146" name="Google Shape;146;p1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12</a:t>
            </a:fld>
            <a:endParaRPr sz="1400" b="0" i="0" u="none" strike="noStrike" cap="none">
              <a:solidFill>
                <a:srgbClr val="000000"/>
              </a:solidFill>
              <a:latin typeface="Arial"/>
              <a:ea typeface="Arial"/>
              <a:cs typeface="Arial"/>
              <a:sym typeface="Arial"/>
            </a:endParaRPr>
          </a:p>
        </p:txBody>
      </p:sp>
      <p:sp>
        <p:nvSpPr>
          <p:cNvPr id="147" name="Google Shape;147;p15:notes"/>
          <p:cNvSpPr txBox="1">
            <a:spLocks noGrp="1"/>
          </p:cNvSpPr>
          <p:nvPr>
            <p:ph type="hdr" idx="3"/>
          </p:nvPr>
        </p:nvSpPr>
        <p:spPr>
          <a:xfrm>
            <a:off x="0" y="0"/>
            <a:ext cx="2971800" cy="458788"/>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MIT-WPU</a:t>
            </a: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127501915"/>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1"/>
        <p:cNvGrpSpPr/>
        <p:nvPr/>
      </p:nvGrpSpPr>
      <p:grpSpPr>
        <a:xfrm>
          <a:off x="0" y="0"/>
          <a:ext cx="0" cy="0"/>
          <a:chOff x="0" y="0"/>
          <a:chExt cx="0" cy="0"/>
        </a:xfrm>
      </p:grpSpPr>
      <p:sp>
        <p:nvSpPr>
          <p:cNvPr id="1102" name="Google Shape;1102;p1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03" name="Google Shape;1103;p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03572958"/>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3"/>
        <p:cNvGrpSpPr/>
        <p:nvPr/>
      </p:nvGrpSpPr>
      <p:grpSpPr>
        <a:xfrm>
          <a:off x="0" y="0"/>
          <a:ext cx="0" cy="0"/>
          <a:chOff x="0" y="0"/>
          <a:chExt cx="0" cy="0"/>
        </a:xfrm>
      </p:grpSpPr>
      <p:sp>
        <p:nvSpPr>
          <p:cNvPr id="1114" name="Google Shape;1114;p1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15" name="Google Shape;1115;p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761025085"/>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1"/>
        <p:cNvGrpSpPr/>
        <p:nvPr/>
      </p:nvGrpSpPr>
      <p:grpSpPr>
        <a:xfrm>
          <a:off x="0" y="0"/>
          <a:ext cx="0" cy="0"/>
          <a:chOff x="0" y="0"/>
          <a:chExt cx="0" cy="0"/>
        </a:xfrm>
      </p:grpSpPr>
      <p:sp>
        <p:nvSpPr>
          <p:cNvPr id="1122" name="Google Shape;1122;p1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23" name="Google Shape;1123;p1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858550987"/>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9"/>
        <p:cNvGrpSpPr/>
        <p:nvPr/>
      </p:nvGrpSpPr>
      <p:grpSpPr>
        <a:xfrm>
          <a:off x="0" y="0"/>
          <a:ext cx="0" cy="0"/>
          <a:chOff x="0" y="0"/>
          <a:chExt cx="0" cy="0"/>
        </a:xfrm>
      </p:grpSpPr>
      <p:sp>
        <p:nvSpPr>
          <p:cNvPr id="1130" name="Google Shape;1130;p1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31" name="Google Shape;1131;p1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65903494"/>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7"/>
        <p:cNvGrpSpPr/>
        <p:nvPr/>
      </p:nvGrpSpPr>
      <p:grpSpPr>
        <a:xfrm>
          <a:off x="0" y="0"/>
          <a:ext cx="0" cy="0"/>
          <a:chOff x="0" y="0"/>
          <a:chExt cx="0" cy="0"/>
        </a:xfrm>
      </p:grpSpPr>
      <p:sp>
        <p:nvSpPr>
          <p:cNvPr id="1138" name="Google Shape;1138;p1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39" name="Google Shape;1139;p1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326354342"/>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9"/>
        <p:cNvGrpSpPr/>
        <p:nvPr/>
      </p:nvGrpSpPr>
      <p:grpSpPr>
        <a:xfrm>
          <a:off x="0" y="0"/>
          <a:ext cx="0" cy="0"/>
          <a:chOff x="0" y="0"/>
          <a:chExt cx="0" cy="0"/>
        </a:xfrm>
      </p:grpSpPr>
      <p:sp>
        <p:nvSpPr>
          <p:cNvPr id="1170" name="Google Shape;1170;p1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71" name="Google Shape;1171;p1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794058760"/>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4"/>
        <p:cNvGrpSpPr/>
        <p:nvPr/>
      </p:nvGrpSpPr>
      <p:grpSpPr>
        <a:xfrm>
          <a:off x="0" y="0"/>
          <a:ext cx="0" cy="0"/>
          <a:chOff x="0" y="0"/>
          <a:chExt cx="0" cy="0"/>
        </a:xfrm>
      </p:grpSpPr>
      <p:sp>
        <p:nvSpPr>
          <p:cNvPr id="1145" name="Google Shape;1145;p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46" name="Google Shape;1146;p2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741043447"/>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2"/>
        <p:cNvGrpSpPr/>
        <p:nvPr/>
      </p:nvGrpSpPr>
      <p:grpSpPr>
        <a:xfrm>
          <a:off x="0" y="0"/>
          <a:ext cx="0" cy="0"/>
          <a:chOff x="0" y="0"/>
          <a:chExt cx="0" cy="0"/>
        </a:xfrm>
      </p:grpSpPr>
      <p:sp>
        <p:nvSpPr>
          <p:cNvPr id="1153" name="Google Shape;1153;p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54" name="Google Shape;1154;p1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697663522"/>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0"/>
        <p:cNvGrpSpPr/>
        <p:nvPr/>
      </p:nvGrpSpPr>
      <p:grpSpPr>
        <a:xfrm>
          <a:off x="0" y="0"/>
          <a:ext cx="0" cy="0"/>
          <a:chOff x="0" y="0"/>
          <a:chExt cx="0" cy="0"/>
        </a:xfrm>
      </p:grpSpPr>
      <p:sp>
        <p:nvSpPr>
          <p:cNvPr id="1161" name="Google Shape;1161;p2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62" name="Google Shape;1162;p2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278293483"/>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8"/>
        <p:cNvGrpSpPr/>
        <p:nvPr/>
      </p:nvGrpSpPr>
      <p:grpSpPr>
        <a:xfrm>
          <a:off x="0" y="0"/>
          <a:ext cx="0" cy="0"/>
          <a:chOff x="0" y="0"/>
          <a:chExt cx="0" cy="0"/>
        </a:xfrm>
      </p:grpSpPr>
      <p:sp>
        <p:nvSpPr>
          <p:cNvPr id="1179" name="Google Shape;1179;p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80" name="Google Shape;1180;p13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0112341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8" name="Google Shape;228;p1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endParaRPr/>
          </a:p>
        </p:txBody>
      </p:sp>
      <p:sp>
        <p:nvSpPr>
          <p:cNvPr id="229" name="Google Shape;229;p1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13</a:t>
            </a:fld>
            <a:endParaRPr sz="1400" b="0" i="0" u="none" strike="noStrike" cap="none">
              <a:solidFill>
                <a:srgbClr val="000000"/>
              </a:solidFill>
              <a:latin typeface="Arial"/>
              <a:ea typeface="Arial"/>
              <a:cs typeface="Arial"/>
              <a:sym typeface="Arial"/>
            </a:endParaRPr>
          </a:p>
        </p:txBody>
      </p:sp>
      <p:sp>
        <p:nvSpPr>
          <p:cNvPr id="230" name="Google Shape;230;p17:notes"/>
          <p:cNvSpPr txBox="1">
            <a:spLocks noGrp="1"/>
          </p:cNvSpPr>
          <p:nvPr>
            <p:ph type="hdr" idx="3"/>
          </p:nvPr>
        </p:nvSpPr>
        <p:spPr>
          <a:xfrm>
            <a:off x="0" y="0"/>
            <a:ext cx="2971800" cy="458788"/>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MIT-WPU</a:t>
            </a: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795736019"/>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6"/>
        <p:cNvGrpSpPr/>
        <p:nvPr/>
      </p:nvGrpSpPr>
      <p:grpSpPr>
        <a:xfrm>
          <a:off x="0" y="0"/>
          <a:ext cx="0" cy="0"/>
          <a:chOff x="0" y="0"/>
          <a:chExt cx="0" cy="0"/>
        </a:xfrm>
      </p:grpSpPr>
      <p:sp>
        <p:nvSpPr>
          <p:cNvPr id="1187" name="Google Shape;1187;p13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88" name="Google Shape;1188;p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38727046"/>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0"/>
        <p:cNvGrpSpPr/>
        <p:nvPr/>
      </p:nvGrpSpPr>
      <p:grpSpPr>
        <a:xfrm>
          <a:off x="0" y="0"/>
          <a:ext cx="0" cy="0"/>
          <a:chOff x="0" y="0"/>
          <a:chExt cx="0" cy="0"/>
        </a:xfrm>
      </p:grpSpPr>
      <p:sp>
        <p:nvSpPr>
          <p:cNvPr id="1211" name="Google Shape;1211;p13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212" name="Google Shape;1212;p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421968804"/>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3"/>
        <p:cNvGrpSpPr/>
        <p:nvPr/>
      </p:nvGrpSpPr>
      <p:grpSpPr>
        <a:xfrm>
          <a:off x="0" y="0"/>
          <a:ext cx="0" cy="0"/>
          <a:chOff x="0" y="0"/>
          <a:chExt cx="0" cy="0"/>
        </a:xfrm>
      </p:grpSpPr>
      <p:sp>
        <p:nvSpPr>
          <p:cNvPr id="1194" name="Google Shape;1194;p13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95" name="Google Shape;1195;p1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691243349"/>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1"/>
        <p:cNvGrpSpPr/>
        <p:nvPr/>
      </p:nvGrpSpPr>
      <p:grpSpPr>
        <a:xfrm>
          <a:off x="0" y="0"/>
          <a:ext cx="0" cy="0"/>
          <a:chOff x="0" y="0"/>
          <a:chExt cx="0" cy="0"/>
        </a:xfrm>
      </p:grpSpPr>
      <p:sp>
        <p:nvSpPr>
          <p:cNvPr id="1202" name="Google Shape;1202;p13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203" name="Google Shape;1203;p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716548706"/>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8"/>
        <p:cNvGrpSpPr/>
        <p:nvPr/>
      </p:nvGrpSpPr>
      <p:grpSpPr>
        <a:xfrm>
          <a:off x="0" y="0"/>
          <a:ext cx="0" cy="0"/>
          <a:chOff x="0" y="0"/>
          <a:chExt cx="0" cy="0"/>
        </a:xfrm>
      </p:grpSpPr>
      <p:sp>
        <p:nvSpPr>
          <p:cNvPr id="1219" name="Google Shape;1219;p13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220" name="Google Shape;1220;p1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16371593"/>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6"/>
        <p:cNvGrpSpPr/>
        <p:nvPr/>
      </p:nvGrpSpPr>
      <p:grpSpPr>
        <a:xfrm>
          <a:off x="0" y="0"/>
          <a:ext cx="0" cy="0"/>
          <a:chOff x="0" y="0"/>
          <a:chExt cx="0" cy="0"/>
        </a:xfrm>
      </p:grpSpPr>
      <p:sp>
        <p:nvSpPr>
          <p:cNvPr id="1227" name="Google Shape;1227;p2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228" name="Google Shape;1228;p2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570401206"/>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4"/>
        <p:cNvGrpSpPr/>
        <p:nvPr/>
      </p:nvGrpSpPr>
      <p:grpSpPr>
        <a:xfrm>
          <a:off x="0" y="0"/>
          <a:ext cx="0" cy="0"/>
          <a:chOff x="0" y="0"/>
          <a:chExt cx="0" cy="0"/>
        </a:xfrm>
      </p:grpSpPr>
      <p:sp>
        <p:nvSpPr>
          <p:cNvPr id="1235" name="Google Shape;1235;p14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236" name="Google Shape;1236;p1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723834737"/>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2"/>
        <p:cNvGrpSpPr/>
        <p:nvPr/>
      </p:nvGrpSpPr>
      <p:grpSpPr>
        <a:xfrm>
          <a:off x="0" y="0"/>
          <a:ext cx="0" cy="0"/>
          <a:chOff x="0" y="0"/>
          <a:chExt cx="0" cy="0"/>
        </a:xfrm>
      </p:grpSpPr>
      <p:sp>
        <p:nvSpPr>
          <p:cNvPr id="1243" name="Google Shape;1243;p14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244" name="Google Shape;1244;p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01714051"/>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0"/>
        <p:cNvGrpSpPr/>
        <p:nvPr/>
      </p:nvGrpSpPr>
      <p:grpSpPr>
        <a:xfrm>
          <a:off x="0" y="0"/>
          <a:ext cx="0" cy="0"/>
          <a:chOff x="0" y="0"/>
          <a:chExt cx="0" cy="0"/>
        </a:xfrm>
      </p:grpSpPr>
      <p:sp>
        <p:nvSpPr>
          <p:cNvPr id="1251" name="Google Shape;1251;p14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252" name="Google Shape;1252;p1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421723215"/>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8"/>
        <p:cNvGrpSpPr/>
        <p:nvPr/>
      </p:nvGrpSpPr>
      <p:grpSpPr>
        <a:xfrm>
          <a:off x="0" y="0"/>
          <a:ext cx="0" cy="0"/>
          <a:chOff x="0" y="0"/>
          <a:chExt cx="0" cy="0"/>
        </a:xfrm>
      </p:grpSpPr>
      <p:sp>
        <p:nvSpPr>
          <p:cNvPr id="1259" name="Google Shape;1259;p14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260" name="Google Shape;1260;p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9089292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1172a06022c_2_1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0" name="Google Shape;180;g1172a06022c_2_1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1" name="Google Shape;181;g1172a06022c_2_12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14</a:t>
            </a:fld>
            <a:endParaRPr/>
          </a:p>
        </p:txBody>
      </p:sp>
      <p:sp>
        <p:nvSpPr>
          <p:cNvPr id="182" name="Google Shape;182;g1172a06022c_2_126:notes"/>
          <p:cNvSpPr txBox="1">
            <a:spLocks noGrp="1"/>
          </p:cNvSpPr>
          <p:nvPr>
            <p:ph type="hdr" idx="3"/>
          </p:nvPr>
        </p:nvSpPr>
        <p:spPr>
          <a:xfrm>
            <a:off x="0" y="0"/>
            <a:ext cx="2971800" cy="45878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MIT-WPU</a:t>
            </a:r>
            <a:endParaRPr/>
          </a:p>
        </p:txBody>
      </p:sp>
    </p:spTree>
    <p:extLst>
      <p:ext uri="{BB962C8B-B14F-4D97-AF65-F5344CB8AC3E}">
        <p14:creationId xmlns:p14="http://schemas.microsoft.com/office/powerpoint/2010/main" val="342066345"/>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6"/>
        <p:cNvGrpSpPr/>
        <p:nvPr/>
      </p:nvGrpSpPr>
      <p:grpSpPr>
        <a:xfrm>
          <a:off x="0" y="0"/>
          <a:ext cx="0" cy="0"/>
          <a:chOff x="0" y="0"/>
          <a:chExt cx="0" cy="0"/>
        </a:xfrm>
      </p:grpSpPr>
      <p:sp>
        <p:nvSpPr>
          <p:cNvPr id="1267" name="Google Shape;1267;p14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268" name="Google Shape;1268;p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217365878"/>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3"/>
        <p:cNvGrpSpPr/>
        <p:nvPr/>
      </p:nvGrpSpPr>
      <p:grpSpPr>
        <a:xfrm>
          <a:off x="0" y="0"/>
          <a:ext cx="0" cy="0"/>
          <a:chOff x="0" y="0"/>
          <a:chExt cx="0" cy="0"/>
        </a:xfrm>
      </p:grpSpPr>
      <p:sp>
        <p:nvSpPr>
          <p:cNvPr id="1274" name="Google Shape;1274;p2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275" name="Google Shape;1275;p2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27859607"/>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1"/>
        <p:cNvGrpSpPr/>
        <p:nvPr/>
      </p:nvGrpSpPr>
      <p:grpSpPr>
        <a:xfrm>
          <a:off x="0" y="0"/>
          <a:ext cx="0" cy="0"/>
          <a:chOff x="0" y="0"/>
          <a:chExt cx="0" cy="0"/>
        </a:xfrm>
      </p:grpSpPr>
      <p:sp>
        <p:nvSpPr>
          <p:cNvPr id="1282" name="Google Shape;1282;p14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283" name="Google Shape;1283;p1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599237836"/>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9"/>
        <p:cNvGrpSpPr/>
        <p:nvPr/>
      </p:nvGrpSpPr>
      <p:grpSpPr>
        <a:xfrm>
          <a:off x="0" y="0"/>
          <a:ext cx="0" cy="0"/>
          <a:chOff x="0" y="0"/>
          <a:chExt cx="0" cy="0"/>
        </a:xfrm>
      </p:grpSpPr>
      <p:sp>
        <p:nvSpPr>
          <p:cNvPr id="1290" name="Google Shape;1290;p2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91" name="Google Shape;1291;p2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016128230"/>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7"/>
        <p:cNvGrpSpPr/>
        <p:nvPr/>
      </p:nvGrpSpPr>
      <p:grpSpPr>
        <a:xfrm>
          <a:off x="0" y="0"/>
          <a:ext cx="0" cy="0"/>
          <a:chOff x="0" y="0"/>
          <a:chExt cx="0" cy="0"/>
        </a:xfrm>
      </p:grpSpPr>
      <p:sp>
        <p:nvSpPr>
          <p:cNvPr id="1298" name="Google Shape;1298;p2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99" name="Google Shape;1299;p2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118577167"/>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5"/>
        <p:cNvGrpSpPr/>
        <p:nvPr/>
      </p:nvGrpSpPr>
      <p:grpSpPr>
        <a:xfrm>
          <a:off x="0" y="0"/>
          <a:ext cx="0" cy="0"/>
          <a:chOff x="0" y="0"/>
          <a:chExt cx="0" cy="0"/>
        </a:xfrm>
      </p:grpSpPr>
      <p:sp>
        <p:nvSpPr>
          <p:cNvPr id="1306" name="Google Shape;1306;p2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07" name="Google Shape;1307;p2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686908959"/>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5"/>
        <p:cNvGrpSpPr/>
        <p:nvPr/>
      </p:nvGrpSpPr>
      <p:grpSpPr>
        <a:xfrm>
          <a:off x="0" y="0"/>
          <a:ext cx="0" cy="0"/>
          <a:chOff x="0" y="0"/>
          <a:chExt cx="0" cy="0"/>
        </a:xfrm>
      </p:grpSpPr>
      <p:sp>
        <p:nvSpPr>
          <p:cNvPr id="1316" name="Google Shape;1316;p14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317" name="Google Shape;1317;p1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42294393"/>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4"/>
        <p:cNvGrpSpPr/>
        <p:nvPr/>
      </p:nvGrpSpPr>
      <p:grpSpPr>
        <a:xfrm>
          <a:off x="0" y="0"/>
          <a:ext cx="0" cy="0"/>
          <a:chOff x="0" y="0"/>
          <a:chExt cx="0" cy="0"/>
        </a:xfrm>
      </p:grpSpPr>
      <p:sp>
        <p:nvSpPr>
          <p:cNvPr id="1325" name="Google Shape;1325;p2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326" name="Google Shape;1326;p2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874385995"/>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5"/>
        <p:cNvGrpSpPr/>
        <p:nvPr/>
      </p:nvGrpSpPr>
      <p:grpSpPr>
        <a:xfrm>
          <a:off x="0" y="0"/>
          <a:ext cx="0" cy="0"/>
          <a:chOff x="0" y="0"/>
          <a:chExt cx="0" cy="0"/>
        </a:xfrm>
      </p:grpSpPr>
      <p:sp>
        <p:nvSpPr>
          <p:cNvPr id="1336" name="Google Shape;1336;p2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337" name="Google Shape;1337;p2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63093866"/>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5"/>
        <p:cNvGrpSpPr/>
        <p:nvPr/>
      </p:nvGrpSpPr>
      <p:grpSpPr>
        <a:xfrm>
          <a:off x="0" y="0"/>
          <a:ext cx="0" cy="0"/>
          <a:chOff x="0" y="0"/>
          <a:chExt cx="0" cy="0"/>
        </a:xfrm>
      </p:grpSpPr>
      <p:sp>
        <p:nvSpPr>
          <p:cNvPr id="1346" name="Google Shape;1346;p2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347" name="Google Shape;1347;p2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0158957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1172a06022c_2_1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0" name="Google Shape;180;g1172a06022c_2_1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1" name="Google Shape;181;g1172a06022c_2_12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15</a:t>
            </a:fld>
            <a:endParaRPr/>
          </a:p>
        </p:txBody>
      </p:sp>
      <p:sp>
        <p:nvSpPr>
          <p:cNvPr id="182" name="Google Shape;182;g1172a06022c_2_126:notes"/>
          <p:cNvSpPr txBox="1">
            <a:spLocks noGrp="1"/>
          </p:cNvSpPr>
          <p:nvPr>
            <p:ph type="hdr" idx="3"/>
          </p:nvPr>
        </p:nvSpPr>
        <p:spPr>
          <a:xfrm>
            <a:off x="0" y="0"/>
            <a:ext cx="2971800" cy="45878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MIT-WPU</a:t>
            </a:r>
            <a:endParaRPr/>
          </a:p>
        </p:txBody>
      </p:sp>
    </p:spTree>
    <p:extLst>
      <p:ext uri="{BB962C8B-B14F-4D97-AF65-F5344CB8AC3E}">
        <p14:creationId xmlns:p14="http://schemas.microsoft.com/office/powerpoint/2010/main" val="3350719205"/>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3"/>
        <p:cNvGrpSpPr/>
        <p:nvPr/>
      </p:nvGrpSpPr>
      <p:grpSpPr>
        <a:xfrm>
          <a:off x="0" y="0"/>
          <a:ext cx="0" cy="0"/>
          <a:chOff x="0" y="0"/>
          <a:chExt cx="0" cy="0"/>
        </a:xfrm>
      </p:grpSpPr>
      <p:sp>
        <p:nvSpPr>
          <p:cNvPr id="1354" name="Google Shape;1354;p2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355" name="Google Shape;1355;p2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712067227"/>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2"/>
        <p:cNvGrpSpPr/>
        <p:nvPr/>
      </p:nvGrpSpPr>
      <p:grpSpPr>
        <a:xfrm>
          <a:off x="0" y="0"/>
          <a:ext cx="0" cy="0"/>
          <a:chOff x="0" y="0"/>
          <a:chExt cx="0" cy="0"/>
        </a:xfrm>
      </p:grpSpPr>
      <p:sp>
        <p:nvSpPr>
          <p:cNvPr id="1363" name="Google Shape;1363;p23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364" name="Google Shape;1364;p2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924025033"/>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0"/>
        <p:cNvGrpSpPr/>
        <p:nvPr/>
      </p:nvGrpSpPr>
      <p:grpSpPr>
        <a:xfrm>
          <a:off x="0" y="0"/>
          <a:ext cx="0" cy="0"/>
          <a:chOff x="0" y="0"/>
          <a:chExt cx="0" cy="0"/>
        </a:xfrm>
      </p:grpSpPr>
      <p:sp>
        <p:nvSpPr>
          <p:cNvPr id="1371" name="Google Shape;1371;p23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372" name="Google Shape;1372;p2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937073139"/>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6"/>
        <p:cNvGrpSpPr/>
        <p:nvPr/>
      </p:nvGrpSpPr>
      <p:grpSpPr>
        <a:xfrm>
          <a:off x="0" y="0"/>
          <a:ext cx="0" cy="0"/>
          <a:chOff x="0" y="0"/>
          <a:chExt cx="0" cy="0"/>
        </a:xfrm>
      </p:grpSpPr>
      <p:sp>
        <p:nvSpPr>
          <p:cNvPr id="1387" name="Google Shape;1387;p23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388" name="Google Shape;1388;p2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553669046"/>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4"/>
        <p:cNvGrpSpPr/>
        <p:nvPr/>
      </p:nvGrpSpPr>
      <p:grpSpPr>
        <a:xfrm>
          <a:off x="0" y="0"/>
          <a:ext cx="0" cy="0"/>
          <a:chOff x="0" y="0"/>
          <a:chExt cx="0" cy="0"/>
        </a:xfrm>
      </p:grpSpPr>
      <p:sp>
        <p:nvSpPr>
          <p:cNvPr id="1395" name="Google Shape;1395;p23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396" name="Google Shape;1396;p2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844662427"/>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3"/>
        <p:cNvGrpSpPr/>
        <p:nvPr/>
      </p:nvGrpSpPr>
      <p:grpSpPr>
        <a:xfrm>
          <a:off x="0" y="0"/>
          <a:ext cx="0" cy="0"/>
          <a:chOff x="0" y="0"/>
          <a:chExt cx="0" cy="0"/>
        </a:xfrm>
      </p:grpSpPr>
      <p:sp>
        <p:nvSpPr>
          <p:cNvPr id="1404" name="Google Shape;1404;p23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05" name="Google Shape;1405;p2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339374609"/>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1"/>
        <p:cNvGrpSpPr/>
        <p:nvPr/>
      </p:nvGrpSpPr>
      <p:grpSpPr>
        <a:xfrm>
          <a:off x="0" y="0"/>
          <a:ext cx="0" cy="0"/>
          <a:chOff x="0" y="0"/>
          <a:chExt cx="0" cy="0"/>
        </a:xfrm>
      </p:grpSpPr>
      <p:sp>
        <p:nvSpPr>
          <p:cNvPr id="1412" name="Google Shape;1412;p16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13" name="Google Shape;1413;p16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endParaRPr/>
          </a:p>
        </p:txBody>
      </p:sp>
      <p:sp>
        <p:nvSpPr>
          <p:cNvPr id="1414" name="Google Shape;1414;p16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156</a:t>
            </a:fld>
            <a:endParaRPr sz="1400" b="0" i="0" u="none" strike="noStrike" cap="none">
              <a:solidFill>
                <a:srgbClr val="000000"/>
              </a:solidFill>
              <a:latin typeface="Arial"/>
              <a:ea typeface="Arial"/>
              <a:cs typeface="Arial"/>
              <a:sym typeface="Arial"/>
            </a:endParaRPr>
          </a:p>
        </p:txBody>
      </p:sp>
      <p:sp>
        <p:nvSpPr>
          <p:cNvPr id="1415" name="Google Shape;1415;p161:notes"/>
          <p:cNvSpPr txBox="1">
            <a:spLocks noGrp="1"/>
          </p:cNvSpPr>
          <p:nvPr>
            <p:ph type="hdr" idx="3"/>
          </p:nvPr>
        </p:nvSpPr>
        <p:spPr>
          <a:xfrm>
            <a:off x="0" y="0"/>
            <a:ext cx="2971800" cy="458788"/>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MIT-WPU</a:t>
            </a: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630773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1172a06022c_2_1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0" name="Google Shape;180;g1172a06022c_2_1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1" name="Google Shape;181;g1172a06022c_2_12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17</a:t>
            </a:fld>
            <a:endParaRPr/>
          </a:p>
        </p:txBody>
      </p:sp>
      <p:sp>
        <p:nvSpPr>
          <p:cNvPr id="182" name="Google Shape;182;g1172a06022c_2_126:notes"/>
          <p:cNvSpPr txBox="1">
            <a:spLocks noGrp="1"/>
          </p:cNvSpPr>
          <p:nvPr>
            <p:ph type="hdr" idx="3"/>
          </p:nvPr>
        </p:nvSpPr>
        <p:spPr>
          <a:xfrm>
            <a:off x="0" y="0"/>
            <a:ext cx="2971800" cy="45878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MIT-WPU</a:t>
            </a:r>
            <a:endParaRPr/>
          </a:p>
        </p:txBody>
      </p:sp>
    </p:spTree>
    <p:extLst>
      <p:ext uri="{BB962C8B-B14F-4D97-AF65-F5344CB8AC3E}">
        <p14:creationId xmlns:p14="http://schemas.microsoft.com/office/powerpoint/2010/main" val="40945034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1172a06022c_2_1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0" name="Google Shape;180;g1172a06022c_2_1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1" name="Google Shape;181;g1172a06022c_2_12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18</a:t>
            </a:fld>
            <a:endParaRPr/>
          </a:p>
        </p:txBody>
      </p:sp>
      <p:sp>
        <p:nvSpPr>
          <p:cNvPr id="182" name="Google Shape;182;g1172a06022c_2_126:notes"/>
          <p:cNvSpPr txBox="1">
            <a:spLocks noGrp="1"/>
          </p:cNvSpPr>
          <p:nvPr>
            <p:ph type="hdr" idx="3"/>
          </p:nvPr>
        </p:nvSpPr>
        <p:spPr>
          <a:xfrm>
            <a:off x="0" y="0"/>
            <a:ext cx="2971800" cy="45878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MIT-WPU</a:t>
            </a:r>
            <a:endParaRPr/>
          </a:p>
        </p:txBody>
      </p:sp>
    </p:spTree>
    <p:extLst>
      <p:ext uri="{BB962C8B-B14F-4D97-AF65-F5344CB8AC3E}">
        <p14:creationId xmlns:p14="http://schemas.microsoft.com/office/powerpoint/2010/main" val="24040981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1172a06022c_2_1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0" name="Google Shape;180;g1172a06022c_2_1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81" name="Google Shape;181;g1172a06022c_2_12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19</a:t>
            </a:fld>
            <a:endParaRPr/>
          </a:p>
        </p:txBody>
      </p:sp>
      <p:sp>
        <p:nvSpPr>
          <p:cNvPr id="182" name="Google Shape;182;g1172a06022c_2_126:notes"/>
          <p:cNvSpPr txBox="1">
            <a:spLocks noGrp="1"/>
          </p:cNvSpPr>
          <p:nvPr>
            <p:ph type="hdr" idx="3"/>
          </p:nvPr>
        </p:nvSpPr>
        <p:spPr>
          <a:xfrm>
            <a:off x="0" y="0"/>
            <a:ext cx="2971800" cy="45878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MIT-WPU</a:t>
            </a:r>
            <a:endParaRPr/>
          </a:p>
        </p:txBody>
      </p:sp>
    </p:spTree>
    <p:extLst>
      <p:ext uri="{BB962C8B-B14F-4D97-AF65-F5344CB8AC3E}">
        <p14:creationId xmlns:p14="http://schemas.microsoft.com/office/powerpoint/2010/main" val="22487347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1172a06022c_2_1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0" name="Google Shape;180;g1172a06022c_2_1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81" name="Google Shape;181;g1172a06022c_2_12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20</a:t>
            </a:fld>
            <a:endParaRPr/>
          </a:p>
        </p:txBody>
      </p:sp>
      <p:sp>
        <p:nvSpPr>
          <p:cNvPr id="182" name="Google Shape;182;g1172a06022c_2_126:notes"/>
          <p:cNvSpPr txBox="1">
            <a:spLocks noGrp="1"/>
          </p:cNvSpPr>
          <p:nvPr>
            <p:ph type="hdr" idx="3"/>
          </p:nvPr>
        </p:nvSpPr>
        <p:spPr>
          <a:xfrm>
            <a:off x="0" y="0"/>
            <a:ext cx="2971800" cy="45878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MIT-WPU</a:t>
            </a:r>
            <a:endParaRPr/>
          </a:p>
        </p:txBody>
      </p:sp>
    </p:spTree>
    <p:extLst>
      <p:ext uri="{BB962C8B-B14F-4D97-AF65-F5344CB8AC3E}">
        <p14:creationId xmlns:p14="http://schemas.microsoft.com/office/powerpoint/2010/main" val="37800534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1172a06022c_2_1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0" name="Google Shape;180;g1172a06022c_2_1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1" name="Google Shape;181;g1172a06022c_2_12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21</a:t>
            </a:fld>
            <a:endParaRPr/>
          </a:p>
        </p:txBody>
      </p:sp>
      <p:sp>
        <p:nvSpPr>
          <p:cNvPr id="182" name="Google Shape;182;g1172a06022c_2_126:notes"/>
          <p:cNvSpPr txBox="1">
            <a:spLocks noGrp="1"/>
          </p:cNvSpPr>
          <p:nvPr>
            <p:ph type="hdr" idx="3"/>
          </p:nvPr>
        </p:nvSpPr>
        <p:spPr>
          <a:xfrm>
            <a:off x="0" y="0"/>
            <a:ext cx="2971800" cy="45878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MIT-WPU</a:t>
            </a:r>
            <a:endParaRPr/>
          </a:p>
        </p:txBody>
      </p:sp>
    </p:spTree>
    <p:extLst>
      <p:ext uri="{BB962C8B-B14F-4D97-AF65-F5344CB8AC3E}">
        <p14:creationId xmlns:p14="http://schemas.microsoft.com/office/powerpoint/2010/main" val="26097218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1172a06022c_2_1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0" name="Google Shape;180;g1172a06022c_2_1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1" name="Google Shape;181;g1172a06022c_2_12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22</a:t>
            </a:fld>
            <a:endParaRPr/>
          </a:p>
        </p:txBody>
      </p:sp>
      <p:sp>
        <p:nvSpPr>
          <p:cNvPr id="182" name="Google Shape;182;g1172a06022c_2_126:notes"/>
          <p:cNvSpPr txBox="1">
            <a:spLocks noGrp="1"/>
          </p:cNvSpPr>
          <p:nvPr>
            <p:ph type="hdr" idx="3"/>
          </p:nvPr>
        </p:nvSpPr>
        <p:spPr>
          <a:xfrm>
            <a:off x="0" y="0"/>
            <a:ext cx="2971800" cy="45878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MIT-WPU</a:t>
            </a:r>
            <a:endParaRPr/>
          </a:p>
        </p:txBody>
      </p:sp>
    </p:spTree>
    <p:extLst>
      <p:ext uri="{BB962C8B-B14F-4D97-AF65-F5344CB8AC3E}">
        <p14:creationId xmlns:p14="http://schemas.microsoft.com/office/powerpoint/2010/main" val="23187577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1172a06022c_2_10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6" name="Google Shape;156;g1172a06022c_2_10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7" name="Google Shape;157;g1172a06022c_2_10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2</a:t>
            </a:fld>
            <a:endParaRPr/>
          </a:p>
        </p:txBody>
      </p:sp>
      <p:sp>
        <p:nvSpPr>
          <p:cNvPr id="158" name="Google Shape;158;g1172a06022c_2_104:notes"/>
          <p:cNvSpPr txBox="1">
            <a:spLocks noGrp="1"/>
          </p:cNvSpPr>
          <p:nvPr>
            <p:ph type="hdr" idx="3"/>
          </p:nvPr>
        </p:nvSpPr>
        <p:spPr>
          <a:xfrm>
            <a:off x="0" y="0"/>
            <a:ext cx="2971800" cy="45878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MIT-WPU</a:t>
            </a:r>
            <a:endParaRPr/>
          </a:p>
        </p:txBody>
      </p:sp>
    </p:spTree>
    <p:extLst>
      <p:ext uri="{BB962C8B-B14F-4D97-AF65-F5344CB8AC3E}">
        <p14:creationId xmlns:p14="http://schemas.microsoft.com/office/powerpoint/2010/main" val="106250205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1172a06022c_2_1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0" name="Google Shape;180;g1172a06022c_2_1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1" name="Google Shape;181;g1172a06022c_2_12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23</a:t>
            </a:fld>
            <a:endParaRPr/>
          </a:p>
        </p:txBody>
      </p:sp>
      <p:sp>
        <p:nvSpPr>
          <p:cNvPr id="182" name="Google Shape;182;g1172a06022c_2_126:notes"/>
          <p:cNvSpPr txBox="1">
            <a:spLocks noGrp="1"/>
          </p:cNvSpPr>
          <p:nvPr>
            <p:ph type="hdr" idx="3"/>
          </p:nvPr>
        </p:nvSpPr>
        <p:spPr>
          <a:xfrm>
            <a:off x="0" y="0"/>
            <a:ext cx="2971800" cy="45878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MIT-WPU</a:t>
            </a:r>
            <a:endParaRPr/>
          </a:p>
        </p:txBody>
      </p:sp>
    </p:spTree>
    <p:extLst>
      <p:ext uri="{BB962C8B-B14F-4D97-AF65-F5344CB8AC3E}">
        <p14:creationId xmlns:p14="http://schemas.microsoft.com/office/powerpoint/2010/main" val="26890184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1172a06022c_2_1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0" name="Google Shape;180;g1172a06022c_2_1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1" name="Google Shape;181;g1172a06022c_2_12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24</a:t>
            </a:fld>
            <a:endParaRPr/>
          </a:p>
        </p:txBody>
      </p:sp>
      <p:sp>
        <p:nvSpPr>
          <p:cNvPr id="182" name="Google Shape;182;g1172a06022c_2_126:notes"/>
          <p:cNvSpPr txBox="1">
            <a:spLocks noGrp="1"/>
          </p:cNvSpPr>
          <p:nvPr>
            <p:ph type="hdr" idx="3"/>
          </p:nvPr>
        </p:nvSpPr>
        <p:spPr>
          <a:xfrm>
            <a:off x="0" y="0"/>
            <a:ext cx="2971800" cy="45878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MIT-WPU</a:t>
            </a:r>
            <a:endParaRPr/>
          </a:p>
        </p:txBody>
      </p:sp>
    </p:spTree>
    <p:extLst>
      <p:ext uri="{BB962C8B-B14F-4D97-AF65-F5344CB8AC3E}">
        <p14:creationId xmlns:p14="http://schemas.microsoft.com/office/powerpoint/2010/main" val="16736066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1172a06022c_2_1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0" name="Google Shape;180;g1172a06022c_2_1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1" name="Google Shape;181;g1172a06022c_2_12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25</a:t>
            </a:fld>
            <a:endParaRPr/>
          </a:p>
        </p:txBody>
      </p:sp>
      <p:sp>
        <p:nvSpPr>
          <p:cNvPr id="182" name="Google Shape;182;g1172a06022c_2_126:notes"/>
          <p:cNvSpPr txBox="1">
            <a:spLocks noGrp="1"/>
          </p:cNvSpPr>
          <p:nvPr>
            <p:ph type="hdr" idx="3"/>
          </p:nvPr>
        </p:nvSpPr>
        <p:spPr>
          <a:xfrm>
            <a:off x="0" y="0"/>
            <a:ext cx="2971800" cy="45878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MIT-WPU</a:t>
            </a:r>
            <a:endParaRPr/>
          </a:p>
        </p:txBody>
      </p:sp>
    </p:spTree>
    <p:extLst>
      <p:ext uri="{BB962C8B-B14F-4D97-AF65-F5344CB8AC3E}">
        <p14:creationId xmlns:p14="http://schemas.microsoft.com/office/powerpoint/2010/main" val="224508166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1172a06022c_2_1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0" name="Google Shape;180;g1172a06022c_2_1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1" name="Google Shape;181;g1172a06022c_2_12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26</a:t>
            </a:fld>
            <a:endParaRPr/>
          </a:p>
        </p:txBody>
      </p:sp>
      <p:sp>
        <p:nvSpPr>
          <p:cNvPr id="182" name="Google Shape;182;g1172a06022c_2_126:notes"/>
          <p:cNvSpPr txBox="1">
            <a:spLocks noGrp="1"/>
          </p:cNvSpPr>
          <p:nvPr>
            <p:ph type="hdr" idx="3"/>
          </p:nvPr>
        </p:nvSpPr>
        <p:spPr>
          <a:xfrm>
            <a:off x="0" y="0"/>
            <a:ext cx="2971800" cy="45878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MIT-WPU</a:t>
            </a:r>
            <a:endParaRPr/>
          </a:p>
        </p:txBody>
      </p:sp>
    </p:spTree>
    <p:extLst>
      <p:ext uri="{BB962C8B-B14F-4D97-AF65-F5344CB8AC3E}">
        <p14:creationId xmlns:p14="http://schemas.microsoft.com/office/powerpoint/2010/main" val="30925993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1172a06022c_2_1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0" name="Google Shape;180;g1172a06022c_2_1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1" name="Google Shape;181;g1172a06022c_2_12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27</a:t>
            </a:fld>
            <a:endParaRPr/>
          </a:p>
        </p:txBody>
      </p:sp>
      <p:sp>
        <p:nvSpPr>
          <p:cNvPr id="182" name="Google Shape;182;g1172a06022c_2_126:notes"/>
          <p:cNvSpPr txBox="1">
            <a:spLocks noGrp="1"/>
          </p:cNvSpPr>
          <p:nvPr>
            <p:ph type="hdr" idx="3"/>
          </p:nvPr>
        </p:nvSpPr>
        <p:spPr>
          <a:xfrm>
            <a:off x="0" y="0"/>
            <a:ext cx="2971800" cy="45878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MIT-WPU</a:t>
            </a:r>
            <a:endParaRPr/>
          </a:p>
        </p:txBody>
      </p:sp>
    </p:spTree>
    <p:extLst>
      <p:ext uri="{BB962C8B-B14F-4D97-AF65-F5344CB8AC3E}">
        <p14:creationId xmlns:p14="http://schemas.microsoft.com/office/powerpoint/2010/main" val="35213942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1172a06022c_2_1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0" name="Google Shape;180;g1172a06022c_2_1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1" name="Google Shape;181;g1172a06022c_2_12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28</a:t>
            </a:fld>
            <a:endParaRPr/>
          </a:p>
        </p:txBody>
      </p:sp>
      <p:sp>
        <p:nvSpPr>
          <p:cNvPr id="182" name="Google Shape;182;g1172a06022c_2_126:notes"/>
          <p:cNvSpPr txBox="1">
            <a:spLocks noGrp="1"/>
          </p:cNvSpPr>
          <p:nvPr>
            <p:ph type="hdr" idx="3"/>
          </p:nvPr>
        </p:nvSpPr>
        <p:spPr>
          <a:xfrm>
            <a:off x="0" y="0"/>
            <a:ext cx="2971800" cy="45878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MIT-WPU</a:t>
            </a:r>
            <a:endParaRPr/>
          </a:p>
        </p:txBody>
      </p:sp>
    </p:spTree>
    <p:extLst>
      <p:ext uri="{BB962C8B-B14F-4D97-AF65-F5344CB8AC3E}">
        <p14:creationId xmlns:p14="http://schemas.microsoft.com/office/powerpoint/2010/main" val="1822590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1172a06022c_2_1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0" name="Google Shape;180;g1172a06022c_2_1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1" name="Google Shape;181;g1172a06022c_2_12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29</a:t>
            </a:fld>
            <a:endParaRPr/>
          </a:p>
        </p:txBody>
      </p:sp>
      <p:sp>
        <p:nvSpPr>
          <p:cNvPr id="182" name="Google Shape;182;g1172a06022c_2_126:notes"/>
          <p:cNvSpPr txBox="1">
            <a:spLocks noGrp="1"/>
          </p:cNvSpPr>
          <p:nvPr>
            <p:ph type="hdr" idx="3"/>
          </p:nvPr>
        </p:nvSpPr>
        <p:spPr>
          <a:xfrm>
            <a:off x="0" y="0"/>
            <a:ext cx="2971800" cy="45878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MIT-WPU</a:t>
            </a:r>
            <a:endParaRPr/>
          </a:p>
        </p:txBody>
      </p:sp>
    </p:spTree>
    <p:extLst>
      <p:ext uri="{BB962C8B-B14F-4D97-AF65-F5344CB8AC3E}">
        <p14:creationId xmlns:p14="http://schemas.microsoft.com/office/powerpoint/2010/main" val="232161792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1172a06022c_2_1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0" name="Google Shape;180;g1172a06022c_2_1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1" name="Google Shape;181;g1172a06022c_2_12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30</a:t>
            </a:fld>
            <a:endParaRPr/>
          </a:p>
        </p:txBody>
      </p:sp>
      <p:sp>
        <p:nvSpPr>
          <p:cNvPr id="182" name="Google Shape;182;g1172a06022c_2_126:notes"/>
          <p:cNvSpPr txBox="1">
            <a:spLocks noGrp="1"/>
          </p:cNvSpPr>
          <p:nvPr>
            <p:ph type="hdr" idx="3"/>
          </p:nvPr>
        </p:nvSpPr>
        <p:spPr>
          <a:xfrm>
            <a:off x="0" y="0"/>
            <a:ext cx="2971800" cy="45878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MIT-WPU</a:t>
            </a:r>
            <a:endParaRPr/>
          </a:p>
        </p:txBody>
      </p:sp>
    </p:spTree>
    <p:extLst>
      <p:ext uri="{BB962C8B-B14F-4D97-AF65-F5344CB8AC3E}">
        <p14:creationId xmlns:p14="http://schemas.microsoft.com/office/powerpoint/2010/main" val="266970711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1172a06022c_2_1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0" name="Google Shape;180;g1172a06022c_2_1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1" name="Google Shape;181;g1172a06022c_2_12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31</a:t>
            </a:fld>
            <a:endParaRPr/>
          </a:p>
        </p:txBody>
      </p:sp>
      <p:sp>
        <p:nvSpPr>
          <p:cNvPr id="182" name="Google Shape;182;g1172a06022c_2_126:notes"/>
          <p:cNvSpPr txBox="1">
            <a:spLocks noGrp="1"/>
          </p:cNvSpPr>
          <p:nvPr>
            <p:ph type="hdr" idx="3"/>
          </p:nvPr>
        </p:nvSpPr>
        <p:spPr>
          <a:xfrm>
            <a:off x="0" y="0"/>
            <a:ext cx="2971800" cy="45878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MIT-WPU</a:t>
            </a:r>
            <a:endParaRPr/>
          </a:p>
        </p:txBody>
      </p:sp>
    </p:spTree>
    <p:extLst>
      <p:ext uri="{BB962C8B-B14F-4D97-AF65-F5344CB8AC3E}">
        <p14:creationId xmlns:p14="http://schemas.microsoft.com/office/powerpoint/2010/main" val="25568208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1172a06022c_2_1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0" name="Google Shape;180;g1172a06022c_2_1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1" name="Google Shape;181;g1172a06022c_2_12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32</a:t>
            </a:fld>
            <a:endParaRPr/>
          </a:p>
        </p:txBody>
      </p:sp>
      <p:sp>
        <p:nvSpPr>
          <p:cNvPr id="182" name="Google Shape;182;g1172a06022c_2_126:notes"/>
          <p:cNvSpPr txBox="1">
            <a:spLocks noGrp="1"/>
          </p:cNvSpPr>
          <p:nvPr>
            <p:ph type="hdr" idx="3"/>
          </p:nvPr>
        </p:nvSpPr>
        <p:spPr>
          <a:xfrm>
            <a:off x="0" y="0"/>
            <a:ext cx="2971800" cy="45878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MIT-WPU</a:t>
            </a:r>
            <a:endParaRPr/>
          </a:p>
        </p:txBody>
      </p:sp>
    </p:spTree>
    <p:extLst>
      <p:ext uri="{BB962C8B-B14F-4D97-AF65-F5344CB8AC3E}">
        <p14:creationId xmlns:p14="http://schemas.microsoft.com/office/powerpoint/2010/main" val="25241137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1172a06022c_2_1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8" name="Google Shape;168;g1172a06022c_2_1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9" name="Google Shape;169;g1172a06022c_2_11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3</a:t>
            </a:fld>
            <a:endParaRPr/>
          </a:p>
        </p:txBody>
      </p:sp>
      <p:sp>
        <p:nvSpPr>
          <p:cNvPr id="170" name="Google Shape;170;g1172a06022c_2_115:notes"/>
          <p:cNvSpPr txBox="1">
            <a:spLocks noGrp="1"/>
          </p:cNvSpPr>
          <p:nvPr>
            <p:ph type="hdr" idx="3"/>
          </p:nvPr>
        </p:nvSpPr>
        <p:spPr>
          <a:xfrm>
            <a:off x="0" y="0"/>
            <a:ext cx="2971800" cy="45878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MIT-WPU</a:t>
            </a:r>
            <a:endParaRPr/>
          </a:p>
        </p:txBody>
      </p:sp>
    </p:spTree>
    <p:extLst>
      <p:ext uri="{BB962C8B-B14F-4D97-AF65-F5344CB8AC3E}">
        <p14:creationId xmlns:p14="http://schemas.microsoft.com/office/powerpoint/2010/main" val="339679140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1172a06022c_2_1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0" name="Google Shape;180;g1172a06022c_2_1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1" name="Google Shape;181;g1172a06022c_2_12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33</a:t>
            </a:fld>
            <a:endParaRPr/>
          </a:p>
        </p:txBody>
      </p:sp>
      <p:sp>
        <p:nvSpPr>
          <p:cNvPr id="182" name="Google Shape;182;g1172a06022c_2_126:notes"/>
          <p:cNvSpPr txBox="1">
            <a:spLocks noGrp="1"/>
          </p:cNvSpPr>
          <p:nvPr>
            <p:ph type="hdr" idx="3"/>
          </p:nvPr>
        </p:nvSpPr>
        <p:spPr>
          <a:xfrm>
            <a:off x="0" y="0"/>
            <a:ext cx="2971800" cy="45878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MIT-WPU</a:t>
            </a:r>
            <a:endParaRPr/>
          </a:p>
        </p:txBody>
      </p:sp>
    </p:spTree>
    <p:extLst>
      <p:ext uri="{BB962C8B-B14F-4D97-AF65-F5344CB8AC3E}">
        <p14:creationId xmlns:p14="http://schemas.microsoft.com/office/powerpoint/2010/main" val="257549632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1172a06022c_2_1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0" name="Google Shape;180;g1172a06022c_2_1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1" name="Google Shape;181;g1172a06022c_2_12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34</a:t>
            </a:fld>
            <a:endParaRPr/>
          </a:p>
        </p:txBody>
      </p:sp>
      <p:sp>
        <p:nvSpPr>
          <p:cNvPr id="182" name="Google Shape;182;g1172a06022c_2_126:notes"/>
          <p:cNvSpPr txBox="1">
            <a:spLocks noGrp="1"/>
          </p:cNvSpPr>
          <p:nvPr>
            <p:ph type="hdr" idx="3"/>
          </p:nvPr>
        </p:nvSpPr>
        <p:spPr>
          <a:xfrm>
            <a:off x="0" y="0"/>
            <a:ext cx="2971800" cy="45878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MIT-WPU</a:t>
            </a:r>
            <a:endParaRPr/>
          </a:p>
        </p:txBody>
      </p:sp>
    </p:spTree>
    <p:extLst>
      <p:ext uri="{BB962C8B-B14F-4D97-AF65-F5344CB8AC3E}">
        <p14:creationId xmlns:p14="http://schemas.microsoft.com/office/powerpoint/2010/main" val="166247389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1172a06022c_2_1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0" name="Google Shape;180;g1172a06022c_2_1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1" name="Google Shape;181;g1172a06022c_2_12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35</a:t>
            </a:fld>
            <a:endParaRPr/>
          </a:p>
        </p:txBody>
      </p:sp>
      <p:sp>
        <p:nvSpPr>
          <p:cNvPr id="182" name="Google Shape;182;g1172a06022c_2_126:notes"/>
          <p:cNvSpPr txBox="1">
            <a:spLocks noGrp="1"/>
          </p:cNvSpPr>
          <p:nvPr>
            <p:ph type="hdr" idx="3"/>
          </p:nvPr>
        </p:nvSpPr>
        <p:spPr>
          <a:xfrm>
            <a:off x="0" y="0"/>
            <a:ext cx="2971800" cy="45878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MIT-WPU</a:t>
            </a:r>
            <a:endParaRPr/>
          </a:p>
        </p:txBody>
      </p:sp>
    </p:spTree>
    <p:extLst>
      <p:ext uri="{BB962C8B-B14F-4D97-AF65-F5344CB8AC3E}">
        <p14:creationId xmlns:p14="http://schemas.microsoft.com/office/powerpoint/2010/main" val="39323323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1172a06022c_2_1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0" name="Google Shape;180;g1172a06022c_2_1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1" name="Google Shape;181;g1172a06022c_2_12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36</a:t>
            </a:fld>
            <a:endParaRPr/>
          </a:p>
        </p:txBody>
      </p:sp>
      <p:sp>
        <p:nvSpPr>
          <p:cNvPr id="182" name="Google Shape;182;g1172a06022c_2_126:notes"/>
          <p:cNvSpPr txBox="1">
            <a:spLocks noGrp="1"/>
          </p:cNvSpPr>
          <p:nvPr>
            <p:ph type="hdr" idx="3"/>
          </p:nvPr>
        </p:nvSpPr>
        <p:spPr>
          <a:xfrm>
            <a:off x="0" y="0"/>
            <a:ext cx="2971800" cy="45878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MIT-WPU</a:t>
            </a:r>
            <a:endParaRPr/>
          </a:p>
        </p:txBody>
      </p:sp>
    </p:spTree>
    <p:extLst>
      <p:ext uri="{BB962C8B-B14F-4D97-AF65-F5344CB8AC3E}">
        <p14:creationId xmlns:p14="http://schemas.microsoft.com/office/powerpoint/2010/main" val="419282113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1172a06022c_2_1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0" name="Google Shape;180;g1172a06022c_2_1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1" name="Google Shape;181;g1172a06022c_2_12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37</a:t>
            </a:fld>
            <a:endParaRPr/>
          </a:p>
        </p:txBody>
      </p:sp>
      <p:sp>
        <p:nvSpPr>
          <p:cNvPr id="182" name="Google Shape;182;g1172a06022c_2_126:notes"/>
          <p:cNvSpPr txBox="1">
            <a:spLocks noGrp="1"/>
          </p:cNvSpPr>
          <p:nvPr>
            <p:ph type="hdr" idx="3"/>
          </p:nvPr>
        </p:nvSpPr>
        <p:spPr>
          <a:xfrm>
            <a:off x="0" y="0"/>
            <a:ext cx="2971800" cy="45878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MIT-WPU</a:t>
            </a:r>
            <a:endParaRPr/>
          </a:p>
        </p:txBody>
      </p:sp>
    </p:spTree>
    <p:extLst>
      <p:ext uri="{BB962C8B-B14F-4D97-AF65-F5344CB8AC3E}">
        <p14:creationId xmlns:p14="http://schemas.microsoft.com/office/powerpoint/2010/main" val="102756200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1172a06022c_2_1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0" name="Google Shape;180;g1172a06022c_2_1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1" name="Google Shape;181;g1172a06022c_2_12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38</a:t>
            </a:fld>
            <a:endParaRPr/>
          </a:p>
        </p:txBody>
      </p:sp>
      <p:sp>
        <p:nvSpPr>
          <p:cNvPr id="182" name="Google Shape;182;g1172a06022c_2_126:notes"/>
          <p:cNvSpPr txBox="1">
            <a:spLocks noGrp="1"/>
          </p:cNvSpPr>
          <p:nvPr>
            <p:ph type="hdr" idx="3"/>
          </p:nvPr>
        </p:nvSpPr>
        <p:spPr>
          <a:xfrm>
            <a:off x="0" y="0"/>
            <a:ext cx="2971800" cy="45878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MIT-WPU</a:t>
            </a:r>
            <a:endParaRPr/>
          </a:p>
        </p:txBody>
      </p:sp>
    </p:spTree>
    <p:extLst>
      <p:ext uri="{BB962C8B-B14F-4D97-AF65-F5344CB8AC3E}">
        <p14:creationId xmlns:p14="http://schemas.microsoft.com/office/powerpoint/2010/main" val="38596664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1172a06022c_2_1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0" name="Google Shape;180;g1172a06022c_2_1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1" name="Google Shape;181;g1172a06022c_2_12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39</a:t>
            </a:fld>
            <a:endParaRPr/>
          </a:p>
        </p:txBody>
      </p:sp>
      <p:sp>
        <p:nvSpPr>
          <p:cNvPr id="182" name="Google Shape;182;g1172a06022c_2_126:notes"/>
          <p:cNvSpPr txBox="1">
            <a:spLocks noGrp="1"/>
          </p:cNvSpPr>
          <p:nvPr>
            <p:ph type="hdr" idx="3"/>
          </p:nvPr>
        </p:nvSpPr>
        <p:spPr>
          <a:xfrm>
            <a:off x="0" y="0"/>
            <a:ext cx="2971800" cy="45878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MIT-WPU</a:t>
            </a:r>
            <a:endParaRPr/>
          </a:p>
        </p:txBody>
      </p:sp>
    </p:spTree>
    <p:extLst>
      <p:ext uri="{BB962C8B-B14F-4D97-AF65-F5344CB8AC3E}">
        <p14:creationId xmlns:p14="http://schemas.microsoft.com/office/powerpoint/2010/main" val="353761977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1172a06022c_2_1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0" name="Google Shape;180;g1172a06022c_2_1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1" name="Google Shape;181;g1172a06022c_2_12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40</a:t>
            </a:fld>
            <a:endParaRPr/>
          </a:p>
        </p:txBody>
      </p:sp>
      <p:sp>
        <p:nvSpPr>
          <p:cNvPr id="182" name="Google Shape;182;g1172a06022c_2_126:notes"/>
          <p:cNvSpPr txBox="1">
            <a:spLocks noGrp="1"/>
          </p:cNvSpPr>
          <p:nvPr>
            <p:ph type="hdr" idx="3"/>
          </p:nvPr>
        </p:nvSpPr>
        <p:spPr>
          <a:xfrm>
            <a:off x="0" y="0"/>
            <a:ext cx="2971800" cy="45878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MIT-WPU</a:t>
            </a:r>
            <a:endParaRPr/>
          </a:p>
        </p:txBody>
      </p:sp>
    </p:spTree>
    <p:extLst>
      <p:ext uri="{BB962C8B-B14F-4D97-AF65-F5344CB8AC3E}">
        <p14:creationId xmlns:p14="http://schemas.microsoft.com/office/powerpoint/2010/main" val="186014690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1172a06022c_2_1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0" name="Google Shape;180;g1172a06022c_2_1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1" name="Google Shape;181;g1172a06022c_2_12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41</a:t>
            </a:fld>
            <a:endParaRPr/>
          </a:p>
        </p:txBody>
      </p:sp>
      <p:sp>
        <p:nvSpPr>
          <p:cNvPr id="182" name="Google Shape;182;g1172a06022c_2_126:notes"/>
          <p:cNvSpPr txBox="1">
            <a:spLocks noGrp="1"/>
          </p:cNvSpPr>
          <p:nvPr>
            <p:ph type="hdr" idx="3"/>
          </p:nvPr>
        </p:nvSpPr>
        <p:spPr>
          <a:xfrm>
            <a:off x="0" y="0"/>
            <a:ext cx="2971800" cy="45878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MIT-WPU</a:t>
            </a:r>
            <a:endParaRPr/>
          </a:p>
        </p:txBody>
      </p:sp>
    </p:spTree>
    <p:extLst>
      <p:ext uri="{BB962C8B-B14F-4D97-AF65-F5344CB8AC3E}">
        <p14:creationId xmlns:p14="http://schemas.microsoft.com/office/powerpoint/2010/main" val="241776286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1172a06022c_2_1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0" name="Google Shape;180;g1172a06022c_2_1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1" name="Google Shape;181;g1172a06022c_2_12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42</a:t>
            </a:fld>
            <a:endParaRPr/>
          </a:p>
        </p:txBody>
      </p:sp>
      <p:sp>
        <p:nvSpPr>
          <p:cNvPr id="182" name="Google Shape;182;g1172a06022c_2_126:notes"/>
          <p:cNvSpPr txBox="1">
            <a:spLocks noGrp="1"/>
          </p:cNvSpPr>
          <p:nvPr>
            <p:ph type="hdr" idx="3"/>
          </p:nvPr>
        </p:nvSpPr>
        <p:spPr>
          <a:xfrm>
            <a:off x="0" y="0"/>
            <a:ext cx="2971800" cy="45878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MIT-WPU</a:t>
            </a:r>
            <a:endParaRPr/>
          </a:p>
        </p:txBody>
      </p:sp>
    </p:spTree>
    <p:extLst>
      <p:ext uri="{BB962C8B-B14F-4D97-AF65-F5344CB8AC3E}">
        <p14:creationId xmlns:p14="http://schemas.microsoft.com/office/powerpoint/2010/main" val="33496290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1172a06022c_2_1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8" name="Google Shape;168;g1172a06022c_2_1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9" name="Google Shape;169;g1172a06022c_2_11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4</a:t>
            </a:fld>
            <a:endParaRPr/>
          </a:p>
        </p:txBody>
      </p:sp>
      <p:sp>
        <p:nvSpPr>
          <p:cNvPr id="170" name="Google Shape;170;g1172a06022c_2_115:notes"/>
          <p:cNvSpPr txBox="1">
            <a:spLocks noGrp="1"/>
          </p:cNvSpPr>
          <p:nvPr>
            <p:ph type="hdr" idx="3"/>
          </p:nvPr>
        </p:nvSpPr>
        <p:spPr>
          <a:xfrm>
            <a:off x="0" y="0"/>
            <a:ext cx="2971800" cy="45878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MIT-WPU</a:t>
            </a:r>
            <a:endParaRPr/>
          </a:p>
        </p:txBody>
      </p:sp>
    </p:spTree>
    <p:extLst>
      <p:ext uri="{BB962C8B-B14F-4D97-AF65-F5344CB8AC3E}">
        <p14:creationId xmlns:p14="http://schemas.microsoft.com/office/powerpoint/2010/main" val="253762062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p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99" name="Google Shape;399;p3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0" name="Google Shape;400;p32:notes"/>
          <p:cNvSpPr txBox="1">
            <a:spLocks noGrp="1"/>
          </p:cNvSpPr>
          <p:nvPr>
            <p:ph type="hdr" idx="3"/>
          </p:nvPr>
        </p:nvSpPr>
        <p:spPr>
          <a:xfrm>
            <a:off x="0" y="0"/>
            <a:ext cx="2971800" cy="45878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1172a06022c_2_1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0" name="Google Shape;180;g1172a06022c_2_1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1" name="Google Shape;181;g1172a06022c_2_12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44</a:t>
            </a:fld>
            <a:endParaRPr/>
          </a:p>
        </p:txBody>
      </p:sp>
      <p:sp>
        <p:nvSpPr>
          <p:cNvPr id="182" name="Google Shape;182;g1172a06022c_2_126:notes"/>
          <p:cNvSpPr txBox="1">
            <a:spLocks noGrp="1"/>
          </p:cNvSpPr>
          <p:nvPr>
            <p:ph type="hdr" idx="3"/>
          </p:nvPr>
        </p:nvSpPr>
        <p:spPr>
          <a:xfrm>
            <a:off x="0" y="0"/>
            <a:ext cx="2971800" cy="45878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MIT-WPU</a:t>
            </a:r>
            <a:endParaRPr/>
          </a:p>
        </p:txBody>
      </p:sp>
    </p:spTree>
    <p:extLst>
      <p:ext uri="{BB962C8B-B14F-4D97-AF65-F5344CB8AC3E}">
        <p14:creationId xmlns:p14="http://schemas.microsoft.com/office/powerpoint/2010/main" val="402039971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1172a06022c_2_1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0" name="Google Shape;180;g1172a06022c_2_1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1" name="Google Shape;181;g1172a06022c_2_12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45</a:t>
            </a:fld>
            <a:endParaRPr/>
          </a:p>
        </p:txBody>
      </p:sp>
      <p:sp>
        <p:nvSpPr>
          <p:cNvPr id="182" name="Google Shape;182;g1172a06022c_2_126:notes"/>
          <p:cNvSpPr txBox="1">
            <a:spLocks noGrp="1"/>
          </p:cNvSpPr>
          <p:nvPr>
            <p:ph type="hdr" idx="3"/>
          </p:nvPr>
        </p:nvSpPr>
        <p:spPr>
          <a:xfrm>
            <a:off x="0" y="0"/>
            <a:ext cx="2971800" cy="45878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MIT-WPU</a:t>
            </a:r>
            <a:endParaRPr/>
          </a:p>
        </p:txBody>
      </p:sp>
    </p:spTree>
    <p:extLst>
      <p:ext uri="{BB962C8B-B14F-4D97-AF65-F5344CB8AC3E}">
        <p14:creationId xmlns:p14="http://schemas.microsoft.com/office/powerpoint/2010/main" val="175974808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1172a06022c_2_1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0" name="Google Shape;180;g1172a06022c_2_1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1" name="Google Shape;181;g1172a06022c_2_12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46</a:t>
            </a:fld>
            <a:endParaRPr/>
          </a:p>
        </p:txBody>
      </p:sp>
      <p:sp>
        <p:nvSpPr>
          <p:cNvPr id="182" name="Google Shape;182;g1172a06022c_2_126:notes"/>
          <p:cNvSpPr txBox="1">
            <a:spLocks noGrp="1"/>
          </p:cNvSpPr>
          <p:nvPr>
            <p:ph type="hdr" idx="3"/>
          </p:nvPr>
        </p:nvSpPr>
        <p:spPr>
          <a:xfrm>
            <a:off x="0" y="0"/>
            <a:ext cx="2971800" cy="45878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MIT-WPU</a:t>
            </a:r>
            <a:endParaRPr/>
          </a:p>
        </p:txBody>
      </p:sp>
    </p:spTree>
    <p:extLst>
      <p:ext uri="{BB962C8B-B14F-4D97-AF65-F5344CB8AC3E}">
        <p14:creationId xmlns:p14="http://schemas.microsoft.com/office/powerpoint/2010/main" val="115188432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1172a06022c_2_1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0" name="Google Shape;180;g1172a06022c_2_1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1" name="Google Shape;181;g1172a06022c_2_12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47</a:t>
            </a:fld>
            <a:endParaRPr/>
          </a:p>
        </p:txBody>
      </p:sp>
      <p:sp>
        <p:nvSpPr>
          <p:cNvPr id="182" name="Google Shape;182;g1172a06022c_2_126:notes"/>
          <p:cNvSpPr txBox="1">
            <a:spLocks noGrp="1"/>
          </p:cNvSpPr>
          <p:nvPr>
            <p:ph type="hdr" idx="3"/>
          </p:nvPr>
        </p:nvSpPr>
        <p:spPr>
          <a:xfrm>
            <a:off x="0" y="0"/>
            <a:ext cx="2971800" cy="45878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MIT-WPU</a:t>
            </a:r>
            <a:endParaRPr/>
          </a:p>
        </p:txBody>
      </p:sp>
    </p:spTree>
    <p:extLst>
      <p:ext uri="{BB962C8B-B14F-4D97-AF65-F5344CB8AC3E}">
        <p14:creationId xmlns:p14="http://schemas.microsoft.com/office/powerpoint/2010/main" val="148529100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1172a06022c_2_1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0" name="Google Shape;180;g1172a06022c_2_1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1" name="Google Shape;181;g1172a06022c_2_12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48</a:t>
            </a:fld>
            <a:endParaRPr/>
          </a:p>
        </p:txBody>
      </p:sp>
      <p:sp>
        <p:nvSpPr>
          <p:cNvPr id="182" name="Google Shape;182;g1172a06022c_2_126:notes"/>
          <p:cNvSpPr txBox="1">
            <a:spLocks noGrp="1"/>
          </p:cNvSpPr>
          <p:nvPr>
            <p:ph type="hdr" idx="3"/>
          </p:nvPr>
        </p:nvSpPr>
        <p:spPr>
          <a:xfrm>
            <a:off x="0" y="0"/>
            <a:ext cx="2971800" cy="45878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MIT-WPU</a:t>
            </a:r>
            <a:endParaRPr/>
          </a:p>
        </p:txBody>
      </p:sp>
    </p:spTree>
    <p:extLst>
      <p:ext uri="{BB962C8B-B14F-4D97-AF65-F5344CB8AC3E}">
        <p14:creationId xmlns:p14="http://schemas.microsoft.com/office/powerpoint/2010/main" val="322887186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6"/>
        <p:cNvGrpSpPr/>
        <p:nvPr/>
      </p:nvGrpSpPr>
      <p:grpSpPr>
        <a:xfrm>
          <a:off x="0" y="0"/>
          <a:ext cx="0" cy="0"/>
          <a:chOff x="0" y="0"/>
          <a:chExt cx="0" cy="0"/>
        </a:xfrm>
      </p:grpSpPr>
      <p:sp>
        <p:nvSpPr>
          <p:cNvPr id="787" name="Google Shape;787;p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88" name="Google Shape;788;p4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endParaRPr dirty="0"/>
          </a:p>
        </p:txBody>
      </p:sp>
      <p:sp>
        <p:nvSpPr>
          <p:cNvPr id="789" name="Google Shape;789;p4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49</a:t>
            </a:fld>
            <a:endParaRPr sz="1400" b="0" i="0" u="none" strike="noStrike" cap="none">
              <a:solidFill>
                <a:srgbClr val="000000"/>
              </a:solidFill>
              <a:latin typeface="Arial"/>
              <a:ea typeface="Arial"/>
              <a:cs typeface="Arial"/>
              <a:sym typeface="Arial"/>
            </a:endParaRPr>
          </a:p>
        </p:txBody>
      </p:sp>
      <p:sp>
        <p:nvSpPr>
          <p:cNvPr id="790" name="Google Shape;790;p43:notes"/>
          <p:cNvSpPr txBox="1">
            <a:spLocks noGrp="1"/>
          </p:cNvSpPr>
          <p:nvPr>
            <p:ph type="hdr" idx="3"/>
          </p:nvPr>
        </p:nvSpPr>
        <p:spPr>
          <a:xfrm>
            <a:off x="0" y="0"/>
            <a:ext cx="2971800" cy="458788"/>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MIT-WPU</a:t>
            </a: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64275447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6"/>
        <p:cNvGrpSpPr/>
        <p:nvPr/>
      </p:nvGrpSpPr>
      <p:grpSpPr>
        <a:xfrm>
          <a:off x="0" y="0"/>
          <a:ext cx="0" cy="0"/>
          <a:chOff x="0" y="0"/>
          <a:chExt cx="0" cy="0"/>
        </a:xfrm>
      </p:grpSpPr>
      <p:sp>
        <p:nvSpPr>
          <p:cNvPr id="787" name="Google Shape;787;p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88" name="Google Shape;788;p4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endParaRPr dirty="0"/>
          </a:p>
        </p:txBody>
      </p:sp>
      <p:sp>
        <p:nvSpPr>
          <p:cNvPr id="789" name="Google Shape;789;p4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50</a:t>
            </a:fld>
            <a:endParaRPr sz="1400" b="0" i="0" u="none" strike="noStrike" cap="none">
              <a:solidFill>
                <a:srgbClr val="000000"/>
              </a:solidFill>
              <a:latin typeface="Arial"/>
              <a:ea typeface="Arial"/>
              <a:cs typeface="Arial"/>
              <a:sym typeface="Arial"/>
            </a:endParaRPr>
          </a:p>
        </p:txBody>
      </p:sp>
      <p:sp>
        <p:nvSpPr>
          <p:cNvPr id="790" name="Google Shape;790;p43:notes"/>
          <p:cNvSpPr txBox="1">
            <a:spLocks noGrp="1"/>
          </p:cNvSpPr>
          <p:nvPr>
            <p:ph type="hdr" idx="3"/>
          </p:nvPr>
        </p:nvSpPr>
        <p:spPr>
          <a:xfrm>
            <a:off x="0" y="0"/>
            <a:ext cx="2971800" cy="458788"/>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MIT-WPU</a:t>
            </a: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1459827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6"/>
        <p:cNvGrpSpPr/>
        <p:nvPr/>
      </p:nvGrpSpPr>
      <p:grpSpPr>
        <a:xfrm>
          <a:off x="0" y="0"/>
          <a:ext cx="0" cy="0"/>
          <a:chOff x="0" y="0"/>
          <a:chExt cx="0" cy="0"/>
        </a:xfrm>
      </p:grpSpPr>
      <p:sp>
        <p:nvSpPr>
          <p:cNvPr id="787" name="Google Shape;787;p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88" name="Google Shape;788;p4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endParaRPr dirty="0"/>
          </a:p>
        </p:txBody>
      </p:sp>
      <p:sp>
        <p:nvSpPr>
          <p:cNvPr id="789" name="Google Shape;789;p4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51</a:t>
            </a:fld>
            <a:endParaRPr sz="1400" b="0" i="0" u="none" strike="noStrike" cap="none">
              <a:solidFill>
                <a:srgbClr val="000000"/>
              </a:solidFill>
              <a:latin typeface="Arial"/>
              <a:ea typeface="Arial"/>
              <a:cs typeface="Arial"/>
              <a:sym typeface="Arial"/>
            </a:endParaRPr>
          </a:p>
        </p:txBody>
      </p:sp>
      <p:sp>
        <p:nvSpPr>
          <p:cNvPr id="790" name="Google Shape;790;p43:notes"/>
          <p:cNvSpPr txBox="1">
            <a:spLocks noGrp="1"/>
          </p:cNvSpPr>
          <p:nvPr>
            <p:ph type="hdr" idx="3"/>
          </p:nvPr>
        </p:nvSpPr>
        <p:spPr>
          <a:xfrm>
            <a:off x="0" y="0"/>
            <a:ext cx="2971800" cy="458788"/>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MIT-WPU</a:t>
            </a: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32031634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6"/>
        <p:cNvGrpSpPr/>
        <p:nvPr/>
      </p:nvGrpSpPr>
      <p:grpSpPr>
        <a:xfrm>
          <a:off x="0" y="0"/>
          <a:ext cx="0" cy="0"/>
          <a:chOff x="0" y="0"/>
          <a:chExt cx="0" cy="0"/>
        </a:xfrm>
      </p:grpSpPr>
      <p:sp>
        <p:nvSpPr>
          <p:cNvPr id="787" name="Google Shape;787;p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88" name="Google Shape;788;p4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endParaRPr dirty="0"/>
          </a:p>
        </p:txBody>
      </p:sp>
      <p:sp>
        <p:nvSpPr>
          <p:cNvPr id="789" name="Google Shape;789;p4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52</a:t>
            </a:fld>
            <a:endParaRPr sz="1400" b="0" i="0" u="none" strike="noStrike" cap="none">
              <a:solidFill>
                <a:srgbClr val="000000"/>
              </a:solidFill>
              <a:latin typeface="Arial"/>
              <a:ea typeface="Arial"/>
              <a:cs typeface="Arial"/>
              <a:sym typeface="Arial"/>
            </a:endParaRPr>
          </a:p>
        </p:txBody>
      </p:sp>
      <p:sp>
        <p:nvSpPr>
          <p:cNvPr id="790" name="Google Shape;790;p43:notes"/>
          <p:cNvSpPr txBox="1">
            <a:spLocks noGrp="1"/>
          </p:cNvSpPr>
          <p:nvPr>
            <p:ph type="hdr" idx="3"/>
          </p:nvPr>
        </p:nvSpPr>
        <p:spPr>
          <a:xfrm>
            <a:off x="0" y="0"/>
            <a:ext cx="2971800" cy="458788"/>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MIT-WPU</a:t>
            </a: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9441454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1172a06022c_2_1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8" name="Google Shape;168;g1172a06022c_2_1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9" name="Google Shape;169;g1172a06022c_2_11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6</a:t>
            </a:fld>
            <a:endParaRPr/>
          </a:p>
        </p:txBody>
      </p:sp>
      <p:sp>
        <p:nvSpPr>
          <p:cNvPr id="170" name="Google Shape;170;g1172a06022c_2_115:notes"/>
          <p:cNvSpPr txBox="1">
            <a:spLocks noGrp="1"/>
          </p:cNvSpPr>
          <p:nvPr>
            <p:ph type="hdr" idx="3"/>
          </p:nvPr>
        </p:nvSpPr>
        <p:spPr>
          <a:xfrm>
            <a:off x="0" y="0"/>
            <a:ext cx="2971800" cy="45878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MIT-WPU</a:t>
            </a:r>
            <a:endParaRPr/>
          </a:p>
        </p:txBody>
      </p:sp>
    </p:spTree>
    <p:extLst>
      <p:ext uri="{BB962C8B-B14F-4D97-AF65-F5344CB8AC3E}">
        <p14:creationId xmlns:p14="http://schemas.microsoft.com/office/powerpoint/2010/main" val="423553598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6"/>
        <p:cNvGrpSpPr/>
        <p:nvPr/>
      </p:nvGrpSpPr>
      <p:grpSpPr>
        <a:xfrm>
          <a:off x="0" y="0"/>
          <a:ext cx="0" cy="0"/>
          <a:chOff x="0" y="0"/>
          <a:chExt cx="0" cy="0"/>
        </a:xfrm>
      </p:grpSpPr>
      <p:sp>
        <p:nvSpPr>
          <p:cNvPr id="787" name="Google Shape;787;p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88" name="Google Shape;788;p4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endParaRPr dirty="0"/>
          </a:p>
        </p:txBody>
      </p:sp>
      <p:sp>
        <p:nvSpPr>
          <p:cNvPr id="789" name="Google Shape;789;p4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53</a:t>
            </a:fld>
            <a:endParaRPr sz="1400" b="0" i="0" u="none" strike="noStrike" cap="none">
              <a:solidFill>
                <a:srgbClr val="000000"/>
              </a:solidFill>
              <a:latin typeface="Arial"/>
              <a:ea typeface="Arial"/>
              <a:cs typeface="Arial"/>
              <a:sym typeface="Arial"/>
            </a:endParaRPr>
          </a:p>
        </p:txBody>
      </p:sp>
      <p:sp>
        <p:nvSpPr>
          <p:cNvPr id="790" name="Google Shape;790;p43:notes"/>
          <p:cNvSpPr txBox="1">
            <a:spLocks noGrp="1"/>
          </p:cNvSpPr>
          <p:nvPr>
            <p:ph type="hdr" idx="3"/>
          </p:nvPr>
        </p:nvSpPr>
        <p:spPr>
          <a:xfrm>
            <a:off x="0" y="0"/>
            <a:ext cx="2971800" cy="458788"/>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MIT-WPU</a:t>
            </a: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96215969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6"/>
        <p:cNvGrpSpPr/>
        <p:nvPr/>
      </p:nvGrpSpPr>
      <p:grpSpPr>
        <a:xfrm>
          <a:off x="0" y="0"/>
          <a:ext cx="0" cy="0"/>
          <a:chOff x="0" y="0"/>
          <a:chExt cx="0" cy="0"/>
        </a:xfrm>
      </p:grpSpPr>
      <p:sp>
        <p:nvSpPr>
          <p:cNvPr id="787" name="Google Shape;787;p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88" name="Google Shape;788;p4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endParaRPr dirty="0"/>
          </a:p>
        </p:txBody>
      </p:sp>
      <p:sp>
        <p:nvSpPr>
          <p:cNvPr id="789" name="Google Shape;789;p4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54</a:t>
            </a:fld>
            <a:endParaRPr sz="1400" b="0" i="0" u="none" strike="noStrike" cap="none">
              <a:solidFill>
                <a:srgbClr val="000000"/>
              </a:solidFill>
              <a:latin typeface="Arial"/>
              <a:ea typeface="Arial"/>
              <a:cs typeface="Arial"/>
              <a:sym typeface="Arial"/>
            </a:endParaRPr>
          </a:p>
        </p:txBody>
      </p:sp>
      <p:sp>
        <p:nvSpPr>
          <p:cNvPr id="790" name="Google Shape;790;p43:notes"/>
          <p:cNvSpPr txBox="1">
            <a:spLocks noGrp="1"/>
          </p:cNvSpPr>
          <p:nvPr>
            <p:ph type="hdr" idx="3"/>
          </p:nvPr>
        </p:nvSpPr>
        <p:spPr>
          <a:xfrm>
            <a:off x="0" y="0"/>
            <a:ext cx="2971800" cy="458788"/>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MIT-WPU</a:t>
            </a: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46660059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1172a06022c_2_1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0" name="Google Shape;180;g1172a06022c_2_1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1" name="Google Shape;181;g1172a06022c_2_12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55</a:t>
            </a:fld>
            <a:endParaRPr/>
          </a:p>
        </p:txBody>
      </p:sp>
      <p:sp>
        <p:nvSpPr>
          <p:cNvPr id="182" name="Google Shape;182;g1172a06022c_2_126:notes"/>
          <p:cNvSpPr txBox="1">
            <a:spLocks noGrp="1"/>
          </p:cNvSpPr>
          <p:nvPr>
            <p:ph type="hdr" idx="3"/>
          </p:nvPr>
        </p:nvSpPr>
        <p:spPr>
          <a:xfrm>
            <a:off x="0" y="0"/>
            <a:ext cx="2971800" cy="45878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MIT-WPU</a:t>
            </a:r>
            <a:endParaRPr/>
          </a:p>
        </p:txBody>
      </p:sp>
    </p:spTree>
    <p:extLst>
      <p:ext uri="{BB962C8B-B14F-4D97-AF65-F5344CB8AC3E}">
        <p14:creationId xmlns:p14="http://schemas.microsoft.com/office/powerpoint/2010/main" val="281594466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1172a06022c_2_1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0" name="Google Shape;180;g1172a06022c_2_1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1" name="Google Shape;181;g1172a06022c_2_12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56</a:t>
            </a:fld>
            <a:endParaRPr/>
          </a:p>
        </p:txBody>
      </p:sp>
      <p:sp>
        <p:nvSpPr>
          <p:cNvPr id="182" name="Google Shape;182;g1172a06022c_2_126:notes"/>
          <p:cNvSpPr txBox="1">
            <a:spLocks noGrp="1"/>
          </p:cNvSpPr>
          <p:nvPr>
            <p:ph type="hdr" idx="3"/>
          </p:nvPr>
        </p:nvSpPr>
        <p:spPr>
          <a:xfrm>
            <a:off x="0" y="0"/>
            <a:ext cx="2971800" cy="45878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MIT-WPU</a:t>
            </a:r>
            <a:endParaRPr/>
          </a:p>
        </p:txBody>
      </p:sp>
    </p:spTree>
    <p:extLst>
      <p:ext uri="{BB962C8B-B14F-4D97-AF65-F5344CB8AC3E}">
        <p14:creationId xmlns:p14="http://schemas.microsoft.com/office/powerpoint/2010/main" val="29403895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1172a06022c_2_1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0" name="Google Shape;180;g1172a06022c_2_1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1" name="Google Shape;181;g1172a06022c_2_12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57</a:t>
            </a:fld>
            <a:endParaRPr/>
          </a:p>
        </p:txBody>
      </p:sp>
      <p:sp>
        <p:nvSpPr>
          <p:cNvPr id="182" name="Google Shape;182;g1172a06022c_2_126:notes"/>
          <p:cNvSpPr txBox="1">
            <a:spLocks noGrp="1"/>
          </p:cNvSpPr>
          <p:nvPr>
            <p:ph type="hdr" idx="3"/>
          </p:nvPr>
        </p:nvSpPr>
        <p:spPr>
          <a:xfrm>
            <a:off x="0" y="0"/>
            <a:ext cx="2971800" cy="45878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MIT-WPU</a:t>
            </a:r>
            <a:endParaRPr/>
          </a:p>
        </p:txBody>
      </p:sp>
    </p:spTree>
    <p:extLst>
      <p:ext uri="{BB962C8B-B14F-4D97-AF65-F5344CB8AC3E}">
        <p14:creationId xmlns:p14="http://schemas.microsoft.com/office/powerpoint/2010/main" val="175590296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1172a06022c_2_1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0" name="Google Shape;180;g1172a06022c_2_1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1" name="Google Shape;181;g1172a06022c_2_12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58</a:t>
            </a:fld>
            <a:endParaRPr/>
          </a:p>
        </p:txBody>
      </p:sp>
      <p:sp>
        <p:nvSpPr>
          <p:cNvPr id="182" name="Google Shape;182;g1172a06022c_2_126:notes"/>
          <p:cNvSpPr txBox="1">
            <a:spLocks noGrp="1"/>
          </p:cNvSpPr>
          <p:nvPr>
            <p:ph type="hdr" idx="3"/>
          </p:nvPr>
        </p:nvSpPr>
        <p:spPr>
          <a:xfrm>
            <a:off x="0" y="0"/>
            <a:ext cx="2971800" cy="45878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MIT-WPU</a:t>
            </a:r>
            <a:endParaRPr/>
          </a:p>
        </p:txBody>
      </p:sp>
    </p:spTree>
    <p:extLst>
      <p:ext uri="{BB962C8B-B14F-4D97-AF65-F5344CB8AC3E}">
        <p14:creationId xmlns:p14="http://schemas.microsoft.com/office/powerpoint/2010/main" val="229201757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1172a06022c_2_1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0" name="Google Shape;180;g1172a06022c_2_1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1" name="Google Shape;181;g1172a06022c_2_12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59</a:t>
            </a:fld>
            <a:endParaRPr/>
          </a:p>
        </p:txBody>
      </p:sp>
      <p:sp>
        <p:nvSpPr>
          <p:cNvPr id="182" name="Google Shape;182;g1172a06022c_2_126:notes"/>
          <p:cNvSpPr txBox="1">
            <a:spLocks noGrp="1"/>
          </p:cNvSpPr>
          <p:nvPr>
            <p:ph type="hdr" idx="3"/>
          </p:nvPr>
        </p:nvSpPr>
        <p:spPr>
          <a:xfrm>
            <a:off x="0" y="0"/>
            <a:ext cx="2971800" cy="45878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MIT-WPU</a:t>
            </a:r>
            <a:endParaRPr/>
          </a:p>
        </p:txBody>
      </p:sp>
    </p:spTree>
    <p:extLst>
      <p:ext uri="{BB962C8B-B14F-4D97-AF65-F5344CB8AC3E}">
        <p14:creationId xmlns:p14="http://schemas.microsoft.com/office/powerpoint/2010/main" val="108554931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1172a06022c_2_1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0" name="Google Shape;180;g1172a06022c_2_1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1" name="Google Shape;181;g1172a06022c_2_12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60</a:t>
            </a:fld>
            <a:endParaRPr/>
          </a:p>
        </p:txBody>
      </p:sp>
      <p:sp>
        <p:nvSpPr>
          <p:cNvPr id="182" name="Google Shape;182;g1172a06022c_2_126:notes"/>
          <p:cNvSpPr txBox="1">
            <a:spLocks noGrp="1"/>
          </p:cNvSpPr>
          <p:nvPr>
            <p:ph type="hdr" idx="3"/>
          </p:nvPr>
        </p:nvSpPr>
        <p:spPr>
          <a:xfrm>
            <a:off x="0" y="0"/>
            <a:ext cx="2971800" cy="45878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MIT-WPU</a:t>
            </a:r>
            <a:endParaRPr/>
          </a:p>
        </p:txBody>
      </p:sp>
    </p:spTree>
    <p:extLst>
      <p:ext uri="{BB962C8B-B14F-4D97-AF65-F5344CB8AC3E}">
        <p14:creationId xmlns:p14="http://schemas.microsoft.com/office/powerpoint/2010/main" val="206434940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1172a06022c_2_1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0" name="Google Shape;180;g1172a06022c_2_1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1" name="Google Shape;181;g1172a06022c_2_12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61</a:t>
            </a:fld>
            <a:endParaRPr/>
          </a:p>
        </p:txBody>
      </p:sp>
      <p:sp>
        <p:nvSpPr>
          <p:cNvPr id="182" name="Google Shape;182;g1172a06022c_2_126:notes"/>
          <p:cNvSpPr txBox="1">
            <a:spLocks noGrp="1"/>
          </p:cNvSpPr>
          <p:nvPr>
            <p:ph type="hdr" idx="3"/>
          </p:nvPr>
        </p:nvSpPr>
        <p:spPr>
          <a:xfrm>
            <a:off x="0" y="0"/>
            <a:ext cx="2971800" cy="45878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MIT-WPU</a:t>
            </a:r>
            <a:endParaRPr/>
          </a:p>
        </p:txBody>
      </p:sp>
    </p:spTree>
    <p:extLst>
      <p:ext uri="{BB962C8B-B14F-4D97-AF65-F5344CB8AC3E}">
        <p14:creationId xmlns:p14="http://schemas.microsoft.com/office/powerpoint/2010/main" val="208555183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1172a06022c_2_1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0" name="Google Shape;180;g1172a06022c_2_1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1" name="Google Shape;181;g1172a06022c_2_12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62</a:t>
            </a:fld>
            <a:endParaRPr/>
          </a:p>
        </p:txBody>
      </p:sp>
      <p:sp>
        <p:nvSpPr>
          <p:cNvPr id="182" name="Google Shape;182;g1172a06022c_2_126:notes"/>
          <p:cNvSpPr txBox="1">
            <a:spLocks noGrp="1"/>
          </p:cNvSpPr>
          <p:nvPr>
            <p:ph type="hdr" idx="3"/>
          </p:nvPr>
        </p:nvSpPr>
        <p:spPr>
          <a:xfrm>
            <a:off x="0" y="0"/>
            <a:ext cx="2971800" cy="45878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MIT-WPU</a:t>
            </a:r>
            <a:endParaRPr/>
          </a:p>
        </p:txBody>
      </p:sp>
    </p:spTree>
    <p:extLst>
      <p:ext uri="{BB962C8B-B14F-4D97-AF65-F5344CB8AC3E}">
        <p14:creationId xmlns:p14="http://schemas.microsoft.com/office/powerpoint/2010/main" val="13294486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1172a06022c_2_1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0" name="Google Shape;180;g1172a06022c_2_1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1" name="Google Shape;181;g1172a06022c_2_12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7</a:t>
            </a:fld>
            <a:endParaRPr/>
          </a:p>
        </p:txBody>
      </p:sp>
      <p:sp>
        <p:nvSpPr>
          <p:cNvPr id="182" name="Google Shape;182;g1172a06022c_2_126:notes"/>
          <p:cNvSpPr txBox="1">
            <a:spLocks noGrp="1"/>
          </p:cNvSpPr>
          <p:nvPr>
            <p:ph type="hdr" idx="3"/>
          </p:nvPr>
        </p:nvSpPr>
        <p:spPr>
          <a:xfrm>
            <a:off x="0" y="0"/>
            <a:ext cx="2971800" cy="45878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MIT-WPU</a:t>
            </a:r>
            <a:endParaRPr/>
          </a:p>
        </p:txBody>
      </p:sp>
    </p:spTree>
    <p:extLst>
      <p:ext uri="{BB962C8B-B14F-4D97-AF65-F5344CB8AC3E}">
        <p14:creationId xmlns:p14="http://schemas.microsoft.com/office/powerpoint/2010/main" val="15319463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1172a06022c_2_1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0" name="Google Shape;180;g1172a06022c_2_1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1" name="Google Shape;181;g1172a06022c_2_12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63</a:t>
            </a:fld>
            <a:endParaRPr/>
          </a:p>
        </p:txBody>
      </p:sp>
      <p:sp>
        <p:nvSpPr>
          <p:cNvPr id="182" name="Google Shape;182;g1172a06022c_2_126:notes"/>
          <p:cNvSpPr txBox="1">
            <a:spLocks noGrp="1"/>
          </p:cNvSpPr>
          <p:nvPr>
            <p:ph type="hdr" idx="3"/>
          </p:nvPr>
        </p:nvSpPr>
        <p:spPr>
          <a:xfrm>
            <a:off x="0" y="0"/>
            <a:ext cx="2971800" cy="45878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MIT-WPU</a:t>
            </a:r>
            <a:endParaRPr/>
          </a:p>
        </p:txBody>
      </p:sp>
    </p:spTree>
    <p:extLst>
      <p:ext uri="{BB962C8B-B14F-4D97-AF65-F5344CB8AC3E}">
        <p14:creationId xmlns:p14="http://schemas.microsoft.com/office/powerpoint/2010/main" val="260066003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1172a06022c_2_1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0" name="Google Shape;180;g1172a06022c_2_1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1" name="Google Shape;181;g1172a06022c_2_12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64</a:t>
            </a:fld>
            <a:endParaRPr/>
          </a:p>
        </p:txBody>
      </p:sp>
      <p:sp>
        <p:nvSpPr>
          <p:cNvPr id="182" name="Google Shape;182;g1172a06022c_2_126:notes"/>
          <p:cNvSpPr txBox="1">
            <a:spLocks noGrp="1"/>
          </p:cNvSpPr>
          <p:nvPr>
            <p:ph type="hdr" idx="3"/>
          </p:nvPr>
        </p:nvSpPr>
        <p:spPr>
          <a:xfrm>
            <a:off x="0" y="0"/>
            <a:ext cx="2971800" cy="45878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MIT-WPU</a:t>
            </a:r>
            <a:endParaRPr/>
          </a:p>
        </p:txBody>
      </p:sp>
    </p:spTree>
    <p:extLst>
      <p:ext uri="{BB962C8B-B14F-4D97-AF65-F5344CB8AC3E}">
        <p14:creationId xmlns:p14="http://schemas.microsoft.com/office/powerpoint/2010/main" val="126262528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1172a06022c_2_1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0" name="Google Shape;180;g1172a06022c_2_1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1" name="Google Shape;181;g1172a06022c_2_12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65</a:t>
            </a:fld>
            <a:endParaRPr/>
          </a:p>
        </p:txBody>
      </p:sp>
      <p:sp>
        <p:nvSpPr>
          <p:cNvPr id="182" name="Google Shape;182;g1172a06022c_2_126:notes"/>
          <p:cNvSpPr txBox="1">
            <a:spLocks noGrp="1"/>
          </p:cNvSpPr>
          <p:nvPr>
            <p:ph type="hdr" idx="3"/>
          </p:nvPr>
        </p:nvSpPr>
        <p:spPr>
          <a:xfrm>
            <a:off x="0" y="0"/>
            <a:ext cx="2971800" cy="45878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MIT-WPU</a:t>
            </a:r>
            <a:endParaRPr/>
          </a:p>
        </p:txBody>
      </p:sp>
    </p:spTree>
    <p:extLst>
      <p:ext uri="{BB962C8B-B14F-4D97-AF65-F5344CB8AC3E}">
        <p14:creationId xmlns:p14="http://schemas.microsoft.com/office/powerpoint/2010/main" val="86849597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1172a06022c_2_1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0" name="Google Shape;180;g1172a06022c_2_1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1" name="Google Shape;181;g1172a06022c_2_12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66</a:t>
            </a:fld>
            <a:endParaRPr/>
          </a:p>
        </p:txBody>
      </p:sp>
      <p:sp>
        <p:nvSpPr>
          <p:cNvPr id="182" name="Google Shape;182;g1172a06022c_2_126:notes"/>
          <p:cNvSpPr txBox="1">
            <a:spLocks noGrp="1"/>
          </p:cNvSpPr>
          <p:nvPr>
            <p:ph type="hdr" idx="3"/>
          </p:nvPr>
        </p:nvSpPr>
        <p:spPr>
          <a:xfrm>
            <a:off x="0" y="0"/>
            <a:ext cx="2971800" cy="45878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MIT-WPU</a:t>
            </a:r>
            <a:endParaRPr/>
          </a:p>
        </p:txBody>
      </p:sp>
    </p:spTree>
    <p:extLst>
      <p:ext uri="{BB962C8B-B14F-4D97-AF65-F5344CB8AC3E}">
        <p14:creationId xmlns:p14="http://schemas.microsoft.com/office/powerpoint/2010/main" val="412624666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1172a06022c_2_1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0" name="Google Shape;180;g1172a06022c_2_1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1" name="Google Shape;181;g1172a06022c_2_12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67</a:t>
            </a:fld>
            <a:endParaRPr/>
          </a:p>
        </p:txBody>
      </p:sp>
      <p:sp>
        <p:nvSpPr>
          <p:cNvPr id="182" name="Google Shape;182;g1172a06022c_2_126:notes"/>
          <p:cNvSpPr txBox="1">
            <a:spLocks noGrp="1"/>
          </p:cNvSpPr>
          <p:nvPr>
            <p:ph type="hdr" idx="3"/>
          </p:nvPr>
        </p:nvSpPr>
        <p:spPr>
          <a:xfrm>
            <a:off x="0" y="0"/>
            <a:ext cx="2971800" cy="45878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MIT-WPU</a:t>
            </a:r>
            <a:endParaRPr/>
          </a:p>
        </p:txBody>
      </p:sp>
    </p:spTree>
    <p:extLst>
      <p:ext uri="{BB962C8B-B14F-4D97-AF65-F5344CB8AC3E}">
        <p14:creationId xmlns:p14="http://schemas.microsoft.com/office/powerpoint/2010/main" val="425335738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
        <p:cNvGrpSpPr/>
        <p:nvPr/>
      </p:nvGrpSpPr>
      <p:grpSpPr>
        <a:xfrm>
          <a:off x="0" y="0"/>
          <a:ext cx="0" cy="0"/>
          <a:chOff x="0" y="0"/>
          <a:chExt cx="0" cy="0"/>
        </a:xfrm>
      </p:grpSpPr>
      <p:sp>
        <p:nvSpPr>
          <p:cNvPr id="623" name="Google Shape;623;p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24" name="Google Shape;624;p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9163396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6"/>
        <p:cNvGrpSpPr/>
        <p:nvPr/>
      </p:nvGrpSpPr>
      <p:grpSpPr>
        <a:xfrm>
          <a:off x="0" y="0"/>
          <a:ext cx="0" cy="0"/>
          <a:chOff x="0" y="0"/>
          <a:chExt cx="0" cy="0"/>
        </a:xfrm>
      </p:grpSpPr>
      <p:sp>
        <p:nvSpPr>
          <p:cNvPr id="647" name="Google Shape;647;p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48" name="Google Shape;648;p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5203554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6"/>
        <p:cNvGrpSpPr/>
        <p:nvPr/>
      </p:nvGrpSpPr>
      <p:grpSpPr>
        <a:xfrm>
          <a:off x="0" y="0"/>
          <a:ext cx="0" cy="0"/>
          <a:chOff x="0" y="0"/>
          <a:chExt cx="0" cy="0"/>
        </a:xfrm>
      </p:grpSpPr>
      <p:sp>
        <p:nvSpPr>
          <p:cNvPr id="657" name="Google Shape;657;p2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58" name="Google Shape;658;p21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endParaRPr/>
          </a:p>
        </p:txBody>
      </p:sp>
      <p:sp>
        <p:nvSpPr>
          <p:cNvPr id="659" name="Google Shape;659;p21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77</a:t>
            </a:fld>
            <a:endParaRPr sz="1400" b="0" i="0" u="none" strike="noStrike" cap="none">
              <a:solidFill>
                <a:srgbClr val="000000"/>
              </a:solidFill>
              <a:latin typeface="Arial"/>
              <a:ea typeface="Arial"/>
              <a:cs typeface="Arial"/>
              <a:sym typeface="Arial"/>
            </a:endParaRPr>
          </a:p>
        </p:txBody>
      </p:sp>
      <p:sp>
        <p:nvSpPr>
          <p:cNvPr id="660" name="Google Shape;660;p216:notes"/>
          <p:cNvSpPr txBox="1">
            <a:spLocks noGrp="1"/>
          </p:cNvSpPr>
          <p:nvPr>
            <p:ph type="hdr" idx="3"/>
          </p:nvPr>
        </p:nvSpPr>
        <p:spPr>
          <a:xfrm>
            <a:off x="0" y="0"/>
            <a:ext cx="2971800" cy="458788"/>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MIT-WPU</a:t>
            </a: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81586583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1172a06022c_2_1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0" name="Google Shape;180;g1172a06022c_2_1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81" name="Google Shape;181;g1172a06022c_2_12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79</a:t>
            </a:fld>
            <a:endParaRPr/>
          </a:p>
        </p:txBody>
      </p:sp>
      <p:sp>
        <p:nvSpPr>
          <p:cNvPr id="182" name="Google Shape;182;g1172a06022c_2_126:notes"/>
          <p:cNvSpPr txBox="1">
            <a:spLocks noGrp="1"/>
          </p:cNvSpPr>
          <p:nvPr>
            <p:ph type="hdr" idx="3"/>
          </p:nvPr>
        </p:nvSpPr>
        <p:spPr>
          <a:xfrm>
            <a:off x="0" y="0"/>
            <a:ext cx="2971800" cy="45878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MIT-WPU</a:t>
            </a:r>
            <a:endParaRPr/>
          </a:p>
        </p:txBody>
      </p:sp>
    </p:spTree>
    <p:extLst>
      <p:ext uri="{BB962C8B-B14F-4D97-AF65-F5344CB8AC3E}">
        <p14:creationId xmlns:p14="http://schemas.microsoft.com/office/powerpoint/2010/main" val="110401195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1172a06022c_2_1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0" name="Google Shape;180;g1172a06022c_2_1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81" name="Google Shape;181;g1172a06022c_2_12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80</a:t>
            </a:fld>
            <a:endParaRPr/>
          </a:p>
        </p:txBody>
      </p:sp>
      <p:sp>
        <p:nvSpPr>
          <p:cNvPr id="182" name="Google Shape;182;g1172a06022c_2_126:notes"/>
          <p:cNvSpPr txBox="1">
            <a:spLocks noGrp="1"/>
          </p:cNvSpPr>
          <p:nvPr>
            <p:ph type="hdr" idx="3"/>
          </p:nvPr>
        </p:nvSpPr>
        <p:spPr>
          <a:xfrm>
            <a:off x="0" y="0"/>
            <a:ext cx="2971800" cy="45878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MIT-WPU</a:t>
            </a:r>
            <a:endParaRPr/>
          </a:p>
        </p:txBody>
      </p:sp>
    </p:spTree>
    <p:extLst>
      <p:ext uri="{BB962C8B-B14F-4D97-AF65-F5344CB8AC3E}">
        <p14:creationId xmlns:p14="http://schemas.microsoft.com/office/powerpoint/2010/main" val="21177603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1172a06022c_2_1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0" name="Google Shape;180;g1172a06022c_2_1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1" name="Google Shape;181;g1172a06022c_2_12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8</a:t>
            </a:fld>
            <a:endParaRPr/>
          </a:p>
        </p:txBody>
      </p:sp>
      <p:sp>
        <p:nvSpPr>
          <p:cNvPr id="182" name="Google Shape;182;g1172a06022c_2_126:notes"/>
          <p:cNvSpPr txBox="1">
            <a:spLocks noGrp="1"/>
          </p:cNvSpPr>
          <p:nvPr>
            <p:ph type="hdr" idx="3"/>
          </p:nvPr>
        </p:nvSpPr>
        <p:spPr>
          <a:xfrm>
            <a:off x="0" y="0"/>
            <a:ext cx="2971800" cy="45878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MIT-WPU</a:t>
            </a:r>
            <a:endParaRPr/>
          </a:p>
        </p:txBody>
      </p:sp>
    </p:spTree>
    <p:extLst>
      <p:ext uri="{BB962C8B-B14F-4D97-AF65-F5344CB8AC3E}">
        <p14:creationId xmlns:p14="http://schemas.microsoft.com/office/powerpoint/2010/main" val="374933774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0"/>
        <p:cNvGrpSpPr/>
        <p:nvPr/>
      </p:nvGrpSpPr>
      <p:grpSpPr>
        <a:xfrm>
          <a:off x="0" y="0"/>
          <a:ext cx="0" cy="0"/>
          <a:chOff x="0" y="0"/>
          <a:chExt cx="0" cy="0"/>
        </a:xfrm>
      </p:grpSpPr>
      <p:sp>
        <p:nvSpPr>
          <p:cNvPr id="731" name="Google Shape;731;p8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732" name="Google Shape;732;p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6549366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1172a06022c_2_1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0" name="Google Shape;180;g1172a06022c_2_1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81" name="Google Shape;181;g1172a06022c_2_12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82</a:t>
            </a:fld>
            <a:endParaRPr/>
          </a:p>
        </p:txBody>
      </p:sp>
      <p:sp>
        <p:nvSpPr>
          <p:cNvPr id="182" name="Google Shape;182;g1172a06022c_2_126:notes"/>
          <p:cNvSpPr txBox="1">
            <a:spLocks noGrp="1"/>
          </p:cNvSpPr>
          <p:nvPr>
            <p:ph type="hdr" idx="3"/>
          </p:nvPr>
        </p:nvSpPr>
        <p:spPr>
          <a:xfrm>
            <a:off x="0" y="0"/>
            <a:ext cx="2971800" cy="45878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MIT-WPU</a:t>
            </a:r>
            <a:endParaRPr/>
          </a:p>
        </p:txBody>
      </p:sp>
    </p:spTree>
    <p:extLst>
      <p:ext uri="{BB962C8B-B14F-4D97-AF65-F5344CB8AC3E}">
        <p14:creationId xmlns:p14="http://schemas.microsoft.com/office/powerpoint/2010/main" val="94939929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1172a06022c_2_1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0" name="Google Shape;180;g1172a06022c_2_1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81" name="Google Shape;181;g1172a06022c_2_12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83</a:t>
            </a:fld>
            <a:endParaRPr/>
          </a:p>
        </p:txBody>
      </p:sp>
      <p:sp>
        <p:nvSpPr>
          <p:cNvPr id="182" name="Google Shape;182;g1172a06022c_2_126:notes"/>
          <p:cNvSpPr txBox="1">
            <a:spLocks noGrp="1"/>
          </p:cNvSpPr>
          <p:nvPr>
            <p:ph type="hdr" idx="3"/>
          </p:nvPr>
        </p:nvSpPr>
        <p:spPr>
          <a:xfrm>
            <a:off x="0" y="0"/>
            <a:ext cx="2971800" cy="45878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MIT-WPU</a:t>
            </a:r>
            <a:endParaRPr/>
          </a:p>
        </p:txBody>
      </p:sp>
    </p:spTree>
    <p:extLst>
      <p:ext uri="{BB962C8B-B14F-4D97-AF65-F5344CB8AC3E}">
        <p14:creationId xmlns:p14="http://schemas.microsoft.com/office/powerpoint/2010/main" val="27157997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1172a06022c_2_1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0" name="Google Shape;180;g1172a06022c_2_1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81" name="Google Shape;181;g1172a06022c_2_12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84</a:t>
            </a:fld>
            <a:endParaRPr/>
          </a:p>
        </p:txBody>
      </p:sp>
      <p:sp>
        <p:nvSpPr>
          <p:cNvPr id="182" name="Google Shape;182;g1172a06022c_2_126:notes"/>
          <p:cNvSpPr txBox="1">
            <a:spLocks noGrp="1"/>
          </p:cNvSpPr>
          <p:nvPr>
            <p:ph type="hdr" idx="3"/>
          </p:nvPr>
        </p:nvSpPr>
        <p:spPr>
          <a:xfrm>
            <a:off x="0" y="0"/>
            <a:ext cx="2971800" cy="45878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MIT-WPU</a:t>
            </a:r>
            <a:endParaRPr/>
          </a:p>
        </p:txBody>
      </p:sp>
    </p:spTree>
    <p:extLst>
      <p:ext uri="{BB962C8B-B14F-4D97-AF65-F5344CB8AC3E}">
        <p14:creationId xmlns:p14="http://schemas.microsoft.com/office/powerpoint/2010/main" val="373720588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1172a06022c_2_1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0" name="Google Shape;180;g1172a06022c_2_1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81" name="Google Shape;181;g1172a06022c_2_12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86</a:t>
            </a:fld>
            <a:endParaRPr/>
          </a:p>
        </p:txBody>
      </p:sp>
      <p:sp>
        <p:nvSpPr>
          <p:cNvPr id="182" name="Google Shape;182;g1172a06022c_2_126:notes"/>
          <p:cNvSpPr txBox="1">
            <a:spLocks noGrp="1"/>
          </p:cNvSpPr>
          <p:nvPr>
            <p:ph type="hdr" idx="3"/>
          </p:nvPr>
        </p:nvSpPr>
        <p:spPr>
          <a:xfrm>
            <a:off x="0" y="0"/>
            <a:ext cx="2971800" cy="45878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MIT-WPU</a:t>
            </a:r>
            <a:endParaRPr/>
          </a:p>
        </p:txBody>
      </p:sp>
    </p:spTree>
    <p:extLst>
      <p:ext uri="{BB962C8B-B14F-4D97-AF65-F5344CB8AC3E}">
        <p14:creationId xmlns:p14="http://schemas.microsoft.com/office/powerpoint/2010/main" val="414945730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1172a06022c_2_1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0" name="Google Shape;180;g1172a06022c_2_1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81" name="Google Shape;181;g1172a06022c_2_12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87</a:t>
            </a:fld>
            <a:endParaRPr/>
          </a:p>
        </p:txBody>
      </p:sp>
      <p:sp>
        <p:nvSpPr>
          <p:cNvPr id="182" name="Google Shape;182;g1172a06022c_2_126:notes"/>
          <p:cNvSpPr txBox="1">
            <a:spLocks noGrp="1"/>
          </p:cNvSpPr>
          <p:nvPr>
            <p:ph type="hdr" idx="3"/>
          </p:nvPr>
        </p:nvSpPr>
        <p:spPr>
          <a:xfrm>
            <a:off x="0" y="0"/>
            <a:ext cx="2971800" cy="45878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MIT-WPU</a:t>
            </a:r>
            <a:endParaRPr/>
          </a:p>
        </p:txBody>
      </p:sp>
    </p:spTree>
    <p:extLst>
      <p:ext uri="{BB962C8B-B14F-4D97-AF65-F5344CB8AC3E}">
        <p14:creationId xmlns:p14="http://schemas.microsoft.com/office/powerpoint/2010/main" val="232297406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1172a06022c_2_1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0" name="Google Shape;180;g1172a06022c_2_1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81" name="Google Shape;181;g1172a06022c_2_12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88</a:t>
            </a:fld>
            <a:endParaRPr/>
          </a:p>
        </p:txBody>
      </p:sp>
      <p:sp>
        <p:nvSpPr>
          <p:cNvPr id="182" name="Google Shape;182;g1172a06022c_2_126:notes"/>
          <p:cNvSpPr txBox="1">
            <a:spLocks noGrp="1"/>
          </p:cNvSpPr>
          <p:nvPr>
            <p:ph type="hdr" idx="3"/>
          </p:nvPr>
        </p:nvSpPr>
        <p:spPr>
          <a:xfrm>
            <a:off x="0" y="0"/>
            <a:ext cx="2971800" cy="45878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MIT-WPU</a:t>
            </a:r>
            <a:endParaRPr/>
          </a:p>
        </p:txBody>
      </p:sp>
    </p:spTree>
    <p:extLst>
      <p:ext uri="{BB962C8B-B14F-4D97-AF65-F5344CB8AC3E}">
        <p14:creationId xmlns:p14="http://schemas.microsoft.com/office/powerpoint/2010/main" val="241014247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1172a06022c_2_1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0" name="Google Shape;180;g1172a06022c_2_1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81" name="Google Shape;181;g1172a06022c_2_12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89</a:t>
            </a:fld>
            <a:endParaRPr/>
          </a:p>
        </p:txBody>
      </p:sp>
      <p:sp>
        <p:nvSpPr>
          <p:cNvPr id="182" name="Google Shape;182;g1172a06022c_2_126:notes"/>
          <p:cNvSpPr txBox="1">
            <a:spLocks noGrp="1"/>
          </p:cNvSpPr>
          <p:nvPr>
            <p:ph type="hdr" idx="3"/>
          </p:nvPr>
        </p:nvSpPr>
        <p:spPr>
          <a:xfrm>
            <a:off x="0" y="0"/>
            <a:ext cx="2971800" cy="45878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MIT-WPU</a:t>
            </a:r>
            <a:endParaRPr/>
          </a:p>
        </p:txBody>
      </p:sp>
    </p:spTree>
    <p:extLst>
      <p:ext uri="{BB962C8B-B14F-4D97-AF65-F5344CB8AC3E}">
        <p14:creationId xmlns:p14="http://schemas.microsoft.com/office/powerpoint/2010/main" val="80721100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1172a06022c_2_1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0" name="Google Shape;180;g1172a06022c_2_1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81" name="Google Shape;181;g1172a06022c_2_12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90</a:t>
            </a:fld>
            <a:endParaRPr/>
          </a:p>
        </p:txBody>
      </p:sp>
      <p:sp>
        <p:nvSpPr>
          <p:cNvPr id="182" name="Google Shape;182;g1172a06022c_2_126:notes"/>
          <p:cNvSpPr txBox="1">
            <a:spLocks noGrp="1"/>
          </p:cNvSpPr>
          <p:nvPr>
            <p:ph type="hdr" idx="3"/>
          </p:nvPr>
        </p:nvSpPr>
        <p:spPr>
          <a:xfrm>
            <a:off x="0" y="0"/>
            <a:ext cx="2971800" cy="45878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MIT-WPU</a:t>
            </a:r>
            <a:endParaRPr/>
          </a:p>
        </p:txBody>
      </p:sp>
    </p:spTree>
    <p:extLst>
      <p:ext uri="{BB962C8B-B14F-4D97-AF65-F5344CB8AC3E}">
        <p14:creationId xmlns:p14="http://schemas.microsoft.com/office/powerpoint/2010/main" val="168000149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1172a06022c_2_1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0" name="Google Shape;180;g1172a06022c_2_1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81" name="Google Shape;181;g1172a06022c_2_12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91</a:t>
            </a:fld>
            <a:endParaRPr/>
          </a:p>
        </p:txBody>
      </p:sp>
      <p:sp>
        <p:nvSpPr>
          <p:cNvPr id="182" name="Google Shape;182;g1172a06022c_2_126:notes"/>
          <p:cNvSpPr txBox="1">
            <a:spLocks noGrp="1"/>
          </p:cNvSpPr>
          <p:nvPr>
            <p:ph type="hdr" idx="3"/>
          </p:nvPr>
        </p:nvSpPr>
        <p:spPr>
          <a:xfrm>
            <a:off x="0" y="0"/>
            <a:ext cx="2971800" cy="45878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MIT-WPU</a:t>
            </a:r>
            <a:endParaRPr/>
          </a:p>
        </p:txBody>
      </p:sp>
    </p:spTree>
    <p:extLst>
      <p:ext uri="{BB962C8B-B14F-4D97-AF65-F5344CB8AC3E}">
        <p14:creationId xmlns:p14="http://schemas.microsoft.com/office/powerpoint/2010/main" val="27396455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1172a06022c_2_1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0" name="Google Shape;180;g1172a06022c_2_1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1" name="Google Shape;181;g1172a06022c_2_12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9</a:t>
            </a:fld>
            <a:endParaRPr/>
          </a:p>
        </p:txBody>
      </p:sp>
      <p:sp>
        <p:nvSpPr>
          <p:cNvPr id="182" name="Google Shape;182;g1172a06022c_2_126:notes"/>
          <p:cNvSpPr txBox="1">
            <a:spLocks noGrp="1"/>
          </p:cNvSpPr>
          <p:nvPr>
            <p:ph type="hdr" idx="3"/>
          </p:nvPr>
        </p:nvSpPr>
        <p:spPr>
          <a:xfrm>
            <a:off x="0" y="0"/>
            <a:ext cx="2971800" cy="45878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MIT-WPU</a:t>
            </a:r>
            <a:endParaRPr/>
          </a:p>
        </p:txBody>
      </p:sp>
    </p:spTree>
    <p:extLst>
      <p:ext uri="{BB962C8B-B14F-4D97-AF65-F5344CB8AC3E}">
        <p14:creationId xmlns:p14="http://schemas.microsoft.com/office/powerpoint/2010/main" val="297053054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1172a06022c_2_1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0" name="Google Shape;180;g1172a06022c_2_1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81" name="Google Shape;181;g1172a06022c_2_12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92</a:t>
            </a:fld>
            <a:endParaRPr/>
          </a:p>
        </p:txBody>
      </p:sp>
      <p:sp>
        <p:nvSpPr>
          <p:cNvPr id="182" name="Google Shape;182;g1172a06022c_2_126:notes"/>
          <p:cNvSpPr txBox="1">
            <a:spLocks noGrp="1"/>
          </p:cNvSpPr>
          <p:nvPr>
            <p:ph type="hdr" idx="3"/>
          </p:nvPr>
        </p:nvSpPr>
        <p:spPr>
          <a:xfrm>
            <a:off x="0" y="0"/>
            <a:ext cx="2971800" cy="45878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MIT-WPU</a:t>
            </a:r>
            <a:endParaRPr/>
          </a:p>
        </p:txBody>
      </p:sp>
    </p:spTree>
    <p:extLst>
      <p:ext uri="{BB962C8B-B14F-4D97-AF65-F5344CB8AC3E}">
        <p14:creationId xmlns:p14="http://schemas.microsoft.com/office/powerpoint/2010/main" val="155910178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1172a06022c_2_1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0" name="Google Shape;180;g1172a06022c_2_1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81" name="Google Shape;181;g1172a06022c_2_12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93</a:t>
            </a:fld>
            <a:endParaRPr/>
          </a:p>
        </p:txBody>
      </p:sp>
      <p:sp>
        <p:nvSpPr>
          <p:cNvPr id="182" name="Google Shape;182;g1172a06022c_2_126:notes"/>
          <p:cNvSpPr txBox="1">
            <a:spLocks noGrp="1"/>
          </p:cNvSpPr>
          <p:nvPr>
            <p:ph type="hdr" idx="3"/>
          </p:nvPr>
        </p:nvSpPr>
        <p:spPr>
          <a:xfrm>
            <a:off x="0" y="0"/>
            <a:ext cx="2971800" cy="45878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MIT-WPU</a:t>
            </a:r>
            <a:endParaRPr/>
          </a:p>
        </p:txBody>
      </p:sp>
    </p:spTree>
    <p:extLst>
      <p:ext uri="{BB962C8B-B14F-4D97-AF65-F5344CB8AC3E}">
        <p14:creationId xmlns:p14="http://schemas.microsoft.com/office/powerpoint/2010/main" val="34936888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1172a06022c_2_1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0" name="Google Shape;180;g1172a06022c_2_1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81" name="Google Shape;181;g1172a06022c_2_12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94</a:t>
            </a:fld>
            <a:endParaRPr/>
          </a:p>
        </p:txBody>
      </p:sp>
      <p:sp>
        <p:nvSpPr>
          <p:cNvPr id="182" name="Google Shape;182;g1172a06022c_2_126:notes"/>
          <p:cNvSpPr txBox="1">
            <a:spLocks noGrp="1"/>
          </p:cNvSpPr>
          <p:nvPr>
            <p:ph type="hdr" idx="3"/>
          </p:nvPr>
        </p:nvSpPr>
        <p:spPr>
          <a:xfrm>
            <a:off x="0" y="0"/>
            <a:ext cx="2971800" cy="45878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MIT-WPU</a:t>
            </a:r>
            <a:endParaRPr/>
          </a:p>
        </p:txBody>
      </p:sp>
    </p:spTree>
    <p:extLst>
      <p:ext uri="{BB962C8B-B14F-4D97-AF65-F5344CB8AC3E}">
        <p14:creationId xmlns:p14="http://schemas.microsoft.com/office/powerpoint/2010/main" val="229606408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1172a06022c_2_1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0" name="Google Shape;180;g1172a06022c_2_1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81" name="Google Shape;181;g1172a06022c_2_12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96</a:t>
            </a:fld>
            <a:endParaRPr/>
          </a:p>
        </p:txBody>
      </p:sp>
      <p:sp>
        <p:nvSpPr>
          <p:cNvPr id="182" name="Google Shape;182;g1172a06022c_2_126:notes"/>
          <p:cNvSpPr txBox="1">
            <a:spLocks noGrp="1"/>
          </p:cNvSpPr>
          <p:nvPr>
            <p:ph type="hdr" idx="3"/>
          </p:nvPr>
        </p:nvSpPr>
        <p:spPr>
          <a:xfrm>
            <a:off x="0" y="0"/>
            <a:ext cx="2971800" cy="45878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MIT-WPU</a:t>
            </a:r>
            <a:endParaRPr/>
          </a:p>
        </p:txBody>
      </p:sp>
    </p:spTree>
    <p:extLst>
      <p:ext uri="{BB962C8B-B14F-4D97-AF65-F5344CB8AC3E}">
        <p14:creationId xmlns:p14="http://schemas.microsoft.com/office/powerpoint/2010/main" val="356470389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1172a06022c_2_1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0" name="Google Shape;180;g1172a06022c_2_1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81" name="Google Shape;181;g1172a06022c_2_12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97</a:t>
            </a:fld>
            <a:endParaRPr/>
          </a:p>
        </p:txBody>
      </p:sp>
      <p:sp>
        <p:nvSpPr>
          <p:cNvPr id="182" name="Google Shape;182;g1172a06022c_2_126:notes"/>
          <p:cNvSpPr txBox="1">
            <a:spLocks noGrp="1"/>
          </p:cNvSpPr>
          <p:nvPr>
            <p:ph type="hdr" idx="3"/>
          </p:nvPr>
        </p:nvSpPr>
        <p:spPr>
          <a:xfrm>
            <a:off x="0" y="0"/>
            <a:ext cx="2971800" cy="45878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MIT-WPU</a:t>
            </a:r>
            <a:endParaRPr/>
          </a:p>
        </p:txBody>
      </p:sp>
    </p:spTree>
    <p:extLst>
      <p:ext uri="{BB962C8B-B14F-4D97-AF65-F5344CB8AC3E}">
        <p14:creationId xmlns:p14="http://schemas.microsoft.com/office/powerpoint/2010/main" val="3846863148"/>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1172a06022c_2_1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0" name="Google Shape;180;g1172a06022c_2_1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81" name="Google Shape;181;g1172a06022c_2_12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98</a:t>
            </a:fld>
            <a:endParaRPr/>
          </a:p>
        </p:txBody>
      </p:sp>
      <p:sp>
        <p:nvSpPr>
          <p:cNvPr id="182" name="Google Shape;182;g1172a06022c_2_126:notes"/>
          <p:cNvSpPr txBox="1">
            <a:spLocks noGrp="1"/>
          </p:cNvSpPr>
          <p:nvPr>
            <p:ph type="hdr" idx="3"/>
          </p:nvPr>
        </p:nvSpPr>
        <p:spPr>
          <a:xfrm>
            <a:off x="0" y="0"/>
            <a:ext cx="2971800" cy="45878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MIT-WPU</a:t>
            </a:r>
            <a:endParaRPr/>
          </a:p>
        </p:txBody>
      </p:sp>
    </p:spTree>
    <p:extLst>
      <p:ext uri="{BB962C8B-B14F-4D97-AF65-F5344CB8AC3E}">
        <p14:creationId xmlns:p14="http://schemas.microsoft.com/office/powerpoint/2010/main" val="2431777567"/>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1172a06022c_2_1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0" name="Google Shape;180;g1172a06022c_2_1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81" name="Google Shape;181;g1172a06022c_2_12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99</a:t>
            </a:fld>
            <a:endParaRPr/>
          </a:p>
        </p:txBody>
      </p:sp>
      <p:sp>
        <p:nvSpPr>
          <p:cNvPr id="182" name="Google Shape;182;g1172a06022c_2_126:notes"/>
          <p:cNvSpPr txBox="1">
            <a:spLocks noGrp="1"/>
          </p:cNvSpPr>
          <p:nvPr>
            <p:ph type="hdr" idx="3"/>
          </p:nvPr>
        </p:nvSpPr>
        <p:spPr>
          <a:xfrm>
            <a:off x="0" y="0"/>
            <a:ext cx="2971800" cy="45878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MIT-WPU</a:t>
            </a:r>
            <a:endParaRPr/>
          </a:p>
        </p:txBody>
      </p:sp>
    </p:spTree>
    <p:extLst>
      <p:ext uri="{BB962C8B-B14F-4D97-AF65-F5344CB8AC3E}">
        <p14:creationId xmlns:p14="http://schemas.microsoft.com/office/powerpoint/2010/main" val="3976350010"/>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1172a06022c_2_1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0" name="Google Shape;180;g1172a06022c_2_1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81" name="Google Shape;181;g1172a06022c_2_12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100</a:t>
            </a:fld>
            <a:endParaRPr/>
          </a:p>
        </p:txBody>
      </p:sp>
      <p:sp>
        <p:nvSpPr>
          <p:cNvPr id="182" name="Google Shape;182;g1172a06022c_2_126:notes"/>
          <p:cNvSpPr txBox="1">
            <a:spLocks noGrp="1"/>
          </p:cNvSpPr>
          <p:nvPr>
            <p:ph type="hdr" idx="3"/>
          </p:nvPr>
        </p:nvSpPr>
        <p:spPr>
          <a:xfrm>
            <a:off x="0" y="0"/>
            <a:ext cx="2971800" cy="45878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MIT-WPU</a:t>
            </a:r>
            <a:endParaRPr/>
          </a:p>
        </p:txBody>
      </p:sp>
    </p:spTree>
    <p:extLst>
      <p:ext uri="{BB962C8B-B14F-4D97-AF65-F5344CB8AC3E}">
        <p14:creationId xmlns:p14="http://schemas.microsoft.com/office/powerpoint/2010/main" val="4281073631"/>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1172a06022c_2_1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0" name="Google Shape;180;g1172a06022c_2_1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81" name="Google Shape;181;g1172a06022c_2_12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102</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2" name="Google Shape;182;g1172a06022c_2_126:notes"/>
          <p:cNvSpPr txBox="1">
            <a:spLocks noGrp="1"/>
          </p:cNvSpPr>
          <p:nvPr>
            <p:ph type="hdr" idx="3"/>
          </p:nvPr>
        </p:nvSpPr>
        <p:spPr>
          <a:xfrm>
            <a:off x="0" y="0"/>
            <a:ext cx="2971800" cy="458788"/>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400" b="0" i="0" u="none" strike="noStrike" kern="0" cap="none" spc="0" normalizeH="0" baseline="0" noProof="0">
                <a:ln>
                  <a:noFill/>
                </a:ln>
                <a:solidFill>
                  <a:srgbClr val="000000"/>
                </a:solidFill>
                <a:effectLst/>
                <a:uLnTx/>
                <a:uFillTx/>
                <a:latin typeface="Arial"/>
                <a:cs typeface="Arial"/>
                <a:sym typeface="Arial"/>
              </a:rPr>
              <a:t>MIT-WPU</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1015631432"/>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1172a06022c_2_1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0" name="Google Shape;180;g1172a06022c_2_1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81" name="Google Shape;181;g1172a06022c_2_12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103</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2" name="Google Shape;182;g1172a06022c_2_126:notes"/>
          <p:cNvSpPr txBox="1">
            <a:spLocks noGrp="1"/>
          </p:cNvSpPr>
          <p:nvPr>
            <p:ph type="hdr" idx="3"/>
          </p:nvPr>
        </p:nvSpPr>
        <p:spPr>
          <a:xfrm>
            <a:off x="0" y="0"/>
            <a:ext cx="2971800" cy="458788"/>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400" b="0" i="0" u="none" strike="noStrike" kern="0" cap="none" spc="0" normalizeH="0" baseline="0" noProof="0">
                <a:ln>
                  <a:noFill/>
                </a:ln>
                <a:solidFill>
                  <a:srgbClr val="000000"/>
                </a:solidFill>
                <a:effectLst/>
                <a:uLnTx/>
                <a:uFillTx/>
                <a:latin typeface="Arial"/>
                <a:cs typeface="Arial"/>
                <a:sym typeface="Arial"/>
              </a:rPr>
              <a:t>MIT-WPU</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7288427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1172a06022c_2_1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0" name="Google Shape;180;g1172a06022c_2_1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1" name="Google Shape;181;g1172a06022c_2_12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10</a:t>
            </a:fld>
            <a:endParaRPr/>
          </a:p>
        </p:txBody>
      </p:sp>
      <p:sp>
        <p:nvSpPr>
          <p:cNvPr id="182" name="Google Shape;182;g1172a06022c_2_126:notes"/>
          <p:cNvSpPr txBox="1">
            <a:spLocks noGrp="1"/>
          </p:cNvSpPr>
          <p:nvPr>
            <p:ph type="hdr" idx="3"/>
          </p:nvPr>
        </p:nvSpPr>
        <p:spPr>
          <a:xfrm>
            <a:off x="0" y="0"/>
            <a:ext cx="2971800" cy="45878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MIT-WPU</a:t>
            </a:r>
            <a:endParaRPr/>
          </a:p>
        </p:txBody>
      </p:sp>
    </p:spTree>
    <p:extLst>
      <p:ext uri="{BB962C8B-B14F-4D97-AF65-F5344CB8AC3E}">
        <p14:creationId xmlns:p14="http://schemas.microsoft.com/office/powerpoint/2010/main" val="1596333530"/>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1172a06022c_2_1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0" name="Google Shape;180;g1172a06022c_2_1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81" name="Google Shape;181;g1172a06022c_2_12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104</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2" name="Google Shape;182;g1172a06022c_2_126:notes"/>
          <p:cNvSpPr txBox="1">
            <a:spLocks noGrp="1"/>
          </p:cNvSpPr>
          <p:nvPr>
            <p:ph type="hdr" idx="3"/>
          </p:nvPr>
        </p:nvSpPr>
        <p:spPr>
          <a:xfrm>
            <a:off x="0" y="0"/>
            <a:ext cx="2971800" cy="458788"/>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400" b="0" i="0" u="none" strike="noStrike" kern="0" cap="none" spc="0" normalizeH="0" baseline="0" noProof="0">
                <a:ln>
                  <a:noFill/>
                </a:ln>
                <a:solidFill>
                  <a:srgbClr val="000000"/>
                </a:solidFill>
                <a:effectLst/>
                <a:uLnTx/>
                <a:uFillTx/>
                <a:latin typeface="Arial"/>
                <a:cs typeface="Arial"/>
                <a:sym typeface="Arial"/>
              </a:rPr>
              <a:t>MIT-WPU</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622492227"/>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1172a06022c_2_1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0" name="Google Shape;180;g1172a06022c_2_1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81" name="Google Shape;181;g1172a06022c_2_12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105</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2" name="Google Shape;182;g1172a06022c_2_126:notes"/>
          <p:cNvSpPr txBox="1">
            <a:spLocks noGrp="1"/>
          </p:cNvSpPr>
          <p:nvPr>
            <p:ph type="hdr" idx="3"/>
          </p:nvPr>
        </p:nvSpPr>
        <p:spPr>
          <a:xfrm>
            <a:off x="0" y="0"/>
            <a:ext cx="2971800" cy="458788"/>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400" b="0" i="0" u="none" strike="noStrike" kern="0" cap="none" spc="0" normalizeH="0" baseline="0" noProof="0">
                <a:ln>
                  <a:noFill/>
                </a:ln>
                <a:solidFill>
                  <a:srgbClr val="000000"/>
                </a:solidFill>
                <a:effectLst/>
                <a:uLnTx/>
                <a:uFillTx/>
                <a:latin typeface="Arial"/>
                <a:cs typeface="Arial"/>
                <a:sym typeface="Arial"/>
              </a:rPr>
              <a:t>MIT-WPU</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1516761013"/>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1172a06022c_2_1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0" name="Google Shape;180;g1172a06022c_2_1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81" name="Google Shape;181;g1172a06022c_2_12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106</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2" name="Google Shape;182;g1172a06022c_2_126:notes"/>
          <p:cNvSpPr txBox="1">
            <a:spLocks noGrp="1"/>
          </p:cNvSpPr>
          <p:nvPr>
            <p:ph type="hdr" idx="3"/>
          </p:nvPr>
        </p:nvSpPr>
        <p:spPr>
          <a:xfrm>
            <a:off x="0" y="0"/>
            <a:ext cx="2971800" cy="458788"/>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400" b="0" i="0" u="none" strike="noStrike" kern="0" cap="none" spc="0" normalizeH="0" baseline="0" noProof="0">
                <a:ln>
                  <a:noFill/>
                </a:ln>
                <a:solidFill>
                  <a:srgbClr val="000000"/>
                </a:solidFill>
                <a:effectLst/>
                <a:uLnTx/>
                <a:uFillTx/>
                <a:latin typeface="Arial"/>
                <a:cs typeface="Arial"/>
                <a:sym typeface="Arial"/>
              </a:rPr>
              <a:t>MIT-WPU</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2143010523"/>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1172a06022c_2_1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0" name="Google Shape;180;g1172a06022c_2_1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81" name="Google Shape;181;g1172a06022c_2_12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107</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2" name="Google Shape;182;g1172a06022c_2_126:notes"/>
          <p:cNvSpPr txBox="1">
            <a:spLocks noGrp="1"/>
          </p:cNvSpPr>
          <p:nvPr>
            <p:ph type="hdr" idx="3"/>
          </p:nvPr>
        </p:nvSpPr>
        <p:spPr>
          <a:xfrm>
            <a:off x="0" y="0"/>
            <a:ext cx="2971800" cy="458788"/>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400" b="0" i="0" u="none" strike="noStrike" kern="0" cap="none" spc="0" normalizeH="0" baseline="0" noProof="0">
                <a:ln>
                  <a:noFill/>
                </a:ln>
                <a:solidFill>
                  <a:srgbClr val="000000"/>
                </a:solidFill>
                <a:effectLst/>
                <a:uLnTx/>
                <a:uFillTx/>
                <a:latin typeface="Arial"/>
                <a:cs typeface="Arial"/>
                <a:sym typeface="Arial"/>
              </a:rPr>
              <a:t>MIT-WPU</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1775313090"/>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1172a06022c_2_1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0" name="Google Shape;180;g1172a06022c_2_1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81" name="Google Shape;181;g1172a06022c_2_12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108</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2" name="Google Shape;182;g1172a06022c_2_126:notes"/>
          <p:cNvSpPr txBox="1">
            <a:spLocks noGrp="1"/>
          </p:cNvSpPr>
          <p:nvPr>
            <p:ph type="hdr" idx="3"/>
          </p:nvPr>
        </p:nvSpPr>
        <p:spPr>
          <a:xfrm>
            <a:off x="0" y="0"/>
            <a:ext cx="2971800" cy="458788"/>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400" b="0" i="0" u="none" strike="noStrike" kern="0" cap="none" spc="0" normalizeH="0" baseline="0" noProof="0">
                <a:ln>
                  <a:noFill/>
                </a:ln>
                <a:solidFill>
                  <a:srgbClr val="000000"/>
                </a:solidFill>
                <a:effectLst/>
                <a:uLnTx/>
                <a:uFillTx/>
                <a:latin typeface="Arial"/>
                <a:cs typeface="Arial"/>
                <a:sym typeface="Arial"/>
              </a:rPr>
              <a:t>MIT-WPU</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2678703425"/>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1172a06022c_2_1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0" name="Google Shape;180;g1172a06022c_2_1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81" name="Google Shape;181;g1172a06022c_2_12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109</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2" name="Google Shape;182;g1172a06022c_2_126:notes"/>
          <p:cNvSpPr txBox="1">
            <a:spLocks noGrp="1"/>
          </p:cNvSpPr>
          <p:nvPr>
            <p:ph type="hdr" idx="3"/>
          </p:nvPr>
        </p:nvSpPr>
        <p:spPr>
          <a:xfrm>
            <a:off x="0" y="0"/>
            <a:ext cx="2971800" cy="458788"/>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400" b="0" i="0" u="none" strike="noStrike" kern="0" cap="none" spc="0" normalizeH="0" baseline="0" noProof="0">
                <a:ln>
                  <a:noFill/>
                </a:ln>
                <a:solidFill>
                  <a:srgbClr val="000000"/>
                </a:solidFill>
                <a:effectLst/>
                <a:uLnTx/>
                <a:uFillTx/>
                <a:latin typeface="Arial"/>
                <a:cs typeface="Arial"/>
                <a:sym typeface="Arial"/>
              </a:rPr>
              <a:t>MIT-WPU</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895976584"/>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4"/>
        <p:cNvGrpSpPr/>
        <p:nvPr/>
      </p:nvGrpSpPr>
      <p:grpSpPr>
        <a:xfrm>
          <a:off x="0" y="0"/>
          <a:ext cx="0" cy="0"/>
          <a:chOff x="0" y="0"/>
          <a:chExt cx="0" cy="0"/>
        </a:xfrm>
      </p:grpSpPr>
      <p:sp>
        <p:nvSpPr>
          <p:cNvPr id="1065" name="Google Shape;1065;p2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66" name="Google Shape;1066;p2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952919851"/>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2"/>
        <p:cNvGrpSpPr/>
        <p:nvPr/>
      </p:nvGrpSpPr>
      <p:grpSpPr>
        <a:xfrm>
          <a:off x="0" y="0"/>
          <a:ext cx="0" cy="0"/>
          <a:chOff x="0" y="0"/>
          <a:chExt cx="0" cy="0"/>
        </a:xfrm>
      </p:grpSpPr>
      <p:sp>
        <p:nvSpPr>
          <p:cNvPr id="1073" name="Google Shape;1073;p1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74" name="Google Shape;1074;p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824420537"/>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4"/>
        <p:cNvGrpSpPr/>
        <p:nvPr/>
      </p:nvGrpSpPr>
      <p:grpSpPr>
        <a:xfrm>
          <a:off x="0" y="0"/>
          <a:ext cx="0" cy="0"/>
          <a:chOff x="0" y="0"/>
          <a:chExt cx="0" cy="0"/>
        </a:xfrm>
      </p:grpSpPr>
      <p:sp>
        <p:nvSpPr>
          <p:cNvPr id="1085" name="Google Shape;1085;p1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86" name="Google Shape;1086;p1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15989351"/>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3"/>
        <p:cNvGrpSpPr/>
        <p:nvPr/>
      </p:nvGrpSpPr>
      <p:grpSpPr>
        <a:xfrm>
          <a:off x="0" y="0"/>
          <a:ext cx="0" cy="0"/>
          <a:chOff x="0" y="0"/>
          <a:chExt cx="0" cy="0"/>
        </a:xfrm>
      </p:grpSpPr>
      <p:sp>
        <p:nvSpPr>
          <p:cNvPr id="1094" name="Google Shape;1094;p1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95" name="Google Shape;1095;p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1123525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spTree>
      <p:nvGrpSpPr>
        <p:cNvPr id="1" name="Shape 59"/>
        <p:cNvGrpSpPr/>
        <p:nvPr/>
      </p:nvGrpSpPr>
      <p:grpSpPr>
        <a:xfrm>
          <a:off x="0" y="0"/>
          <a:ext cx="0" cy="0"/>
          <a:chOff x="0" y="0"/>
          <a:chExt cx="0" cy="0"/>
        </a:xfrm>
      </p:grpSpPr>
      <p:sp>
        <p:nvSpPr>
          <p:cNvPr id="60" name="Google Shape;60;p14"/>
          <p:cNvSpPr/>
          <p:nvPr/>
        </p:nvSpPr>
        <p:spPr>
          <a:xfrm>
            <a:off x="2381" y="4800600"/>
            <a:ext cx="9141619" cy="342900"/>
          </a:xfrm>
          <a:prstGeom prst="rect">
            <a:avLst/>
          </a:prstGeom>
          <a:solidFill>
            <a:schemeClr val="accen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61" name="Google Shape;61;p14"/>
          <p:cNvSpPr/>
          <p:nvPr/>
        </p:nvSpPr>
        <p:spPr>
          <a:xfrm>
            <a:off x="11" y="4750737"/>
            <a:ext cx="9141619" cy="48006"/>
          </a:xfrm>
          <a:prstGeom prst="rect">
            <a:avLst/>
          </a:prstGeom>
          <a:solidFill>
            <a:schemeClr val="accent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62" name="Google Shape;62;p14"/>
          <p:cNvSpPr txBox="1">
            <a:spLocks noGrp="1"/>
          </p:cNvSpPr>
          <p:nvPr>
            <p:ph type="ctrTitle"/>
          </p:nvPr>
        </p:nvSpPr>
        <p:spPr>
          <a:xfrm>
            <a:off x="822960" y="569214"/>
            <a:ext cx="7543800" cy="2674620"/>
          </a:xfrm>
          <a:prstGeom prst="rect">
            <a:avLst/>
          </a:prstGeom>
          <a:noFill/>
          <a:ln>
            <a:noFill/>
          </a:ln>
        </p:spPr>
        <p:txBody>
          <a:bodyPr spcFirstLastPara="1" wrap="square" lIns="68575" tIns="34275" rIns="68575" bIns="34275" anchor="b" anchorCtr="0">
            <a:normAutofit/>
          </a:bodyPr>
          <a:lstStyle>
            <a:lvl1pPr lvl="0" algn="l">
              <a:lnSpc>
                <a:spcPct val="85000"/>
              </a:lnSpc>
              <a:spcBef>
                <a:spcPts val="0"/>
              </a:spcBef>
              <a:spcAft>
                <a:spcPts val="0"/>
              </a:spcAft>
              <a:buClr>
                <a:srgbClr val="262626"/>
              </a:buClr>
              <a:buSzPts val="6000"/>
              <a:buFont typeface="Calibri"/>
              <a:buNone/>
              <a:defRPr sz="6000">
                <a:solidFill>
                  <a:srgbClr val="262626"/>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63" name="Google Shape;63;p14"/>
          <p:cNvSpPr txBox="1">
            <a:spLocks noGrp="1"/>
          </p:cNvSpPr>
          <p:nvPr>
            <p:ph type="subTitle" idx="1"/>
          </p:nvPr>
        </p:nvSpPr>
        <p:spPr>
          <a:xfrm>
            <a:off x="825038" y="3341715"/>
            <a:ext cx="7543800" cy="857250"/>
          </a:xfrm>
          <a:prstGeom prst="rect">
            <a:avLst/>
          </a:prstGeom>
          <a:noFill/>
          <a:ln>
            <a:noFill/>
          </a:ln>
        </p:spPr>
        <p:txBody>
          <a:bodyPr spcFirstLastPara="1" wrap="square" lIns="68575" tIns="34275" rIns="68575" bIns="34275" anchor="t" anchorCtr="0">
            <a:normAutofit/>
          </a:bodyPr>
          <a:lstStyle>
            <a:lvl1pPr lvl="0" algn="l">
              <a:lnSpc>
                <a:spcPct val="90000"/>
              </a:lnSpc>
              <a:spcBef>
                <a:spcPts val="900"/>
              </a:spcBef>
              <a:spcAft>
                <a:spcPts val="0"/>
              </a:spcAft>
              <a:buSzPts val="1800"/>
              <a:buNone/>
              <a:defRPr sz="1800" cap="none">
                <a:solidFill>
                  <a:schemeClr val="dk2"/>
                </a:solidFill>
                <a:latin typeface="Calibri"/>
                <a:ea typeface="Calibri"/>
                <a:cs typeface="Calibri"/>
                <a:sym typeface="Calibri"/>
              </a:defRPr>
            </a:lvl1pPr>
            <a:lvl2pPr lvl="1" algn="ctr">
              <a:lnSpc>
                <a:spcPct val="90000"/>
              </a:lnSpc>
              <a:spcBef>
                <a:spcPts val="200"/>
              </a:spcBef>
              <a:spcAft>
                <a:spcPts val="0"/>
              </a:spcAft>
              <a:buSzPts val="1800"/>
              <a:buNone/>
              <a:defRPr sz="1800"/>
            </a:lvl2pPr>
            <a:lvl3pPr lvl="2" algn="ctr">
              <a:lnSpc>
                <a:spcPct val="90000"/>
              </a:lnSpc>
              <a:spcBef>
                <a:spcPts val="300"/>
              </a:spcBef>
              <a:spcAft>
                <a:spcPts val="0"/>
              </a:spcAft>
              <a:buSzPts val="1800"/>
              <a:buNone/>
              <a:defRPr sz="1800"/>
            </a:lvl3pPr>
            <a:lvl4pPr lvl="3" algn="ctr">
              <a:lnSpc>
                <a:spcPct val="90000"/>
              </a:lnSpc>
              <a:spcBef>
                <a:spcPts val="300"/>
              </a:spcBef>
              <a:spcAft>
                <a:spcPts val="0"/>
              </a:spcAft>
              <a:buSzPts val="1500"/>
              <a:buNone/>
              <a:defRPr sz="1500"/>
            </a:lvl4pPr>
            <a:lvl5pPr lvl="4" algn="ctr">
              <a:lnSpc>
                <a:spcPct val="90000"/>
              </a:lnSpc>
              <a:spcBef>
                <a:spcPts val="300"/>
              </a:spcBef>
              <a:spcAft>
                <a:spcPts val="0"/>
              </a:spcAft>
              <a:buSzPts val="1500"/>
              <a:buNone/>
              <a:defRPr sz="1500"/>
            </a:lvl5pPr>
            <a:lvl6pPr lvl="5" algn="ctr">
              <a:lnSpc>
                <a:spcPct val="90000"/>
              </a:lnSpc>
              <a:spcBef>
                <a:spcPts val="300"/>
              </a:spcBef>
              <a:spcAft>
                <a:spcPts val="0"/>
              </a:spcAft>
              <a:buSzPts val="1500"/>
              <a:buNone/>
              <a:defRPr sz="1500"/>
            </a:lvl6pPr>
            <a:lvl7pPr lvl="6" algn="ctr">
              <a:lnSpc>
                <a:spcPct val="90000"/>
              </a:lnSpc>
              <a:spcBef>
                <a:spcPts val="300"/>
              </a:spcBef>
              <a:spcAft>
                <a:spcPts val="0"/>
              </a:spcAft>
              <a:buSzPts val="1500"/>
              <a:buNone/>
              <a:defRPr sz="1500"/>
            </a:lvl7pPr>
            <a:lvl8pPr lvl="7" algn="ctr">
              <a:lnSpc>
                <a:spcPct val="90000"/>
              </a:lnSpc>
              <a:spcBef>
                <a:spcPts val="300"/>
              </a:spcBef>
              <a:spcAft>
                <a:spcPts val="0"/>
              </a:spcAft>
              <a:buSzPts val="1500"/>
              <a:buNone/>
              <a:defRPr sz="1500"/>
            </a:lvl8pPr>
            <a:lvl9pPr lvl="8" algn="ctr">
              <a:lnSpc>
                <a:spcPct val="90000"/>
              </a:lnSpc>
              <a:spcBef>
                <a:spcPts val="300"/>
              </a:spcBef>
              <a:spcAft>
                <a:spcPts val="300"/>
              </a:spcAft>
              <a:buSzPts val="1500"/>
              <a:buNone/>
              <a:defRPr sz="1500"/>
            </a:lvl9pPr>
          </a:lstStyle>
          <a:p>
            <a:endParaRPr/>
          </a:p>
        </p:txBody>
      </p:sp>
      <p:sp>
        <p:nvSpPr>
          <p:cNvPr id="64" name="Google Shape;64;p14"/>
          <p:cNvSpPr txBox="1">
            <a:spLocks noGrp="1"/>
          </p:cNvSpPr>
          <p:nvPr>
            <p:ph type="dt" idx="10"/>
          </p:nvPr>
        </p:nvSpPr>
        <p:spPr>
          <a:xfrm>
            <a:off x="822960" y="4844839"/>
            <a:ext cx="1854203"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fld id="{FEEBD3B2-4F62-42C3-B535-DB0FB5B4B57B}" type="datetime1">
              <a:rPr lang="en-US" smtClean="0"/>
              <a:t>2/1/2024</a:t>
            </a:fld>
            <a:endParaRPr/>
          </a:p>
        </p:txBody>
      </p:sp>
      <p:sp>
        <p:nvSpPr>
          <p:cNvPr id="65" name="Google Shape;65;p14"/>
          <p:cNvSpPr txBox="1">
            <a:spLocks noGrp="1"/>
          </p:cNvSpPr>
          <p:nvPr>
            <p:ph type="ftr" idx="11"/>
          </p:nvPr>
        </p:nvSpPr>
        <p:spPr>
          <a:xfrm>
            <a:off x="2764639" y="4844839"/>
            <a:ext cx="3617103"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r>
              <a:rPr lang="en-GB" smtClean="0"/>
              <a:t>Unit 1                Computer Networks        SY BTech(CSE)    Semester-4               2023-24    </a:t>
            </a:r>
            <a:endParaRPr/>
          </a:p>
        </p:txBody>
      </p:sp>
      <p:sp>
        <p:nvSpPr>
          <p:cNvPr id="66" name="Google Shape;66;p14"/>
          <p:cNvSpPr txBox="1">
            <a:spLocks noGrp="1"/>
          </p:cNvSpPr>
          <p:nvPr>
            <p:ph type="sldNum" idx="12"/>
          </p:nvPr>
        </p:nvSpPr>
        <p:spPr>
          <a:xfrm>
            <a:off x="7425344" y="4844839"/>
            <a:ext cx="984019"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cxnSp>
        <p:nvCxnSpPr>
          <p:cNvPr id="67" name="Google Shape;67;p14"/>
          <p:cNvCxnSpPr/>
          <p:nvPr/>
        </p:nvCxnSpPr>
        <p:spPr>
          <a:xfrm>
            <a:off x="905743" y="3257550"/>
            <a:ext cx="7406640" cy="0"/>
          </a:xfrm>
          <a:prstGeom prst="straightConnector1">
            <a:avLst/>
          </a:prstGeom>
          <a:noFill/>
          <a:ln w="9525" cap="flat" cmpd="sng">
            <a:solidFill>
              <a:srgbClr val="7F7F7F"/>
            </a:solidFill>
            <a:prstDash val="solid"/>
            <a:round/>
            <a:headEnd type="none" w="sm" len="sm"/>
            <a:tailEnd type="none" w="sm" len="sm"/>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33"/>
        <p:cNvGrpSpPr/>
        <p:nvPr/>
      </p:nvGrpSpPr>
      <p:grpSpPr>
        <a:xfrm>
          <a:off x="0" y="0"/>
          <a:ext cx="0" cy="0"/>
          <a:chOff x="0" y="0"/>
          <a:chExt cx="0" cy="0"/>
        </a:xfrm>
      </p:grpSpPr>
      <p:sp>
        <p:nvSpPr>
          <p:cNvPr id="134" name="Google Shape;134;p24"/>
          <p:cNvSpPr txBox="1">
            <a:spLocks noGrp="1"/>
          </p:cNvSpPr>
          <p:nvPr>
            <p:ph type="title"/>
          </p:nvPr>
        </p:nvSpPr>
        <p:spPr>
          <a:xfrm>
            <a:off x="822960" y="214952"/>
            <a:ext cx="7543800" cy="1088068"/>
          </a:xfrm>
          <a:prstGeom prst="rect">
            <a:avLst/>
          </a:prstGeom>
          <a:noFill/>
          <a:ln>
            <a:noFill/>
          </a:ln>
        </p:spPr>
        <p:txBody>
          <a:bodyPr spcFirstLastPara="1" wrap="square" lIns="68575" tIns="34275" rIns="68575" bIns="34275" anchor="b" anchorCtr="0">
            <a:normAutofit/>
          </a:bodyPr>
          <a:lstStyle>
            <a:lvl1pPr lvl="0" algn="l">
              <a:lnSpc>
                <a:spcPct val="85000"/>
              </a:lnSpc>
              <a:spcBef>
                <a:spcPts val="0"/>
              </a:spcBef>
              <a:spcAft>
                <a:spcPts val="0"/>
              </a:spcAft>
              <a:buClr>
                <a:srgbClr val="3F3F3F"/>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35" name="Google Shape;135;p24"/>
          <p:cNvSpPr txBox="1">
            <a:spLocks noGrp="1"/>
          </p:cNvSpPr>
          <p:nvPr>
            <p:ph type="body" idx="1"/>
          </p:nvPr>
        </p:nvSpPr>
        <p:spPr>
          <a:xfrm rot="5400000">
            <a:off x="3086100" y="-878839"/>
            <a:ext cx="3017520" cy="7543800"/>
          </a:xfrm>
          <a:prstGeom prst="rect">
            <a:avLst/>
          </a:prstGeom>
          <a:noFill/>
          <a:ln>
            <a:noFill/>
          </a:ln>
        </p:spPr>
        <p:txBody>
          <a:bodyPr spcFirstLastPara="1" wrap="square" lIns="34275" tIns="0" rIns="34275" bIns="0" anchor="t" anchorCtr="0">
            <a:normAutofit/>
          </a:bodyPr>
          <a:lstStyle>
            <a:lvl1pPr marL="457200" lvl="0" indent="-317500" algn="l">
              <a:lnSpc>
                <a:spcPct val="90000"/>
              </a:lnSpc>
              <a:spcBef>
                <a:spcPts val="900"/>
              </a:spcBef>
              <a:spcAft>
                <a:spcPts val="0"/>
              </a:spcAft>
              <a:buSzPts val="1400"/>
              <a:buChar char=" "/>
              <a:defRPr/>
            </a:lvl1pPr>
            <a:lvl2pPr marL="914400" lvl="1" indent="-317500" algn="l">
              <a:lnSpc>
                <a:spcPct val="90000"/>
              </a:lnSpc>
              <a:spcBef>
                <a:spcPts val="200"/>
              </a:spcBef>
              <a:spcAft>
                <a:spcPts val="0"/>
              </a:spcAft>
              <a:buSzPts val="1400"/>
              <a:buChar char="◦"/>
              <a:defRPr/>
            </a:lvl2pPr>
            <a:lvl3pPr marL="1371600" lvl="2" indent="-317500" algn="l">
              <a:lnSpc>
                <a:spcPct val="90000"/>
              </a:lnSpc>
              <a:spcBef>
                <a:spcPts val="300"/>
              </a:spcBef>
              <a:spcAft>
                <a:spcPts val="0"/>
              </a:spcAft>
              <a:buSzPts val="1400"/>
              <a:buChar char="◦"/>
              <a:defRPr/>
            </a:lvl3pPr>
            <a:lvl4pPr marL="1828800" lvl="3" indent="-317500" algn="l">
              <a:lnSpc>
                <a:spcPct val="90000"/>
              </a:lnSpc>
              <a:spcBef>
                <a:spcPts val="300"/>
              </a:spcBef>
              <a:spcAft>
                <a:spcPts val="0"/>
              </a:spcAft>
              <a:buSzPts val="1400"/>
              <a:buChar char="◦"/>
              <a:defRPr/>
            </a:lvl4pPr>
            <a:lvl5pPr marL="2286000" lvl="4" indent="-317500" algn="l">
              <a:lnSpc>
                <a:spcPct val="90000"/>
              </a:lnSpc>
              <a:spcBef>
                <a:spcPts val="300"/>
              </a:spcBef>
              <a:spcAft>
                <a:spcPts val="0"/>
              </a:spcAft>
              <a:buSzPts val="1400"/>
              <a:buChar char="◦"/>
              <a:defRPr/>
            </a:lvl5pPr>
            <a:lvl6pPr marL="2743200" lvl="5" indent="-317500" algn="l">
              <a:lnSpc>
                <a:spcPct val="90000"/>
              </a:lnSpc>
              <a:spcBef>
                <a:spcPts val="300"/>
              </a:spcBef>
              <a:spcAft>
                <a:spcPts val="0"/>
              </a:spcAft>
              <a:buSzPts val="1400"/>
              <a:buChar char="◦"/>
              <a:defRPr/>
            </a:lvl6pPr>
            <a:lvl7pPr marL="3200400" lvl="6" indent="-317500" algn="l">
              <a:lnSpc>
                <a:spcPct val="90000"/>
              </a:lnSpc>
              <a:spcBef>
                <a:spcPts val="300"/>
              </a:spcBef>
              <a:spcAft>
                <a:spcPts val="0"/>
              </a:spcAft>
              <a:buSzPts val="1400"/>
              <a:buChar char="◦"/>
              <a:defRPr/>
            </a:lvl7pPr>
            <a:lvl8pPr marL="3657600" lvl="7" indent="-317500" algn="l">
              <a:lnSpc>
                <a:spcPct val="90000"/>
              </a:lnSpc>
              <a:spcBef>
                <a:spcPts val="300"/>
              </a:spcBef>
              <a:spcAft>
                <a:spcPts val="0"/>
              </a:spcAft>
              <a:buSzPts val="1400"/>
              <a:buChar char="◦"/>
              <a:defRPr/>
            </a:lvl8pPr>
            <a:lvl9pPr marL="4114800" lvl="8" indent="-317500" algn="l">
              <a:lnSpc>
                <a:spcPct val="90000"/>
              </a:lnSpc>
              <a:spcBef>
                <a:spcPts val="300"/>
              </a:spcBef>
              <a:spcAft>
                <a:spcPts val="300"/>
              </a:spcAft>
              <a:buSzPts val="1400"/>
              <a:buChar char="◦"/>
              <a:defRPr/>
            </a:lvl9pPr>
          </a:lstStyle>
          <a:p>
            <a:endParaRPr/>
          </a:p>
        </p:txBody>
      </p:sp>
      <p:sp>
        <p:nvSpPr>
          <p:cNvPr id="136" name="Google Shape;136;p24"/>
          <p:cNvSpPr txBox="1">
            <a:spLocks noGrp="1"/>
          </p:cNvSpPr>
          <p:nvPr>
            <p:ph type="dt" idx="10"/>
          </p:nvPr>
        </p:nvSpPr>
        <p:spPr>
          <a:xfrm>
            <a:off x="822960" y="4844839"/>
            <a:ext cx="1854203"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fld id="{E2A6E7C1-4136-40B4-8A38-819EDFFF138E}" type="datetime1">
              <a:rPr lang="en-US" smtClean="0"/>
              <a:t>2/1/2024</a:t>
            </a:fld>
            <a:endParaRPr/>
          </a:p>
        </p:txBody>
      </p:sp>
      <p:sp>
        <p:nvSpPr>
          <p:cNvPr id="137" name="Google Shape;137;p24"/>
          <p:cNvSpPr txBox="1">
            <a:spLocks noGrp="1"/>
          </p:cNvSpPr>
          <p:nvPr>
            <p:ph type="ftr" idx="11"/>
          </p:nvPr>
        </p:nvSpPr>
        <p:spPr>
          <a:xfrm>
            <a:off x="2764639" y="4844839"/>
            <a:ext cx="3617103"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r>
              <a:rPr lang="en-GB" smtClean="0"/>
              <a:t>Unit 1                Computer Networks        SY BTech(CSE)    Semester-4               2023-24    </a:t>
            </a:r>
            <a:endParaRPr/>
          </a:p>
        </p:txBody>
      </p:sp>
      <p:sp>
        <p:nvSpPr>
          <p:cNvPr id="138" name="Google Shape;138;p24"/>
          <p:cNvSpPr txBox="1">
            <a:spLocks noGrp="1"/>
          </p:cNvSpPr>
          <p:nvPr>
            <p:ph type="sldNum" idx="12"/>
          </p:nvPr>
        </p:nvSpPr>
        <p:spPr>
          <a:xfrm>
            <a:off x="7425344" y="4844839"/>
            <a:ext cx="984019"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_TITLE_AND_VERTICAL_TEXT">
    <p:spTree>
      <p:nvGrpSpPr>
        <p:cNvPr id="1" name="Shape 139"/>
        <p:cNvGrpSpPr/>
        <p:nvPr/>
      </p:nvGrpSpPr>
      <p:grpSpPr>
        <a:xfrm>
          <a:off x="0" y="0"/>
          <a:ext cx="0" cy="0"/>
          <a:chOff x="0" y="0"/>
          <a:chExt cx="0" cy="0"/>
        </a:xfrm>
      </p:grpSpPr>
      <p:sp>
        <p:nvSpPr>
          <p:cNvPr id="140" name="Google Shape;140;p25"/>
          <p:cNvSpPr/>
          <p:nvPr/>
        </p:nvSpPr>
        <p:spPr>
          <a:xfrm>
            <a:off x="2381" y="4800600"/>
            <a:ext cx="9141619" cy="342900"/>
          </a:xfrm>
          <a:prstGeom prst="rect">
            <a:avLst/>
          </a:prstGeom>
          <a:solidFill>
            <a:schemeClr val="accen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41" name="Google Shape;141;p25"/>
          <p:cNvSpPr/>
          <p:nvPr/>
        </p:nvSpPr>
        <p:spPr>
          <a:xfrm>
            <a:off x="11" y="4750737"/>
            <a:ext cx="9141619" cy="48006"/>
          </a:xfrm>
          <a:prstGeom prst="rect">
            <a:avLst/>
          </a:prstGeom>
          <a:solidFill>
            <a:schemeClr val="accent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42" name="Google Shape;142;p25"/>
          <p:cNvSpPr txBox="1">
            <a:spLocks noGrp="1"/>
          </p:cNvSpPr>
          <p:nvPr>
            <p:ph type="title"/>
          </p:nvPr>
        </p:nvSpPr>
        <p:spPr>
          <a:xfrm rot="5400000">
            <a:off x="5370480" y="1484279"/>
            <a:ext cx="4318066" cy="1971675"/>
          </a:xfrm>
          <a:prstGeom prst="rect">
            <a:avLst/>
          </a:prstGeom>
          <a:noFill/>
          <a:ln>
            <a:noFill/>
          </a:ln>
        </p:spPr>
        <p:txBody>
          <a:bodyPr spcFirstLastPara="1" wrap="square" lIns="68575" tIns="34275" rIns="68575" bIns="34275" anchor="b" anchorCtr="0">
            <a:normAutofit/>
          </a:bodyPr>
          <a:lstStyle>
            <a:lvl1pPr lvl="0" algn="l">
              <a:lnSpc>
                <a:spcPct val="85000"/>
              </a:lnSpc>
              <a:spcBef>
                <a:spcPts val="0"/>
              </a:spcBef>
              <a:spcAft>
                <a:spcPts val="0"/>
              </a:spcAft>
              <a:buClr>
                <a:srgbClr val="3F3F3F"/>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43" name="Google Shape;143;p25"/>
          <p:cNvSpPr txBox="1">
            <a:spLocks noGrp="1"/>
          </p:cNvSpPr>
          <p:nvPr>
            <p:ph type="body" idx="1"/>
          </p:nvPr>
        </p:nvSpPr>
        <p:spPr>
          <a:xfrm rot="5400000">
            <a:off x="1369979" y="-430246"/>
            <a:ext cx="4318067" cy="5800725"/>
          </a:xfrm>
          <a:prstGeom prst="rect">
            <a:avLst/>
          </a:prstGeom>
          <a:noFill/>
          <a:ln>
            <a:noFill/>
          </a:ln>
        </p:spPr>
        <p:txBody>
          <a:bodyPr spcFirstLastPara="1" wrap="square" lIns="34275" tIns="0" rIns="34275" bIns="0" anchor="t" anchorCtr="0">
            <a:normAutofit/>
          </a:bodyPr>
          <a:lstStyle>
            <a:lvl1pPr marL="457200" lvl="0" indent="-317500" algn="l">
              <a:lnSpc>
                <a:spcPct val="90000"/>
              </a:lnSpc>
              <a:spcBef>
                <a:spcPts val="900"/>
              </a:spcBef>
              <a:spcAft>
                <a:spcPts val="0"/>
              </a:spcAft>
              <a:buSzPts val="1400"/>
              <a:buChar char=" "/>
              <a:defRPr/>
            </a:lvl1pPr>
            <a:lvl2pPr marL="914400" lvl="1" indent="-317500" algn="l">
              <a:lnSpc>
                <a:spcPct val="90000"/>
              </a:lnSpc>
              <a:spcBef>
                <a:spcPts val="200"/>
              </a:spcBef>
              <a:spcAft>
                <a:spcPts val="0"/>
              </a:spcAft>
              <a:buSzPts val="1400"/>
              <a:buChar char="◦"/>
              <a:defRPr/>
            </a:lvl2pPr>
            <a:lvl3pPr marL="1371600" lvl="2" indent="-317500" algn="l">
              <a:lnSpc>
                <a:spcPct val="90000"/>
              </a:lnSpc>
              <a:spcBef>
                <a:spcPts val="300"/>
              </a:spcBef>
              <a:spcAft>
                <a:spcPts val="0"/>
              </a:spcAft>
              <a:buSzPts val="1400"/>
              <a:buChar char="◦"/>
              <a:defRPr/>
            </a:lvl3pPr>
            <a:lvl4pPr marL="1828800" lvl="3" indent="-317500" algn="l">
              <a:lnSpc>
                <a:spcPct val="90000"/>
              </a:lnSpc>
              <a:spcBef>
                <a:spcPts val="300"/>
              </a:spcBef>
              <a:spcAft>
                <a:spcPts val="0"/>
              </a:spcAft>
              <a:buSzPts val="1400"/>
              <a:buChar char="◦"/>
              <a:defRPr/>
            </a:lvl4pPr>
            <a:lvl5pPr marL="2286000" lvl="4" indent="-317500" algn="l">
              <a:lnSpc>
                <a:spcPct val="90000"/>
              </a:lnSpc>
              <a:spcBef>
                <a:spcPts val="300"/>
              </a:spcBef>
              <a:spcAft>
                <a:spcPts val="0"/>
              </a:spcAft>
              <a:buSzPts val="1400"/>
              <a:buChar char="◦"/>
              <a:defRPr/>
            </a:lvl5pPr>
            <a:lvl6pPr marL="2743200" lvl="5" indent="-317500" algn="l">
              <a:lnSpc>
                <a:spcPct val="90000"/>
              </a:lnSpc>
              <a:spcBef>
                <a:spcPts val="300"/>
              </a:spcBef>
              <a:spcAft>
                <a:spcPts val="0"/>
              </a:spcAft>
              <a:buSzPts val="1400"/>
              <a:buChar char="◦"/>
              <a:defRPr/>
            </a:lvl6pPr>
            <a:lvl7pPr marL="3200400" lvl="6" indent="-317500" algn="l">
              <a:lnSpc>
                <a:spcPct val="90000"/>
              </a:lnSpc>
              <a:spcBef>
                <a:spcPts val="300"/>
              </a:spcBef>
              <a:spcAft>
                <a:spcPts val="0"/>
              </a:spcAft>
              <a:buSzPts val="1400"/>
              <a:buChar char="◦"/>
              <a:defRPr/>
            </a:lvl7pPr>
            <a:lvl8pPr marL="3657600" lvl="7" indent="-317500" algn="l">
              <a:lnSpc>
                <a:spcPct val="90000"/>
              </a:lnSpc>
              <a:spcBef>
                <a:spcPts val="300"/>
              </a:spcBef>
              <a:spcAft>
                <a:spcPts val="0"/>
              </a:spcAft>
              <a:buSzPts val="1400"/>
              <a:buChar char="◦"/>
              <a:defRPr/>
            </a:lvl8pPr>
            <a:lvl9pPr marL="4114800" lvl="8" indent="-317500" algn="l">
              <a:lnSpc>
                <a:spcPct val="90000"/>
              </a:lnSpc>
              <a:spcBef>
                <a:spcPts val="300"/>
              </a:spcBef>
              <a:spcAft>
                <a:spcPts val="300"/>
              </a:spcAft>
              <a:buSzPts val="1400"/>
              <a:buChar char="◦"/>
              <a:defRPr/>
            </a:lvl9pPr>
          </a:lstStyle>
          <a:p>
            <a:endParaRPr/>
          </a:p>
        </p:txBody>
      </p:sp>
      <p:sp>
        <p:nvSpPr>
          <p:cNvPr id="144" name="Google Shape;144;p25"/>
          <p:cNvSpPr txBox="1">
            <a:spLocks noGrp="1"/>
          </p:cNvSpPr>
          <p:nvPr>
            <p:ph type="dt" idx="10"/>
          </p:nvPr>
        </p:nvSpPr>
        <p:spPr>
          <a:xfrm>
            <a:off x="822960" y="4844839"/>
            <a:ext cx="1854203"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fld id="{5E86E194-C5AD-4DD0-BBFC-464745B58251}" type="datetime1">
              <a:rPr lang="en-US" smtClean="0"/>
              <a:t>2/1/2024</a:t>
            </a:fld>
            <a:endParaRPr/>
          </a:p>
        </p:txBody>
      </p:sp>
      <p:sp>
        <p:nvSpPr>
          <p:cNvPr id="145" name="Google Shape;145;p25"/>
          <p:cNvSpPr txBox="1">
            <a:spLocks noGrp="1"/>
          </p:cNvSpPr>
          <p:nvPr>
            <p:ph type="ftr" idx="11"/>
          </p:nvPr>
        </p:nvSpPr>
        <p:spPr>
          <a:xfrm>
            <a:off x="2764639" y="4844839"/>
            <a:ext cx="3617103"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r>
              <a:rPr lang="en-GB" smtClean="0"/>
              <a:t>Unit 1                Computer Networks        SY BTech(CSE)    Semester-4               2023-24    </a:t>
            </a:r>
            <a:endParaRPr/>
          </a:p>
        </p:txBody>
      </p:sp>
      <p:sp>
        <p:nvSpPr>
          <p:cNvPr id="146" name="Google Shape;146;p25"/>
          <p:cNvSpPr txBox="1">
            <a:spLocks noGrp="1"/>
          </p:cNvSpPr>
          <p:nvPr>
            <p:ph type="sldNum" idx="12"/>
          </p:nvPr>
        </p:nvSpPr>
        <p:spPr>
          <a:xfrm>
            <a:off x="7425344" y="4844839"/>
            <a:ext cx="984019"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68"/>
        <p:cNvGrpSpPr/>
        <p:nvPr/>
      </p:nvGrpSpPr>
      <p:grpSpPr>
        <a:xfrm>
          <a:off x="0" y="0"/>
          <a:ext cx="0" cy="0"/>
          <a:chOff x="0" y="0"/>
          <a:chExt cx="0" cy="0"/>
        </a:xfrm>
      </p:grpSpPr>
      <p:sp>
        <p:nvSpPr>
          <p:cNvPr id="69" name="Google Shape;69;p15"/>
          <p:cNvSpPr txBox="1">
            <a:spLocks noGrp="1"/>
          </p:cNvSpPr>
          <p:nvPr>
            <p:ph type="title"/>
          </p:nvPr>
        </p:nvSpPr>
        <p:spPr>
          <a:xfrm>
            <a:off x="822960" y="214952"/>
            <a:ext cx="7543800" cy="1088068"/>
          </a:xfrm>
          <a:prstGeom prst="rect">
            <a:avLst/>
          </a:prstGeom>
          <a:noFill/>
          <a:ln>
            <a:noFill/>
          </a:ln>
        </p:spPr>
        <p:txBody>
          <a:bodyPr spcFirstLastPara="1" wrap="square" lIns="68575" tIns="34275" rIns="68575" bIns="34275" anchor="b" anchorCtr="0">
            <a:normAutofit/>
          </a:bodyPr>
          <a:lstStyle>
            <a:lvl1pPr lvl="0" algn="l">
              <a:lnSpc>
                <a:spcPct val="85000"/>
              </a:lnSpc>
              <a:spcBef>
                <a:spcPts val="0"/>
              </a:spcBef>
              <a:spcAft>
                <a:spcPts val="0"/>
              </a:spcAft>
              <a:buClr>
                <a:srgbClr val="3F3F3F"/>
              </a:buClr>
              <a:buSzPts val="3600"/>
              <a:buFont typeface="Calibri"/>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70" name="Google Shape;70;p15"/>
          <p:cNvSpPr txBox="1">
            <a:spLocks noGrp="1"/>
          </p:cNvSpPr>
          <p:nvPr>
            <p:ph type="body" idx="1"/>
          </p:nvPr>
        </p:nvSpPr>
        <p:spPr>
          <a:xfrm>
            <a:off x="822960" y="1384301"/>
            <a:ext cx="7543800" cy="3017520"/>
          </a:xfrm>
          <a:prstGeom prst="rect">
            <a:avLst/>
          </a:prstGeom>
          <a:noFill/>
          <a:ln>
            <a:noFill/>
          </a:ln>
        </p:spPr>
        <p:txBody>
          <a:bodyPr spcFirstLastPara="1" wrap="square" lIns="0" tIns="34275" rIns="0" bIns="34275" anchor="t" anchorCtr="0">
            <a:normAutofit/>
          </a:bodyPr>
          <a:lstStyle>
            <a:lvl1pPr marL="457200" lvl="0" indent="-317500" algn="l">
              <a:lnSpc>
                <a:spcPct val="90000"/>
              </a:lnSpc>
              <a:spcBef>
                <a:spcPts val="900"/>
              </a:spcBef>
              <a:spcAft>
                <a:spcPts val="0"/>
              </a:spcAft>
              <a:buSzPts val="1400"/>
              <a:buChar char=" "/>
              <a:defRPr/>
            </a:lvl1pPr>
            <a:lvl2pPr marL="914400" lvl="1" indent="-317500" algn="l">
              <a:lnSpc>
                <a:spcPct val="90000"/>
              </a:lnSpc>
              <a:spcBef>
                <a:spcPts val="200"/>
              </a:spcBef>
              <a:spcAft>
                <a:spcPts val="0"/>
              </a:spcAft>
              <a:buSzPts val="1400"/>
              <a:buChar char="◦"/>
              <a:defRPr/>
            </a:lvl2pPr>
            <a:lvl3pPr marL="1371600" lvl="2" indent="-317500" algn="l">
              <a:lnSpc>
                <a:spcPct val="90000"/>
              </a:lnSpc>
              <a:spcBef>
                <a:spcPts val="300"/>
              </a:spcBef>
              <a:spcAft>
                <a:spcPts val="0"/>
              </a:spcAft>
              <a:buSzPts val="1400"/>
              <a:buChar char="◦"/>
              <a:defRPr/>
            </a:lvl3pPr>
            <a:lvl4pPr marL="1828800" lvl="3" indent="-317500" algn="l">
              <a:lnSpc>
                <a:spcPct val="90000"/>
              </a:lnSpc>
              <a:spcBef>
                <a:spcPts val="300"/>
              </a:spcBef>
              <a:spcAft>
                <a:spcPts val="0"/>
              </a:spcAft>
              <a:buSzPts val="1400"/>
              <a:buChar char="◦"/>
              <a:defRPr/>
            </a:lvl4pPr>
            <a:lvl5pPr marL="2286000" lvl="4" indent="-317500" algn="l">
              <a:lnSpc>
                <a:spcPct val="90000"/>
              </a:lnSpc>
              <a:spcBef>
                <a:spcPts val="300"/>
              </a:spcBef>
              <a:spcAft>
                <a:spcPts val="0"/>
              </a:spcAft>
              <a:buSzPts val="1400"/>
              <a:buChar char="◦"/>
              <a:defRPr/>
            </a:lvl5pPr>
            <a:lvl6pPr marL="2743200" lvl="5" indent="-317500" algn="l">
              <a:lnSpc>
                <a:spcPct val="90000"/>
              </a:lnSpc>
              <a:spcBef>
                <a:spcPts val="300"/>
              </a:spcBef>
              <a:spcAft>
                <a:spcPts val="0"/>
              </a:spcAft>
              <a:buSzPts val="1400"/>
              <a:buChar char="◦"/>
              <a:defRPr/>
            </a:lvl6pPr>
            <a:lvl7pPr marL="3200400" lvl="6" indent="-317500" algn="l">
              <a:lnSpc>
                <a:spcPct val="90000"/>
              </a:lnSpc>
              <a:spcBef>
                <a:spcPts val="300"/>
              </a:spcBef>
              <a:spcAft>
                <a:spcPts val="0"/>
              </a:spcAft>
              <a:buSzPts val="1400"/>
              <a:buChar char="◦"/>
              <a:defRPr/>
            </a:lvl7pPr>
            <a:lvl8pPr marL="3657600" lvl="7" indent="-317500" algn="l">
              <a:lnSpc>
                <a:spcPct val="90000"/>
              </a:lnSpc>
              <a:spcBef>
                <a:spcPts val="300"/>
              </a:spcBef>
              <a:spcAft>
                <a:spcPts val="0"/>
              </a:spcAft>
              <a:buSzPts val="1400"/>
              <a:buChar char="◦"/>
              <a:defRPr/>
            </a:lvl8pPr>
            <a:lvl9pPr marL="4114800" lvl="8" indent="-317500" algn="l">
              <a:lnSpc>
                <a:spcPct val="90000"/>
              </a:lnSpc>
              <a:spcBef>
                <a:spcPts val="300"/>
              </a:spcBef>
              <a:spcAft>
                <a:spcPts val="300"/>
              </a:spcAft>
              <a:buSzPts val="1400"/>
              <a:buChar char="◦"/>
              <a:defRPr/>
            </a:lvl9pPr>
          </a:lstStyle>
          <a:p>
            <a:endParaRPr/>
          </a:p>
        </p:txBody>
      </p:sp>
      <p:sp>
        <p:nvSpPr>
          <p:cNvPr id="71" name="Google Shape;71;p15"/>
          <p:cNvSpPr txBox="1">
            <a:spLocks noGrp="1"/>
          </p:cNvSpPr>
          <p:nvPr>
            <p:ph type="dt" idx="10"/>
          </p:nvPr>
        </p:nvSpPr>
        <p:spPr>
          <a:xfrm>
            <a:off x="822960" y="4844839"/>
            <a:ext cx="1854203"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fld id="{8BFA83EE-2E94-4076-812A-9717304FBF57}" type="datetime1">
              <a:rPr lang="en-US" smtClean="0"/>
              <a:t>2/1/2024</a:t>
            </a:fld>
            <a:endParaRPr/>
          </a:p>
        </p:txBody>
      </p:sp>
      <p:sp>
        <p:nvSpPr>
          <p:cNvPr id="72" name="Google Shape;72;p15"/>
          <p:cNvSpPr txBox="1">
            <a:spLocks noGrp="1"/>
          </p:cNvSpPr>
          <p:nvPr>
            <p:ph type="ftr" idx="11"/>
          </p:nvPr>
        </p:nvSpPr>
        <p:spPr>
          <a:xfrm>
            <a:off x="2764639" y="4844839"/>
            <a:ext cx="3617103"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r>
              <a:rPr lang="en-GB" smtClean="0"/>
              <a:t>Unit 1                Computer Networks        SY BTech(CSE)    Semester-4               2023-24    </a:t>
            </a:r>
            <a:endParaRPr/>
          </a:p>
        </p:txBody>
      </p:sp>
      <p:sp>
        <p:nvSpPr>
          <p:cNvPr id="73" name="Google Shape;73;p15"/>
          <p:cNvSpPr txBox="1">
            <a:spLocks noGrp="1"/>
          </p:cNvSpPr>
          <p:nvPr>
            <p:ph type="sldNum" idx="12"/>
          </p:nvPr>
        </p:nvSpPr>
        <p:spPr>
          <a:xfrm>
            <a:off x="7425344" y="4844839"/>
            <a:ext cx="984019"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Blank" type="blank">
  <p:cSld name="BLANK">
    <p:spTree>
      <p:nvGrpSpPr>
        <p:cNvPr id="1" name="Shape 74"/>
        <p:cNvGrpSpPr/>
        <p:nvPr/>
      </p:nvGrpSpPr>
      <p:grpSpPr>
        <a:xfrm>
          <a:off x="0" y="0"/>
          <a:ext cx="0" cy="0"/>
          <a:chOff x="0" y="0"/>
          <a:chExt cx="0" cy="0"/>
        </a:xfrm>
      </p:grpSpPr>
      <p:sp>
        <p:nvSpPr>
          <p:cNvPr id="75" name="Google Shape;75;p16"/>
          <p:cNvSpPr/>
          <p:nvPr/>
        </p:nvSpPr>
        <p:spPr>
          <a:xfrm>
            <a:off x="2381" y="4800600"/>
            <a:ext cx="9141619" cy="342900"/>
          </a:xfrm>
          <a:prstGeom prst="rect">
            <a:avLst/>
          </a:prstGeom>
          <a:solidFill>
            <a:schemeClr val="accen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76" name="Google Shape;76;p16"/>
          <p:cNvSpPr/>
          <p:nvPr/>
        </p:nvSpPr>
        <p:spPr>
          <a:xfrm>
            <a:off x="11" y="4750737"/>
            <a:ext cx="9141619" cy="48006"/>
          </a:xfrm>
          <a:prstGeom prst="rect">
            <a:avLst/>
          </a:prstGeom>
          <a:solidFill>
            <a:schemeClr val="accent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77" name="Google Shape;77;p16"/>
          <p:cNvSpPr txBox="1">
            <a:spLocks noGrp="1"/>
          </p:cNvSpPr>
          <p:nvPr>
            <p:ph type="dt" idx="10"/>
          </p:nvPr>
        </p:nvSpPr>
        <p:spPr>
          <a:xfrm>
            <a:off x="822960" y="4844839"/>
            <a:ext cx="1854203"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fld id="{A5B1C9F9-85EE-4FB7-9FDC-A9CE05A3BB8D}" type="datetime1">
              <a:rPr lang="en-US" smtClean="0"/>
              <a:t>2/1/2024</a:t>
            </a:fld>
            <a:endParaRPr/>
          </a:p>
        </p:txBody>
      </p:sp>
      <p:sp>
        <p:nvSpPr>
          <p:cNvPr id="78" name="Google Shape;78;p16"/>
          <p:cNvSpPr txBox="1">
            <a:spLocks noGrp="1"/>
          </p:cNvSpPr>
          <p:nvPr>
            <p:ph type="ftr" idx="11"/>
          </p:nvPr>
        </p:nvSpPr>
        <p:spPr>
          <a:xfrm>
            <a:off x="2764639" y="4844839"/>
            <a:ext cx="3617103"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solidFill>
                  <a:srgbClr val="FFFFFF"/>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r>
              <a:rPr lang="en-GB" smtClean="0"/>
              <a:t>Unit 1                Computer Networks        SY BTech(CSE)    Semester-4               2023-24    </a:t>
            </a:r>
            <a:endParaRPr/>
          </a:p>
        </p:txBody>
      </p:sp>
      <p:sp>
        <p:nvSpPr>
          <p:cNvPr id="79" name="Google Shape;79;p16"/>
          <p:cNvSpPr txBox="1">
            <a:spLocks noGrp="1"/>
          </p:cNvSpPr>
          <p:nvPr>
            <p:ph type="sldNum" idx="12"/>
          </p:nvPr>
        </p:nvSpPr>
        <p:spPr>
          <a:xfrm>
            <a:off x="7425344" y="4844839"/>
            <a:ext cx="984019"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80"/>
        <p:cNvGrpSpPr/>
        <p:nvPr/>
      </p:nvGrpSpPr>
      <p:grpSpPr>
        <a:xfrm>
          <a:off x="0" y="0"/>
          <a:ext cx="0" cy="0"/>
          <a:chOff x="0" y="0"/>
          <a:chExt cx="0" cy="0"/>
        </a:xfrm>
      </p:grpSpPr>
      <p:sp>
        <p:nvSpPr>
          <p:cNvPr id="81" name="Google Shape;81;p17"/>
          <p:cNvSpPr txBox="1">
            <a:spLocks noGrp="1"/>
          </p:cNvSpPr>
          <p:nvPr>
            <p:ph type="title"/>
          </p:nvPr>
        </p:nvSpPr>
        <p:spPr>
          <a:xfrm>
            <a:off x="822960" y="214952"/>
            <a:ext cx="7543800" cy="1088068"/>
          </a:xfrm>
          <a:prstGeom prst="rect">
            <a:avLst/>
          </a:prstGeom>
          <a:noFill/>
          <a:ln>
            <a:noFill/>
          </a:ln>
        </p:spPr>
        <p:txBody>
          <a:bodyPr spcFirstLastPara="1" wrap="square" lIns="68575" tIns="34275" rIns="68575" bIns="34275" anchor="b" anchorCtr="0">
            <a:normAutofit/>
          </a:bodyPr>
          <a:lstStyle>
            <a:lvl1pPr lvl="0" algn="l">
              <a:lnSpc>
                <a:spcPct val="85000"/>
              </a:lnSpc>
              <a:spcBef>
                <a:spcPts val="0"/>
              </a:spcBef>
              <a:spcAft>
                <a:spcPts val="0"/>
              </a:spcAft>
              <a:buClr>
                <a:srgbClr val="3F3F3F"/>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82" name="Google Shape;82;p17"/>
          <p:cNvSpPr txBox="1">
            <a:spLocks noGrp="1"/>
          </p:cNvSpPr>
          <p:nvPr>
            <p:ph type="dt" idx="10"/>
          </p:nvPr>
        </p:nvSpPr>
        <p:spPr>
          <a:xfrm>
            <a:off x="822960" y="4844839"/>
            <a:ext cx="1854203"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fld id="{E40852B1-FDF0-478A-A149-0AD990258B50}" type="datetime1">
              <a:rPr lang="en-US" smtClean="0"/>
              <a:t>2/1/2024</a:t>
            </a:fld>
            <a:endParaRPr/>
          </a:p>
        </p:txBody>
      </p:sp>
      <p:sp>
        <p:nvSpPr>
          <p:cNvPr id="83" name="Google Shape;83;p17"/>
          <p:cNvSpPr txBox="1">
            <a:spLocks noGrp="1"/>
          </p:cNvSpPr>
          <p:nvPr>
            <p:ph type="ftr" idx="11"/>
          </p:nvPr>
        </p:nvSpPr>
        <p:spPr>
          <a:xfrm>
            <a:off x="2764639" y="4844839"/>
            <a:ext cx="3617103"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r>
              <a:rPr lang="en-GB" smtClean="0"/>
              <a:t>Unit 1                Computer Networks        SY BTech(CSE)    Semester-4               2023-24    </a:t>
            </a:r>
            <a:endParaRPr/>
          </a:p>
        </p:txBody>
      </p:sp>
      <p:sp>
        <p:nvSpPr>
          <p:cNvPr id="84" name="Google Shape;84;p17"/>
          <p:cNvSpPr txBox="1">
            <a:spLocks noGrp="1"/>
          </p:cNvSpPr>
          <p:nvPr>
            <p:ph type="sldNum" idx="12"/>
          </p:nvPr>
        </p:nvSpPr>
        <p:spPr>
          <a:xfrm>
            <a:off x="7425344" y="4844839"/>
            <a:ext cx="984019"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bg>
      <p:bgPr>
        <a:solidFill>
          <a:schemeClr val="lt1"/>
        </a:solidFill>
        <a:effectLst/>
      </p:bgPr>
    </p:bg>
    <p:spTree>
      <p:nvGrpSpPr>
        <p:cNvPr id="1" name="Shape 85"/>
        <p:cNvGrpSpPr/>
        <p:nvPr/>
      </p:nvGrpSpPr>
      <p:grpSpPr>
        <a:xfrm>
          <a:off x="0" y="0"/>
          <a:ext cx="0" cy="0"/>
          <a:chOff x="0" y="0"/>
          <a:chExt cx="0" cy="0"/>
        </a:xfrm>
      </p:grpSpPr>
      <p:sp>
        <p:nvSpPr>
          <p:cNvPr id="86" name="Google Shape;86;p18"/>
          <p:cNvSpPr/>
          <p:nvPr/>
        </p:nvSpPr>
        <p:spPr>
          <a:xfrm>
            <a:off x="2381" y="4800600"/>
            <a:ext cx="9141619" cy="342900"/>
          </a:xfrm>
          <a:prstGeom prst="rect">
            <a:avLst/>
          </a:prstGeom>
          <a:solidFill>
            <a:schemeClr val="accen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87" name="Google Shape;87;p18"/>
          <p:cNvSpPr/>
          <p:nvPr/>
        </p:nvSpPr>
        <p:spPr>
          <a:xfrm>
            <a:off x="11" y="4750737"/>
            <a:ext cx="9141619" cy="48006"/>
          </a:xfrm>
          <a:prstGeom prst="rect">
            <a:avLst/>
          </a:prstGeom>
          <a:solidFill>
            <a:schemeClr val="accent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88" name="Google Shape;88;p18"/>
          <p:cNvSpPr txBox="1">
            <a:spLocks noGrp="1"/>
          </p:cNvSpPr>
          <p:nvPr>
            <p:ph type="title"/>
          </p:nvPr>
        </p:nvSpPr>
        <p:spPr>
          <a:xfrm>
            <a:off x="822960" y="569214"/>
            <a:ext cx="7543800" cy="2674620"/>
          </a:xfrm>
          <a:prstGeom prst="rect">
            <a:avLst/>
          </a:prstGeom>
          <a:noFill/>
          <a:ln>
            <a:noFill/>
          </a:ln>
        </p:spPr>
        <p:txBody>
          <a:bodyPr spcFirstLastPara="1" wrap="square" lIns="68575" tIns="34275" rIns="68575" bIns="34275" anchor="b" anchorCtr="0">
            <a:normAutofit/>
          </a:bodyPr>
          <a:lstStyle>
            <a:lvl1pPr lvl="0" algn="l">
              <a:lnSpc>
                <a:spcPct val="85000"/>
              </a:lnSpc>
              <a:spcBef>
                <a:spcPts val="0"/>
              </a:spcBef>
              <a:spcAft>
                <a:spcPts val="0"/>
              </a:spcAft>
              <a:buClr>
                <a:srgbClr val="262626"/>
              </a:buClr>
              <a:buSzPts val="6000"/>
              <a:buFont typeface="Calibri"/>
              <a:buNone/>
              <a:defRPr sz="6000" b="0">
                <a:solidFill>
                  <a:srgbClr val="262626"/>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89" name="Google Shape;89;p18"/>
          <p:cNvSpPr txBox="1">
            <a:spLocks noGrp="1"/>
          </p:cNvSpPr>
          <p:nvPr>
            <p:ph type="body" idx="1"/>
          </p:nvPr>
        </p:nvSpPr>
        <p:spPr>
          <a:xfrm>
            <a:off x="822960" y="3339846"/>
            <a:ext cx="7543800" cy="857250"/>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900"/>
              </a:spcBef>
              <a:spcAft>
                <a:spcPts val="0"/>
              </a:spcAft>
              <a:buSzPts val="1800"/>
              <a:buNone/>
              <a:defRPr sz="1800" cap="none">
                <a:solidFill>
                  <a:schemeClr val="dk2"/>
                </a:solidFill>
                <a:latin typeface="Calibri"/>
                <a:ea typeface="Calibri"/>
                <a:cs typeface="Calibri"/>
                <a:sym typeface="Calibri"/>
              </a:defRPr>
            </a:lvl1pPr>
            <a:lvl2pPr marL="914400" lvl="1" indent="-228600" algn="l">
              <a:lnSpc>
                <a:spcPct val="90000"/>
              </a:lnSpc>
              <a:spcBef>
                <a:spcPts val="200"/>
              </a:spcBef>
              <a:spcAft>
                <a:spcPts val="0"/>
              </a:spcAft>
              <a:buSzPts val="1400"/>
              <a:buNone/>
              <a:defRPr sz="1400">
                <a:solidFill>
                  <a:srgbClr val="888888"/>
                </a:solidFill>
              </a:defRPr>
            </a:lvl2pPr>
            <a:lvl3pPr marL="1371600" lvl="2" indent="-228600" algn="l">
              <a:lnSpc>
                <a:spcPct val="90000"/>
              </a:lnSpc>
              <a:spcBef>
                <a:spcPts val="300"/>
              </a:spcBef>
              <a:spcAft>
                <a:spcPts val="0"/>
              </a:spcAft>
              <a:buSzPts val="1200"/>
              <a:buNone/>
              <a:defRPr sz="1200">
                <a:solidFill>
                  <a:srgbClr val="888888"/>
                </a:solidFill>
              </a:defRPr>
            </a:lvl3pPr>
            <a:lvl4pPr marL="1828800" lvl="3" indent="-228600" algn="l">
              <a:lnSpc>
                <a:spcPct val="90000"/>
              </a:lnSpc>
              <a:spcBef>
                <a:spcPts val="300"/>
              </a:spcBef>
              <a:spcAft>
                <a:spcPts val="0"/>
              </a:spcAft>
              <a:buSzPts val="1100"/>
              <a:buNone/>
              <a:defRPr sz="1100">
                <a:solidFill>
                  <a:srgbClr val="888888"/>
                </a:solidFill>
              </a:defRPr>
            </a:lvl4pPr>
            <a:lvl5pPr marL="2286000" lvl="4" indent="-228600" algn="l">
              <a:lnSpc>
                <a:spcPct val="90000"/>
              </a:lnSpc>
              <a:spcBef>
                <a:spcPts val="300"/>
              </a:spcBef>
              <a:spcAft>
                <a:spcPts val="0"/>
              </a:spcAft>
              <a:buSzPts val="1100"/>
              <a:buNone/>
              <a:defRPr sz="1100">
                <a:solidFill>
                  <a:srgbClr val="888888"/>
                </a:solidFill>
              </a:defRPr>
            </a:lvl5pPr>
            <a:lvl6pPr marL="2743200" lvl="5" indent="-228600" algn="l">
              <a:lnSpc>
                <a:spcPct val="90000"/>
              </a:lnSpc>
              <a:spcBef>
                <a:spcPts val="300"/>
              </a:spcBef>
              <a:spcAft>
                <a:spcPts val="0"/>
              </a:spcAft>
              <a:buSzPts val="1100"/>
              <a:buNone/>
              <a:defRPr sz="1100">
                <a:solidFill>
                  <a:srgbClr val="888888"/>
                </a:solidFill>
              </a:defRPr>
            </a:lvl6pPr>
            <a:lvl7pPr marL="3200400" lvl="6" indent="-228600" algn="l">
              <a:lnSpc>
                <a:spcPct val="90000"/>
              </a:lnSpc>
              <a:spcBef>
                <a:spcPts val="300"/>
              </a:spcBef>
              <a:spcAft>
                <a:spcPts val="0"/>
              </a:spcAft>
              <a:buSzPts val="1100"/>
              <a:buNone/>
              <a:defRPr sz="1100">
                <a:solidFill>
                  <a:srgbClr val="888888"/>
                </a:solidFill>
              </a:defRPr>
            </a:lvl7pPr>
            <a:lvl8pPr marL="3657600" lvl="7" indent="-228600" algn="l">
              <a:lnSpc>
                <a:spcPct val="90000"/>
              </a:lnSpc>
              <a:spcBef>
                <a:spcPts val="300"/>
              </a:spcBef>
              <a:spcAft>
                <a:spcPts val="0"/>
              </a:spcAft>
              <a:buSzPts val="1100"/>
              <a:buNone/>
              <a:defRPr sz="1100">
                <a:solidFill>
                  <a:srgbClr val="888888"/>
                </a:solidFill>
              </a:defRPr>
            </a:lvl8pPr>
            <a:lvl9pPr marL="4114800" lvl="8" indent="-228600" algn="l">
              <a:lnSpc>
                <a:spcPct val="90000"/>
              </a:lnSpc>
              <a:spcBef>
                <a:spcPts val="300"/>
              </a:spcBef>
              <a:spcAft>
                <a:spcPts val="300"/>
              </a:spcAft>
              <a:buSzPts val="1100"/>
              <a:buNone/>
              <a:defRPr sz="1100">
                <a:solidFill>
                  <a:srgbClr val="888888"/>
                </a:solidFill>
              </a:defRPr>
            </a:lvl9pPr>
          </a:lstStyle>
          <a:p>
            <a:endParaRPr/>
          </a:p>
        </p:txBody>
      </p:sp>
      <p:sp>
        <p:nvSpPr>
          <p:cNvPr id="90" name="Google Shape;90;p18"/>
          <p:cNvSpPr txBox="1">
            <a:spLocks noGrp="1"/>
          </p:cNvSpPr>
          <p:nvPr>
            <p:ph type="dt" idx="10"/>
          </p:nvPr>
        </p:nvSpPr>
        <p:spPr>
          <a:xfrm>
            <a:off x="822960" y="4844839"/>
            <a:ext cx="1854203"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fld id="{E8089A2E-BE99-4FFA-9807-4C4BE447381A}" type="datetime1">
              <a:rPr lang="en-US" smtClean="0"/>
              <a:t>2/1/2024</a:t>
            </a:fld>
            <a:endParaRPr/>
          </a:p>
        </p:txBody>
      </p:sp>
      <p:sp>
        <p:nvSpPr>
          <p:cNvPr id="91" name="Google Shape;91;p18"/>
          <p:cNvSpPr txBox="1">
            <a:spLocks noGrp="1"/>
          </p:cNvSpPr>
          <p:nvPr>
            <p:ph type="ftr" idx="11"/>
          </p:nvPr>
        </p:nvSpPr>
        <p:spPr>
          <a:xfrm>
            <a:off x="2764639" y="4844839"/>
            <a:ext cx="3617103"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r>
              <a:rPr lang="en-GB" smtClean="0"/>
              <a:t>Unit 1                Computer Networks        SY BTech(CSE)    Semester-4               2023-24    </a:t>
            </a:r>
            <a:endParaRPr/>
          </a:p>
        </p:txBody>
      </p:sp>
      <p:sp>
        <p:nvSpPr>
          <p:cNvPr id="92" name="Google Shape;92;p18"/>
          <p:cNvSpPr txBox="1">
            <a:spLocks noGrp="1"/>
          </p:cNvSpPr>
          <p:nvPr>
            <p:ph type="sldNum" idx="12"/>
          </p:nvPr>
        </p:nvSpPr>
        <p:spPr>
          <a:xfrm>
            <a:off x="7425344" y="4844839"/>
            <a:ext cx="984019"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cxnSp>
        <p:nvCxnSpPr>
          <p:cNvPr id="93" name="Google Shape;93;p18"/>
          <p:cNvCxnSpPr/>
          <p:nvPr/>
        </p:nvCxnSpPr>
        <p:spPr>
          <a:xfrm>
            <a:off x="905743" y="3257550"/>
            <a:ext cx="7406640" cy="0"/>
          </a:xfrm>
          <a:prstGeom prst="straightConnector1">
            <a:avLst/>
          </a:prstGeom>
          <a:noFill/>
          <a:ln w="9525" cap="flat" cmpd="sng">
            <a:solidFill>
              <a:srgbClr val="7F7F7F"/>
            </a:solidFill>
            <a:prstDash val="solid"/>
            <a:round/>
            <a:headEnd type="none" w="sm" len="sm"/>
            <a:tailEnd type="none" w="sm" len="sm"/>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101"/>
        <p:cNvGrpSpPr/>
        <p:nvPr/>
      </p:nvGrpSpPr>
      <p:grpSpPr>
        <a:xfrm>
          <a:off x="0" y="0"/>
          <a:ext cx="0" cy="0"/>
          <a:chOff x="0" y="0"/>
          <a:chExt cx="0" cy="0"/>
        </a:xfrm>
      </p:grpSpPr>
      <p:sp>
        <p:nvSpPr>
          <p:cNvPr id="102" name="Google Shape;102;p20"/>
          <p:cNvSpPr txBox="1">
            <a:spLocks noGrp="1"/>
          </p:cNvSpPr>
          <p:nvPr>
            <p:ph type="title"/>
          </p:nvPr>
        </p:nvSpPr>
        <p:spPr>
          <a:xfrm>
            <a:off x="822960" y="214952"/>
            <a:ext cx="7543800" cy="1088068"/>
          </a:xfrm>
          <a:prstGeom prst="rect">
            <a:avLst/>
          </a:prstGeom>
          <a:noFill/>
          <a:ln>
            <a:noFill/>
          </a:ln>
        </p:spPr>
        <p:txBody>
          <a:bodyPr spcFirstLastPara="1" wrap="square" lIns="68575" tIns="34275" rIns="68575" bIns="34275" anchor="b" anchorCtr="0">
            <a:normAutofit/>
          </a:bodyPr>
          <a:lstStyle>
            <a:lvl1pPr lvl="0" algn="l">
              <a:lnSpc>
                <a:spcPct val="85000"/>
              </a:lnSpc>
              <a:spcBef>
                <a:spcPts val="0"/>
              </a:spcBef>
              <a:spcAft>
                <a:spcPts val="0"/>
              </a:spcAft>
              <a:buClr>
                <a:srgbClr val="3F3F3F"/>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03" name="Google Shape;103;p20"/>
          <p:cNvSpPr txBox="1">
            <a:spLocks noGrp="1"/>
          </p:cNvSpPr>
          <p:nvPr>
            <p:ph type="body" idx="1"/>
          </p:nvPr>
        </p:nvSpPr>
        <p:spPr>
          <a:xfrm>
            <a:off x="822960" y="1384539"/>
            <a:ext cx="3703320" cy="552211"/>
          </a:xfrm>
          <a:prstGeom prst="rect">
            <a:avLst/>
          </a:prstGeom>
          <a:noFill/>
          <a:ln>
            <a:noFill/>
          </a:ln>
        </p:spPr>
        <p:txBody>
          <a:bodyPr spcFirstLastPara="1" wrap="square" lIns="68575" tIns="34275" rIns="68575" bIns="34275" anchor="ctr" anchorCtr="0">
            <a:normAutofit/>
          </a:bodyPr>
          <a:lstStyle>
            <a:lvl1pPr marL="457200" lvl="0" indent="-228600" algn="l">
              <a:lnSpc>
                <a:spcPct val="90000"/>
              </a:lnSpc>
              <a:spcBef>
                <a:spcPts val="900"/>
              </a:spcBef>
              <a:spcAft>
                <a:spcPts val="0"/>
              </a:spcAft>
              <a:buSzPts val="1500"/>
              <a:buNone/>
              <a:defRPr sz="1500" b="0" cap="none">
                <a:solidFill>
                  <a:schemeClr val="dk2"/>
                </a:solidFill>
              </a:defRPr>
            </a:lvl1pPr>
            <a:lvl2pPr marL="914400" lvl="1" indent="-228600" algn="l">
              <a:lnSpc>
                <a:spcPct val="90000"/>
              </a:lnSpc>
              <a:spcBef>
                <a:spcPts val="200"/>
              </a:spcBef>
              <a:spcAft>
                <a:spcPts val="0"/>
              </a:spcAft>
              <a:buSzPts val="1500"/>
              <a:buNone/>
              <a:defRPr sz="1500" b="1"/>
            </a:lvl2pPr>
            <a:lvl3pPr marL="1371600" lvl="2" indent="-228600" algn="l">
              <a:lnSpc>
                <a:spcPct val="90000"/>
              </a:lnSpc>
              <a:spcBef>
                <a:spcPts val="300"/>
              </a:spcBef>
              <a:spcAft>
                <a:spcPts val="0"/>
              </a:spcAft>
              <a:buSzPts val="1400"/>
              <a:buNone/>
              <a:defRPr sz="1400" b="1"/>
            </a:lvl3pPr>
            <a:lvl4pPr marL="1828800" lvl="3" indent="-228600" algn="l">
              <a:lnSpc>
                <a:spcPct val="90000"/>
              </a:lnSpc>
              <a:spcBef>
                <a:spcPts val="300"/>
              </a:spcBef>
              <a:spcAft>
                <a:spcPts val="0"/>
              </a:spcAft>
              <a:buSzPts val="1200"/>
              <a:buNone/>
              <a:defRPr sz="1200" b="1"/>
            </a:lvl4pPr>
            <a:lvl5pPr marL="2286000" lvl="4" indent="-228600" algn="l">
              <a:lnSpc>
                <a:spcPct val="90000"/>
              </a:lnSpc>
              <a:spcBef>
                <a:spcPts val="300"/>
              </a:spcBef>
              <a:spcAft>
                <a:spcPts val="0"/>
              </a:spcAft>
              <a:buSzPts val="1200"/>
              <a:buNone/>
              <a:defRPr sz="1200" b="1"/>
            </a:lvl5pPr>
            <a:lvl6pPr marL="2743200" lvl="5" indent="-228600" algn="l">
              <a:lnSpc>
                <a:spcPct val="90000"/>
              </a:lnSpc>
              <a:spcBef>
                <a:spcPts val="300"/>
              </a:spcBef>
              <a:spcAft>
                <a:spcPts val="0"/>
              </a:spcAft>
              <a:buSzPts val="1200"/>
              <a:buNone/>
              <a:defRPr sz="1200" b="1"/>
            </a:lvl6pPr>
            <a:lvl7pPr marL="3200400" lvl="6" indent="-228600" algn="l">
              <a:lnSpc>
                <a:spcPct val="90000"/>
              </a:lnSpc>
              <a:spcBef>
                <a:spcPts val="300"/>
              </a:spcBef>
              <a:spcAft>
                <a:spcPts val="0"/>
              </a:spcAft>
              <a:buSzPts val="1200"/>
              <a:buNone/>
              <a:defRPr sz="1200" b="1"/>
            </a:lvl7pPr>
            <a:lvl8pPr marL="3657600" lvl="7" indent="-228600" algn="l">
              <a:lnSpc>
                <a:spcPct val="90000"/>
              </a:lnSpc>
              <a:spcBef>
                <a:spcPts val="300"/>
              </a:spcBef>
              <a:spcAft>
                <a:spcPts val="0"/>
              </a:spcAft>
              <a:buSzPts val="1200"/>
              <a:buNone/>
              <a:defRPr sz="1200" b="1"/>
            </a:lvl8pPr>
            <a:lvl9pPr marL="4114800" lvl="8" indent="-228600" algn="l">
              <a:lnSpc>
                <a:spcPct val="90000"/>
              </a:lnSpc>
              <a:spcBef>
                <a:spcPts val="300"/>
              </a:spcBef>
              <a:spcAft>
                <a:spcPts val="300"/>
              </a:spcAft>
              <a:buSzPts val="1200"/>
              <a:buNone/>
              <a:defRPr sz="1200" b="1"/>
            </a:lvl9pPr>
          </a:lstStyle>
          <a:p>
            <a:endParaRPr/>
          </a:p>
        </p:txBody>
      </p:sp>
      <p:sp>
        <p:nvSpPr>
          <p:cNvPr id="104" name="Google Shape;104;p20"/>
          <p:cNvSpPr txBox="1">
            <a:spLocks noGrp="1"/>
          </p:cNvSpPr>
          <p:nvPr>
            <p:ph type="body" idx="2"/>
          </p:nvPr>
        </p:nvSpPr>
        <p:spPr>
          <a:xfrm>
            <a:off x="822960" y="1936751"/>
            <a:ext cx="3703320" cy="2533650"/>
          </a:xfrm>
          <a:prstGeom prst="rect">
            <a:avLst/>
          </a:prstGeom>
          <a:noFill/>
          <a:ln>
            <a:noFill/>
          </a:ln>
        </p:spPr>
        <p:txBody>
          <a:bodyPr spcFirstLastPara="1" wrap="square" lIns="0" tIns="34275" rIns="0" bIns="34275" anchor="t" anchorCtr="0">
            <a:normAutofit/>
          </a:bodyPr>
          <a:lstStyle>
            <a:lvl1pPr marL="457200" lvl="0" indent="-317500" algn="l">
              <a:lnSpc>
                <a:spcPct val="90000"/>
              </a:lnSpc>
              <a:spcBef>
                <a:spcPts val="900"/>
              </a:spcBef>
              <a:spcAft>
                <a:spcPts val="0"/>
              </a:spcAft>
              <a:buSzPts val="1400"/>
              <a:buChar char=" "/>
              <a:defRPr/>
            </a:lvl1pPr>
            <a:lvl2pPr marL="914400" lvl="1" indent="-317500" algn="l">
              <a:lnSpc>
                <a:spcPct val="90000"/>
              </a:lnSpc>
              <a:spcBef>
                <a:spcPts val="200"/>
              </a:spcBef>
              <a:spcAft>
                <a:spcPts val="0"/>
              </a:spcAft>
              <a:buSzPts val="1400"/>
              <a:buChar char="◦"/>
              <a:defRPr/>
            </a:lvl2pPr>
            <a:lvl3pPr marL="1371600" lvl="2" indent="-317500" algn="l">
              <a:lnSpc>
                <a:spcPct val="90000"/>
              </a:lnSpc>
              <a:spcBef>
                <a:spcPts val="300"/>
              </a:spcBef>
              <a:spcAft>
                <a:spcPts val="0"/>
              </a:spcAft>
              <a:buSzPts val="1400"/>
              <a:buChar char="◦"/>
              <a:defRPr/>
            </a:lvl3pPr>
            <a:lvl4pPr marL="1828800" lvl="3" indent="-317500" algn="l">
              <a:lnSpc>
                <a:spcPct val="90000"/>
              </a:lnSpc>
              <a:spcBef>
                <a:spcPts val="300"/>
              </a:spcBef>
              <a:spcAft>
                <a:spcPts val="0"/>
              </a:spcAft>
              <a:buSzPts val="1400"/>
              <a:buChar char="◦"/>
              <a:defRPr/>
            </a:lvl4pPr>
            <a:lvl5pPr marL="2286000" lvl="4" indent="-317500" algn="l">
              <a:lnSpc>
                <a:spcPct val="90000"/>
              </a:lnSpc>
              <a:spcBef>
                <a:spcPts val="300"/>
              </a:spcBef>
              <a:spcAft>
                <a:spcPts val="0"/>
              </a:spcAft>
              <a:buSzPts val="1400"/>
              <a:buChar char="◦"/>
              <a:defRPr/>
            </a:lvl5pPr>
            <a:lvl6pPr marL="2743200" lvl="5" indent="-317500" algn="l">
              <a:lnSpc>
                <a:spcPct val="90000"/>
              </a:lnSpc>
              <a:spcBef>
                <a:spcPts val="300"/>
              </a:spcBef>
              <a:spcAft>
                <a:spcPts val="0"/>
              </a:spcAft>
              <a:buSzPts val="1400"/>
              <a:buChar char="◦"/>
              <a:defRPr/>
            </a:lvl6pPr>
            <a:lvl7pPr marL="3200400" lvl="6" indent="-317500" algn="l">
              <a:lnSpc>
                <a:spcPct val="90000"/>
              </a:lnSpc>
              <a:spcBef>
                <a:spcPts val="300"/>
              </a:spcBef>
              <a:spcAft>
                <a:spcPts val="0"/>
              </a:spcAft>
              <a:buSzPts val="1400"/>
              <a:buChar char="◦"/>
              <a:defRPr/>
            </a:lvl7pPr>
            <a:lvl8pPr marL="3657600" lvl="7" indent="-317500" algn="l">
              <a:lnSpc>
                <a:spcPct val="90000"/>
              </a:lnSpc>
              <a:spcBef>
                <a:spcPts val="300"/>
              </a:spcBef>
              <a:spcAft>
                <a:spcPts val="0"/>
              </a:spcAft>
              <a:buSzPts val="1400"/>
              <a:buChar char="◦"/>
              <a:defRPr/>
            </a:lvl8pPr>
            <a:lvl9pPr marL="4114800" lvl="8" indent="-317500" algn="l">
              <a:lnSpc>
                <a:spcPct val="90000"/>
              </a:lnSpc>
              <a:spcBef>
                <a:spcPts val="300"/>
              </a:spcBef>
              <a:spcAft>
                <a:spcPts val="300"/>
              </a:spcAft>
              <a:buSzPts val="1400"/>
              <a:buChar char="◦"/>
              <a:defRPr/>
            </a:lvl9pPr>
          </a:lstStyle>
          <a:p>
            <a:endParaRPr/>
          </a:p>
        </p:txBody>
      </p:sp>
      <p:sp>
        <p:nvSpPr>
          <p:cNvPr id="105" name="Google Shape;105;p20"/>
          <p:cNvSpPr txBox="1">
            <a:spLocks noGrp="1"/>
          </p:cNvSpPr>
          <p:nvPr>
            <p:ph type="body" idx="3"/>
          </p:nvPr>
        </p:nvSpPr>
        <p:spPr>
          <a:xfrm>
            <a:off x="4663440" y="1384539"/>
            <a:ext cx="3703320" cy="552211"/>
          </a:xfrm>
          <a:prstGeom prst="rect">
            <a:avLst/>
          </a:prstGeom>
          <a:noFill/>
          <a:ln>
            <a:noFill/>
          </a:ln>
        </p:spPr>
        <p:txBody>
          <a:bodyPr spcFirstLastPara="1" wrap="square" lIns="68575" tIns="34275" rIns="68575" bIns="34275" anchor="ctr" anchorCtr="0">
            <a:normAutofit/>
          </a:bodyPr>
          <a:lstStyle>
            <a:lvl1pPr marL="457200" lvl="0" indent="-228600" algn="l">
              <a:lnSpc>
                <a:spcPct val="90000"/>
              </a:lnSpc>
              <a:spcBef>
                <a:spcPts val="900"/>
              </a:spcBef>
              <a:spcAft>
                <a:spcPts val="0"/>
              </a:spcAft>
              <a:buSzPts val="1500"/>
              <a:buNone/>
              <a:defRPr sz="1500" b="0" cap="none">
                <a:solidFill>
                  <a:schemeClr val="dk2"/>
                </a:solidFill>
              </a:defRPr>
            </a:lvl1pPr>
            <a:lvl2pPr marL="914400" lvl="1" indent="-228600" algn="l">
              <a:lnSpc>
                <a:spcPct val="90000"/>
              </a:lnSpc>
              <a:spcBef>
                <a:spcPts val="200"/>
              </a:spcBef>
              <a:spcAft>
                <a:spcPts val="0"/>
              </a:spcAft>
              <a:buSzPts val="1500"/>
              <a:buNone/>
              <a:defRPr sz="1500" b="1"/>
            </a:lvl2pPr>
            <a:lvl3pPr marL="1371600" lvl="2" indent="-228600" algn="l">
              <a:lnSpc>
                <a:spcPct val="90000"/>
              </a:lnSpc>
              <a:spcBef>
                <a:spcPts val="300"/>
              </a:spcBef>
              <a:spcAft>
                <a:spcPts val="0"/>
              </a:spcAft>
              <a:buSzPts val="1400"/>
              <a:buNone/>
              <a:defRPr sz="1400" b="1"/>
            </a:lvl3pPr>
            <a:lvl4pPr marL="1828800" lvl="3" indent="-228600" algn="l">
              <a:lnSpc>
                <a:spcPct val="90000"/>
              </a:lnSpc>
              <a:spcBef>
                <a:spcPts val="300"/>
              </a:spcBef>
              <a:spcAft>
                <a:spcPts val="0"/>
              </a:spcAft>
              <a:buSzPts val="1200"/>
              <a:buNone/>
              <a:defRPr sz="1200" b="1"/>
            </a:lvl4pPr>
            <a:lvl5pPr marL="2286000" lvl="4" indent="-228600" algn="l">
              <a:lnSpc>
                <a:spcPct val="90000"/>
              </a:lnSpc>
              <a:spcBef>
                <a:spcPts val="300"/>
              </a:spcBef>
              <a:spcAft>
                <a:spcPts val="0"/>
              </a:spcAft>
              <a:buSzPts val="1200"/>
              <a:buNone/>
              <a:defRPr sz="1200" b="1"/>
            </a:lvl5pPr>
            <a:lvl6pPr marL="2743200" lvl="5" indent="-228600" algn="l">
              <a:lnSpc>
                <a:spcPct val="90000"/>
              </a:lnSpc>
              <a:spcBef>
                <a:spcPts val="300"/>
              </a:spcBef>
              <a:spcAft>
                <a:spcPts val="0"/>
              </a:spcAft>
              <a:buSzPts val="1200"/>
              <a:buNone/>
              <a:defRPr sz="1200" b="1"/>
            </a:lvl6pPr>
            <a:lvl7pPr marL="3200400" lvl="6" indent="-228600" algn="l">
              <a:lnSpc>
                <a:spcPct val="90000"/>
              </a:lnSpc>
              <a:spcBef>
                <a:spcPts val="300"/>
              </a:spcBef>
              <a:spcAft>
                <a:spcPts val="0"/>
              </a:spcAft>
              <a:buSzPts val="1200"/>
              <a:buNone/>
              <a:defRPr sz="1200" b="1"/>
            </a:lvl7pPr>
            <a:lvl8pPr marL="3657600" lvl="7" indent="-228600" algn="l">
              <a:lnSpc>
                <a:spcPct val="90000"/>
              </a:lnSpc>
              <a:spcBef>
                <a:spcPts val="300"/>
              </a:spcBef>
              <a:spcAft>
                <a:spcPts val="0"/>
              </a:spcAft>
              <a:buSzPts val="1200"/>
              <a:buNone/>
              <a:defRPr sz="1200" b="1"/>
            </a:lvl8pPr>
            <a:lvl9pPr marL="4114800" lvl="8" indent="-228600" algn="l">
              <a:lnSpc>
                <a:spcPct val="90000"/>
              </a:lnSpc>
              <a:spcBef>
                <a:spcPts val="300"/>
              </a:spcBef>
              <a:spcAft>
                <a:spcPts val="300"/>
              </a:spcAft>
              <a:buSzPts val="1200"/>
              <a:buNone/>
              <a:defRPr sz="1200" b="1"/>
            </a:lvl9pPr>
          </a:lstStyle>
          <a:p>
            <a:endParaRPr/>
          </a:p>
        </p:txBody>
      </p:sp>
      <p:sp>
        <p:nvSpPr>
          <p:cNvPr id="106" name="Google Shape;106;p20"/>
          <p:cNvSpPr txBox="1">
            <a:spLocks noGrp="1"/>
          </p:cNvSpPr>
          <p:nvPr>
            <p:ph type="body" idx="4"/>
          </p:nvPr>
        </p:nvSpPr>
        <p:spPr>
          <a:xfrm>
            <a:off x="4663440" y="1936751"/>
            <a:ext cx="3703320" cy="2533650"/>
          </a:xfrm>
          <a:prstGeom prst="rect">
            <a:avLst/>
          </a:prstGeom>
          <a:noFill/>
          <a:ln>
            <a:noFill/>
          </a:ln>
        </p:spPr>
        <p:txBody>
          <a:bodyPr spcFirstLastPara="1" wrap="square" lIns="0" tIns="34275" rIns="0" bIns="34275" anchor="t" anchorCtr="0">
            <a:normAutofit/>
          </a:bodyPr>
          <a:lstStyle>
            <a:lvl1pPr marL="457200" lvl="0" indent="-317500" algn="l">
              <a:lnSpc>
                <a:spcPct val="90000"/>
              </a:lnSpc>
              <a:spcBef>
                <a:spcPts val="900"/>
              </a:spcBef>
              <a:spcAft>
                <a:spcPts val="0"/>
              </a:spcAft>
              <a:buSzPts val="1400"/>
              <a:buChar char=" "/>
              <a:defRPr/>
            </a:lvl1pPr>
            <a:lvl2pPr marL="914400" lvl="1" indent="-317500" algn="l">
              <a:lnSpc>
                <a:spcPct val="90000"/>
              </a:lnSpc>
              <a:spcBef>
                <a:spcPts val="200"/>
              </a:spcBef>
              <a:spcAft>
                <a:spcPts val="0"/>
              </a:spcAft>
              <a:buSzPts val="1400"/>
              <a:buChar char="◦"/>
              <a:defRPr/>
            </a:lvl2pPr>
            <a:lvl3pPr marL="1371600" lvl="2" indent="-317500" algn="l">
              <a:lnSpc>
                <a:spcPct val="90000"/>
              </a:lnSpc>
              <a:spcBef>
                <a:spcPts val="300"/>
              </a:spcBef>
              <a:spcAft>
                <a:spcPts val="0"/>
              </a:spcAft>
              <a:buSzPts val="1400"/>
              <a:buChar char="◦"/>
              <a:defRPr/>
            </a:lvl3pPr>
            <a:lvl4pPr marL="1828800" lvl="3" indent="-317500" algn="l">
              <a:lnSpc>
                <a:spcPct val="90000"/>
              </a:lnSpc>
              <a:spcBef>
                <a:spcPts val="300"/>
              </a:spcBef>
              <a:spcAft>
                <a:spcPts val="0"/>
              </a:spcAft>
              <a:buSzPts val="1400"/>
              <a:buChar char="◦"/>
              <a:defRPr/>
            </a:lvl4pPr>
            <a:lvl5pPr marL="2286000" lvl="4" indent="-317500" algn="l">
              <a:lnSpc>
                <a:spcPct val="90000"/>
              </a:lnSpc>
              <a:spcBef>
                <a:spcPts val="300"/>
              </a:spcBef>
              <a:spcAft>
                <a:spcPts val="0"/>
              </a:spcAft>
              <a:buSzPts val="1400"/>
              <a:buChar char="◦"/>
              <a:defRPr/>
            </a:lvl5pPr>
            <a:lvl6pPr marL="2743200" lvl="5" indent="-317500" algn="l">
              <a:lnSpc>
                <a:spcPct val="90000"/>
              </a:lnSpc>
              <a:spcBef>
                <a:spcPts val="300"/>
              </a:spcBef>
              <a:spcAft>
                <a:spcPts val="0"/>
              </a:spcAft>
              <a:buSzPts val="1400"/>
              <a:buChar char="◦"/>
              <a:defRPr/>
            </a:lvl6pPr>
            <a:lvl7pPr marL="3200400" lvl="6" indent="-317500" algn="l">
              <a:lnSpc>
                <a:spcPct val="90000"/>
              </a:lnSpc>
              <a:spcBef>
                <a:spcPts val="300"/>
              </a:spcBef>
              <a:spcAft>
                <a:spcPts val="0"/>
              </a:spcAft>
              <a:buSzPts val="1400"/>
              <a:buChar char="◦"/>
              <a:defRPr/>
            </a:lvl7pPr>
            <a:lvl8pPr marL="3657600" lvl="7" indent="-317500" algn="l">
              <a:lnSpc>
                <a:spcPct val="90000"/>
              </a:lnSpc>
              <a:spcBef>
                <a:spcPts val="300"/>
              </a:spcBef>
              <a:spcAft>
                <a:spcPts val="0"/>
              </a:spcAft>
              <a:buSzPts val="1400"/>
              <a:buChar char="◦"/>
              <a:defRPr/>
            </a:lvl8pPr>
            <a:lvl9pPr marL="4114800" lvl="8" indent="-317500" algn="l">
              <a:lnSpc>
                <a:spcPct val="90000"/>
              </a:lnSpc>
              <a:spcBef>
                <a:spcPts val="300"/>
              </a:spcBef>
              <a:spcAft>
                <a:spcPts val="300"/>
              </a:spcAft>
              <a:buSzPts val="1400"/>
              <a:buChar char="◦"/>
              <a:defRPr/>
            </a:lvl9pPr>
          </a:lstStyle>
          <a:p>
            <a:endParaRPr/>
          </a:p>
        </p:txBody>
      </p:sp>
      <p:sp>
        <p:nvSpPr>
          <p:cNvPr id="107" name="Google Shape;107;p20"/>
          <p:cNvSpPr txBox="1">
            <a:spLocks noGrp="1"/>
          </p:cNvSpPr>
          <p:nvPr>
            <p:ph type="dt" idx="10"/>
          </p:nvPr>
        </p:nvSpPr>
        <p:spPr>
          <a:xfrm>
            <a:off x="822960" y="4844839"/>
            <a:ext cx="1854203"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fld id="{9381DDF4-13EE-4273-89C7-941FF6F65E41}" type="datetime1">
              <a:rPr lang="en-US" smtClean="0"/>
              <a:t>2/1/2024</a:t>
            </a:fld>
            <a:endParaRPr/>
          </a:p>
        </p:txBody>
      </p:sp>
      <p:sp>
        <p:nvSpPr>
          <p:cNvPr id="108" name="Google Shape;108;p20"/>
          <p:cNvSpPr txBox="1">
            <a:spLocks noGrp="1"/>
          </p:cNvSpPr>
          <p:nvPr>
            <p:ph type="ftr" idx="11"/>
          </p:nvPr>
        </p:nvSpPr>
        <p:spPr>
          <a:xfrm>
            <a:off x="2764639" y="4844839"/>
            <a:ext cx="3617103"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r>
              <a:rPr lang="en-GB" smtClean="0"/>
              <a:t>Unit 1                Computer Networks        SY BTech(CSE)    Semester-4               2023-24    </a:t>
            </a:r>
            <a:endParaRPr/>
          </a:p>
        </p:txBody>
      </p:sp>
      <p:sp>
        <p:nvSpPr>
          <p:cNvPr id="109" name="Google Shape;109;p20"/>
          <p:cNvSpPr txBox="1">
            <a:spLocks noGrp="1"/>
          </p:cNvSpPr>
          <p:nvPr>
            <p:ph type="sldNum" idx="12"/>
          </p:nvPr>
        </p:nvSpPr>
        <p:spPr>
          <a:xfrm>
            <a:off x="7425344" y="4844839"/>
            <a:ext cx="984019"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10"/>
        <p:cNvGrpSpPr/>
        <p:nvPr/>
      </p:nvGrpSpPr>
      <p:grpSpPr>
        <a:xfrm>
          <a:off x="0" y="0"/>
          <a:ext cx="0" cy="0"/>
          <a:chOff x="0" y="0"/>
          <a:chExt cx="0" cy="0"/>
        </a:xfrm>
      </p:grpSpPr>
      <p:sp>
        <p:nvSpPr>
          <p:cNvPr id="111" name="Google Shape;111;p21"/>
          <p:cNvSpPr txBox="1">
            <a:spLocks noGrp="1"/>
          </p:cNvSpPr>
          <p:nvPr>
            <p:ph type="title"/>
          </p:nvPr>
        </p:nvSpPr>
        <p:spPr>
          <a:xfrm>
            <a:off x="822960" y="214952"/>
            <a:ext cx="7543800" cy="1088068"/>
          </a:xfrm>
          <a:prstGeom prst="rect">
            <a:avLst/>
          </a:prstGeom>
          <a:noFill/>
          <a:ln>
            <a:noFill/>
          </a:ln>
        </p:spPr>
        <p:txBody>
          <a:bodyPr spcFirstLastPara="1" wrap="square" lIns="68575" tIns="34275" rIns="68575" bIns="34275" anchor="b" anchorCtr="0">
            <a:normAutofit/>
          </a:bodyPr>
          <a:lstStyle>
            <a:lvl1pPr lvl="0" algn="l">
              <a:lnSpc>
                <a:spcPct val="85000"/>
              </a:lnSpc>
              <a:spcBef>
                <a:spcPts val="0"/>
              </a:spcBef>
              <a:spcAft>
                <a:spcPts val="0"/>
              </a:spcAft>
              <a:buClr>
                <a:srgbClr val="3F3F3F"/>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12" name="Google Shape;112;p21"/>
          <p:cNvSpPr txBox="1">
            <a:spLocks noGrp="1"/>
          </p:cNvSpPr>
          <p:nvPr>
            <p:ph type="dt" idx="10"/>
          </p:nvPr>
        </p:nvSpPr>
        <p:spPr>
          <a:xfrm>
            <a:off x="822960" y="4844839"/>
            <a:ext cx="1854203"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fld id="{37F599C3-A75B-4F03-9F3F-C2B52304DAB3}" type="datetime1">
              <a:rPr lang="en-US" smtClean="0"/>
              <a:t>2/1/2024</a:t>
            </a:fld>
            <a:endParaRPr/>
          </a:p>
        </p:txBody>
      </p:sp>
      <p:sp>
        <p:nvSpPr>
          <p:cNvPr id="113" name="Google Shape;113;p21"/>
          <p:cNvSpPr txBox="1">
            <a:spLocks noGrp="1"/>
          </p:cNvSpPr>
          <p:nvPr>
            <p:ph type="ftr" idx="11"/>
          </p:nvPr>
        </p:nvSpPr>
        <p:spPr>
          <a:xfrm>
            <a:off x="2764639" y="4844839"/>
            <a:ext cx="3617103"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r>
              <a:rPr lang="en-GB" smtClean="0"/>
              <a:t>Unit 1                Computer Networks        SY BTech(CSE)    Semester-4               2023-24    </a:t>
            </a:r>
            <a:endParaRPr/>
          </a:p>
        </p:txBody>
      </p:sp>
      <p:sp>
        <p:nvSpPr>
          <p:cNvPr id="114" name="Google Shape;114;p21"/>
          <p:cNvSpPr txBox="1">
            <a:spLocks noGrp="1"/>
          </p:cNvSpPr>
          <p:nvPr>
            <p:ph type="sldNum" idx="12"/>
          </p:nvPr>
        </p:nvSpPr>
        <p:spPr>
          <a:xfrm>
            <a:off x="7425344" y="4844839"/>
            <a:ext cx="984019"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matchingName="Content with Caption" type="objTx">
  <p:cSld name="OBJECT_WITH_CAPTION_TEXT">
    <p:spTree>
      <p:nvGrpSpPr>
        <p:cNvPr id="1" name="Shape 115"/>
        <p:cNvGrpSpPr/>
        <p:nvPr/>
      </p:nvGrpSpPr>
      <p:grpSpPr>
        <a:xfrm>
          <a:off x="0" y="0"/>
          <a:ext cx="0" cy="0"/>
          <a:chOff x="0" y="0"/>
          <a:chExt cx="0" cy="0"/>
        </a:xfrm>
      </p:grpSpPr>
      <p:sp>
        <p:nvSpPr>
          <p:cNvPr id="116" name="Google Shape;116;p22"/>
          <p:cNvSpPr/>
          <p:nvPr/>
        </p:nvSpPr>
        <p:spPr>
          <a:xfrm>
            <a:off x="12" y="0"/>
            <a:ext cx="3038093" cy="5143500"/>
          </a:xfrm>
          <a:prstGeom prst="rect">
            <a:avLst/>
          </a:prstGeom>
          <a:solidFill>
            <a:schemeClr val="accen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17" name="Google Shape;117;p22"/>
          <p:cNvSpPr/>
          <p:nvPr/>
        </p:nvSpPr>
        <p:spPr>
          <a:xfrm>
            <a:off x="3030053" y="0"/>
            <a:ext cx="48006" cy="5143500"/>
          </a:xfrm>
          <a:prstGeom prst="rect">
            <a:avLst/>
          </a:prstGeom>
          <a:solidFill>
            <a:schemeClr val="accent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18" name="Google Shape;118;p22"/>
          <p:cNvSpPr txBox="1">
            <a:spLocks noGrp="1"/>
          </p:cNvSpPr>
          <p:nvPr>
            <p:ph type="title"/>
          </p:nvPr>
        </p:nvSpPr>
        <p:spPr>
          <a:xfrm>
            <a:off x="342900" y="445769"/>
            <a:ext cx="2400300" cy="1714500"/>
          </a:xfrm>
          <a:prstGeom prst="rect">
            <a:avLst/>
          </a:prstGeom>
          <a:noFill/>
          <a:ln>
            <a:noFill/>
          </a:ln>
        </p:spPr>
        <p:txBody>
          <a:bodyPr spcFirstLastPara="1" wrap="square" lIns="68575" tIns="34275" rIns="68575" bIns="34275" anchor="b" anchorCtr="0">
            <a:normAutofit/>
          </a:bodyPr>
          <a:lstStyle>
            <a:lvl1pPr lvl="0" algn="l">
              <a:lnSpc>
                <a:spcPct val="85000"/>
              </a:lnSpc>
              <a:spcBef>
                <a:spcPts val="0"/>
              </a:spcBef>
              <a:spcAft>
                <a:spcPts val="0"/>
              </a:spcAft>
              <a:buClr>
                <a:srgbClr val="FFFFFF"/>
              </a:buClr>
              <a:buSzPts val="2700"/>
              <a:buFont typeface="Calibri"/>
              <a:buNone/>
              <a:defRPr sz="2700" b="0">
                <a:solidFill>
                  <a:srgbClr val="FFFFFF"/>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19" name="Google Shape;119;p22"/>
          <p:cNvSpPr txBox="1">
            <a:spLocks noGrp="1"/>
          </p:cNvSpPr>
          <p:nvPr>
            <p:ph type="body" idx="1"/>
          </p:nvPr>
        </p:nvSpPr>
        <p:spPr>
          <a:xfrm>
            <a:off x="3600450" y="548640"/>
            <a:ext cx="4869180" cy="3943350"/>
          </a:xfrm>
          <a:prstGeom prst="rect">
            <a:avLst/>
          </a:prstGeom>
          <a:noFill/>
          <a:ln>
            <a:noFill/>
          </a:ln>
        </p:spPr>
        <p:txBody>
          <a:bodyPr spcFirstLastPara="1" wrap="square" lIns="0" tIns="34275" rIns="0" bIns="34275" anchor="t" anchorCtr="0">
            <a:normAutofit/>
          </a:bodyPr>
          <a:lstStyle>
            <a:lvl1pPr marL="457200" lvl="0" indent="-317500" algn="l">
              <a:lnSpc>
                <a:spcPct val="90000"/>
              </a:lnSpc>
              <a:spcBef>
                <a:spcPts val="900"/>
              </a:spcBef>
              <a:spcAft>
                <a:spcPts val="0"/>
              </a:spcAft>
              <a:buSzPts val="1400"/>
              <a:buChar char=" "/>
              <a:defRPr/>
            </a:lvl1pPr>
            <a:lvl2pPr marL="914400" lvl="1" indent="-317500" algn="l">
              <a:lnSpc>
                <a:spcPct val="90000"/>
              </a:lnSpc>
              <a:spcBef>
                <a:spcPts val="200"/>
              </a:spcBef>
              <a:spcAft>
                <a:spcPts val="0"/>
              </a:spcAft>
              <a:buSzPts val="1400"/>
              <a:buChar char="◦"/>
              <a:defRPr/>
            </a:lvl2pPr>
            <a:lvl3pPr marL="1371600" lvl="2" indent="-317500" algn="l">
              <a:lnSpc>
                <a:spcPct val="90000"/>
              </a:lnSpc>
              <a:spcBef>
                <a:spcPts val="300"/>
              </a:spcBef>
              <a:spcAft>
                <a:spcPts val="0"/>
              </a:spcAft>
              <a:buSzPts val="1400"/>
              <a:buChar char="◦"/>
              <a:defRPr/>
            </a:lvl3pPr>
            <a:lvl4pPr marL="1828800" lvl="3" indent="-317500" algn="l">
              <a:lnSpc>
                <a:spcPct val="90000"/>
              </a:lnSpc>
              <a:spcBef>
                <a:spcPts val="300"/>
              </a:spcBef>
              <a:spcAft>
                <a:spcPts val="0"/>
              </a:spcAft>
              <a:buSzPts val="1400"/>
              <a:buChar char="◦"/>
              <a:defRPr/>
            </a:lvl4pPr>
            <a:lvl5pPr marL="2286000" lvl="4" indent="-317500" algn="l">
              <a:lnSpc>
                <a:spcPct val="90000"/>
              </a:lnSpc>
              <a:spcBef>
                <a:spcPts val="300"/>
              </a:spcBef>
              <a:spcAft>
                <a:spcPts val="0"/>
              </a:spcAft>
              <a:buSzPts val="1400"/>
              <a:buChar char="◦"/>
              <a:defRPr/>
            </a:lvl5pPr>
            <a:lvl6pPr marL="2743200" lvl="5" indent="-317500" algn="l">
              <a:lnSpc>
                <a:spcPct val="90000"/>
              </a:lnSpc>
              <a:spcBef>
                <a:spcPts val="300"/>
              </a:spcBef>
              <a:spcAft>
                <a:spcPts val="0"/>
              </a:spcAft>
              <a:buSzPts val="1400"/>
              <a:buChar char="◦"/>
              <a:defRPr/>
            </a:lvl6pPr>
            <a:lvl7pPr marL="3200400" lvl="6" indent="-317500" algn="l">
              <a:lnSpc>
                <a:spcPct val="90000"/>
              </a:lnSpc>
              <a:spcBef>
                <a:spcPts val="300"/>
              </a:spcBef>
              <a:spcAft>
                <a:spcPts val="0"/>
              </a:spcAft>
              <a:buSzPts val="1400"/>
              <a:buChar char="◦"/>
              <a:defRPr/>
            </a:lvl7pPr>
            <a:lvl8pPr marL="3657600" lvl="7" indent="-317500" algn="l">
              <a:lnSpc>
                <a:spcPct val="90000"/>
              </a:lnSpc>
              <a:spcBef>
                <a:spcPts val="300"/>
              </a:spcBef>
              <a:spcAft>
                <a:spcPts val="0"/>
              </a:spcAft>
              <a:buSzPts val="1400"/>
              <a:buChar char="◦"/>
              <a:defRPr/>
            </a:lvl8pPr>
            <a:lvl9pPr marL="4114800" lvl="8" indent="-317500" algn="l">
              <a:lnSpc>
                <a:spcPct val="90000"/>
              </a:lnSpc>
              <a:spcBef>
                <a:spcPts val="300"/>
              </a:spcBef>
              <a:spcAft>
                <a:spcPts val="300"/>
              </a:spcAft>
              <a:buSzPts val="1400"/>
              <a:buChar char="◦"/>
              <a:defRPr/>
            </a:lvl9pPr>
          </a:lstStyle>
          <a:p>
            <a:endParaRPr/>
          </a:p>
        </p:txBody>
      </p:sp>
      <p:sp>
        <p:nvSpPr>
          <p:cNvPr id="120" name="Google Shape;120;p22"/>
          <p:cNvSpPr txBox="1">
            <a:spLocks noGrp="1"/>
          </p:cNvSpPr>
          <p:nvPr>
            <p:ph type="body" idx="2"/>
          </p:nvPr>
        </p:nvSpPr>
        <p:spPr>
          <a:xfrm>
            <a:off x="342900" y="2194560"/>
            <a:ext cx="2400300" cy="2534343"/>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900"/>
              </a:spcBef>
              <a:spcAft>
                <a:spcPts val="0"/>
              </a:spcAft>
              <a:buSzPts val="1100"/>
              <a:buNone/>
              <a:defRPr sz="1100">
                <a:solidFill>
                  <a:srgbClr val="FFFFFF"/>
                </a:solidFill>
              </a:defRPr>
            </a:lvl1pPr>
            <a:lvl2pPr marL="914400" lvl="1" indent="-228600" algn="l">
              <a:lnSpc>
                <a:spcPct val="90000"/>
              </a:lnSpc>
              <a:spcBef>
                <a:spcPts val="200"/>
              </a:spcBef>
              <a:spcAft>
                <a:spcPts val="0"/>
              </a:spcAft>
              <a:buSzPts val="900"/>
              <a:buNone/>
              <a:defRPr sz="900"/>
            </a:lvl2pPr>
            <a:lvl3pPr marL="1371600" lvl="2" indent="-228600" algn="l">
              <a:lnSpc>
                <a:spcPct val="90000"/>
              </a:lnSpc>
              <a:spcBef>
                <a:spcPts val="300"/>
              </a:spcBef>
              <a:spcAft>
                <a:spcPts val="0"/>
              </a:spcAft>
              <a:buSzPts val="800"/>
              <a:buNone/>
              <a:defRPr sz="800"/>
            </a:lvl3pPr>
            <a:lvl4pPr marL="1828800" lvl="3" indent="-228600" algn="l">
              <a:lnSpc>
                <a:spcPct val="90000"/>
              </a:lnSpc>
              <a:spcBef>
                <a:spcPts val="300"/>
              </a:spcBef>
              <a:spcAft>
                <a:spcPts val="0"/>
              </a:spcAft>
              <a:buSzPts val="700"/>
              <a:buNone/>
              <a:defRPr sz="700"/>
            </a:lvl4pPr>
            <a:lvl5pPr marL="2286000" lvl="4" indent="-228600" algn="l">
              <a:lnSpc>
                <a:spcPct val="90000"/>
              </a:lnSpc>
              <a:spcBef>
                <a:spcPts val="300"/>
              </a:spcBef>
              <a:spcAft>
                <a:spcPts val="0"/>
              </a:spcAft>
              <a:buSzPts val="700"/>
              <a:buNone/>
              <a:defRPr sz="700"/>
            </a:lvl5pPr>
            <a:lvl6pPr marL="2743200" lvl="5" indent="-228600" algn="l">
              <a:lnSpc>
                <a:spcPct val="90000"/>
              </a:lnSpc>
              <a:spcBef>
                <a:spcPts val="300"/>
              </a:spcBef>
              <a:spcAft>
                <a:spcPts val="0"/>
              </a:spcAft>
              <a:buSzPts val="700"/>
              <a:buNone/>
              <a:defRPr sz="700"/>
            </a:lvl6pPr>
            <a:lvl7pPr marL="3200400" lvl="6" indent="-228600" algn="l">
              <a:lnSpc>
                <a:spcPct val="90000"/>
              </a:lnSpc>
              <a:spcBef>
                <a:spcPts val="300"/>
              </a:spcBef>
              <a:spcAft>
                <a:spcPts val="0"/>
              </a:spcAft>
              <a:buSzPts val="700"/>
              <a:buNone/>
              <a:defRPr sz="700"/>
            </a:lvl7pPr>
            <a:lvl8pPr marL="3657600" lvl="7" indent="-228600" algn="l">
              <a:lnSpc>
                <a:spcPct val="90000"/>
              </a:lnSpc>
              <a:spcBef>
                <a:spcPts val="300"/>
              </a:spcBef>
              <a:spcAft>
                <a:spcPts val="0"/>
              </a:spcAft>
              <a:buSzPts val="700"/>
              <a:buNone/>
              <a:defRPr sz="700"/>
            </a:lvl8pPr>
            <a:lvl9pPr marL="4114800" lvl="8" indent="-228600" algn="l">
              <a:lnSpc>
                <a:spcPct val="90000"/>
              </a:lnSpc>
              <a:spcBef>
                <a:spcPts val="300"/>
              </a:spcBef>
              <a:spcAft>
                <a:spcPts val="300"/>
              </a:spcAft>
              <a:buSzPts val="700"/>
              <a:buNone/>
              <a:defRPr sz="700"/>
            </a:lvl9pPr>
          </a:lstStyle>
          <a:p>
            <a:endParaRPr/>
          </a:p>
        </p:txBody>
      </p:sp>
      <p:sp>
        <p:nvSpPr>
          <p:cNvPr id="121" name="Google Shape;121;p22"/>
          <p:cNvSpPr txBox="1">
            <a:spLocks noGrp="1"/>
          </p:cNvSpPr>
          <p:nvPr>
            <p:ph type="dt" idx="10"/>
          </p:nvPr>
        </p:nvSpPr>
        <p:spPr>
          <a:xfrm>
            <a:off x="349134" y="4844839"/>
            <a:ext cx="1963882"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fld id="{59C28123-7B36-4DB2-BE0A-369362102A8B}" type="datetime1">
              <a:rPr lang="en-US" smtClean="0"/>
              <a:t>2/1/2024</a:t>
            </a:fld>
            <a:endParaRPr/>
          </a:p>
        </p:txBody>
      </p:sp>
      <p:sp>
        <p:nvSpPr>
          <p:cNvPr id="122" name="Google Shape;122;p22"/>
          <p:cNvSpPr txBox="1">
            <a:spLocks noGrp="1"/>
          </p:cNvSpPr>
          <p:nvPr>
            <p:ph type="ftr" idx="11"/>
          </p:nvPr>
        </p:nvSpPr>
        <p:spPr>
          <a:xfrm>
            <a:off x="3600450" y="4844839"/>
            <a:ext cx="348615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solidFill>
                  <a:schemeClr val="dk2"/>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r>
              <a:rPr lang="en-GB" smtClean="0"/>
              <a:t>Unit 1                Computer Networks        SY BTech(CSE)    Semester-4               2023-24    </a:t>
            </a:r>
            <a:endParaRPr/>
          </a:p>
        </p:txBody>
      </p:sp>
      <p:sp>
        <p:nvSpPr>
          <p:cNvPr id="123" name="Google Shape;123;p22"/>
          <p:cNvSpPr txBox="1">
            <a:spLocks noGrp="1"/>
          </p:cNvSpPr>
          <p:nvPr>
            <p:ph type="sldNum" idx="12"/>
          </p:nvPr>
        </p:nvSpPr>
        <p:spPr>
          <a:xfrm>
            <a:off x="7425344" y="4844839"/>
            <a:ext cx="984019"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sz="800">
                <a:solidFill>
                  <a:schemeClr val="dk2"/>
                </a:solidFill>
                <a:latin typeface="Calibri"/>
                <a:ea typeface="Calibri"/>
                <a:cs typeface="Calibri"/>
                <a:sym typeface="Calibri"/>
              </a:defRPr>
            </a:lvl1pPr>
            <a:lvl2pPr marL="0" lvl="1" indent="0" algn="r">
              <a:spcBef>
                <a:spcPts val="0"/>
              </a:spcBef>
              <a:buNone/>
              <a:defRPr sz="800">
                <a:solidFill>
                  <a:schemeClr val="dk2"/>
                </a:solidFill>
                <a:latin typeface="Calibri"/>
                <a:ea typeface="Calibri"/>
                <a:cs typeface="Calibri"/>
                <a:sym typeface="Calibri"/>
              </a:defRPr>
            </a:lvl2pPr>
            <a:lvl3pPr marL="0" lvl="2" indent="0" algn="r">
              <a:spcBef>
                <a:spcPts val="0"/>
              </a:spcBef>
              <a:buNone/>
              <a:defRPr sz="800">
                <a:solidFill>
                  <a:schemeClr val="dk2"/>
                </a:solidFill>
                <a:latin typeface="Calibri"/>
                <a:ea typeface="Calibri"/>
                <a:cs typeface="Calibri"/>
                <a:sym typeface="Calibri"/>
              </a:defRPr>
            </a:lvl3pPr>
            <a:lvl4pPr marL="0" lvl="3" indent="0" algn="r">
              <a:spcBef>
                <a:spcPts val="0"/>
              </a:spcBef>
              <a:buNone/>
              <a:defRPr sz="800">
                <a:solidFill>
                  <a:schemeClr val="dk2"/>
                </a:solidFill>
                <a:latin typeface="Calibri"/>
                <a:ea typeface="Calibri"/>
                <a:cs typeface="Calibri"/>
                <a:sym typeface="Calibri"/>
              </a:defRPr>
            </a:lvl4pPr>
            <a:lvl5pPr marL="0" lvl="4" indent="0" algn="r">
              <a:spcBef>
                <a:spcPts val="0"/>
              </a:spcBef>
              <a:buNone/>
              <a:defRPr sz="800">
                <a:solidFill>
                  <a:schemeClr val="dk2"/>
                </a:solidFill>
                <a:latin typeface="Calibri"/>
                <a:ea typeface="Calibri"/>
                <a:cs typeface="Calibri"/>
                <a:sym typeface="Calibri"/>
              </a:defRPr>
            </a:lvl5pPr>
            <a:lvl6pPr marL="0" lvl="5" indent="0" algn="r">
              <a:spcBef>
                <a:spcPts val="0"/>
              </a:spcBef>
              <a:buNone/>
              <a:defRPr sz="800">
                <a:solidFill>
                  <a:schemeClr val="dk2"/>
                </a:solidFill>
                <a:latin typeface="Calibri"/>
                <a:ea typeface="Calibri"/>
                <a:cs typeface="Calibri"/>
                <a:sym typeface="Calibri"/>
              </a:defRPr>
            </a:lvl6pPr>
            <a:lvl7pPr marL="0" lvl="6" indent="0" algn="r">
              <a:spcBef>
                <a:spcPts val="0"/>
              </a:spcBef>
              <a:buNone/>
              <a:defRPr sz="800">
                <a:solidFill>
                  <a:schemeClr val="dk2"/>
                </a:solidFill>
                <a:latin typeface="Calibri"/>
                <a:ea typeface="Calibri"/>
                <a:cs typeface="Calibri"/>
                <a:sym typeface="Calibri"/>
              </a:defRPr>
            </a:lvl7pPr>
            <a:lvl8pPr marL="0" lvl="7" indent="0" algn="r">
              <a:spcBef>
                <a:spcPts val="0"/>
              </a:spcBef>
              <a:buNone/>
              <a:defRPr sz="800">
                <a:solidFill>
                  <a:schemeClr val="dk2"/>
                </a:solidFill>
                <a:latin typeface="Calibri"/>
                <a:ea typeface="Calibri"/>
                <a:cs typeface="Calibri"/>
                <a:sym typeface="Calibri"/>
              </a:defRPr>
            </a:lvl8pPr>
            <a:lvl9pPr marL="0" lvl="8" indent="0" algn="r">
              <a:spcBef>
                <a:spcPts val="0"/>
              </a:spcBef>
              <a:buNone/>
              <a:defRPr sz="800">
                <a:solidFill>
                  <a:schemeClr val="dk2"/>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matchingName="Picture with Caption" type="picTx">
  <p:cSld name="PICTURE_WITH_CAPTION_TEXT">
    <p:spTree>
      <p:nvGrpSpPr>
        <p:cNvPr id="1" name="Shape 124"/>
        <p:cNvGrpSpPr/>
        <p:nvPr/>
      </p:nvGrpSpPr>
      <p:grpSpPr>
        <a:xfrm>
          <a:off x="0" y="0"/>
          <a:ext cx="0" cy="0"/>
          <a:chOff x="0" y="0"/>
          <a:chExt cx="0" cy="0"/>
        </a:xfrm>
      </p:grpSpPr>
      <p:sp>
        <p:nvSpPr>
          <p:cNvPr id="125" name="Google Shape;125;p23"/>
          <p:cNvSpPr/>
          <p:nvPr/>
        </p:nvSpPr>
        <p:spPr>
          <a:xfrm>
            <a:off x="0" y="3714750"/>
            <a:ext cx="9141619" cy="1428750"/>
          </a:xfrm>
          <a:prstGeom prst="rect">
            <a:avLst/>
          </a:prstGeom>
          <a:solidFill>
            <a:schemeClr val="accen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26" name="Google Shape;126;p23"/>
          <p:cNvSpPr/>
          <p:nvPr/>
        </p:nvSpPr>
        <p:spPr>
          <a:xfrm>
            <a:off x="11" y="3686307"/>
            <a:ext cx="9141619" cy="48006"/>
          </a:xfrm>
          <a:prstGeom prst="rect">
            <a:avLst/>
          </a:prstGeom>
          <a:solidFill>
            <a:schemeClr val="accent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27" name="Google Shape;127;p23"/>
          <p:cNvSpPr txBox="1">
            <a:spLocks noGrp="1"/>
          </p:cNvSpPr>
          <p:nvPr>
            <p:ph type="title"/>
          </p:nvPr>
        </p:nvSpPr>
        <p:spPr>
          <a:xfrm>
            <a:off x="822960" y="3806190"/>
            <a:ext cx="7584948" cy="617220"/>
          </a:xfrm>
          <a:prstGeom prst="rect">
            <a:avLst/>
          </a:prstGeom>
          <a:noFill/>
          <a:ln>
            <a:noFill/>
          </a:ln>
        </p:spPr>
        <p:txBody>
          <a:bodyPr spcFirstLastPara="1" wrap="square" lIns="68575" tIns="0" rIns="68575" bIns="0" anchor="b" anchorCtr="0">
            <a:noAutofit/>
          </a:bodyPr>
          <a:lstStyle>
            <a:lvl1pPr lvl="0" algn="l">
              <a:lnSpc>
                <a:spcPct val="85000"/>
              </a:lnSpc>
              <a:spcBef>
                <a:spcPts val="0"/>
              </a:spcBef>
              <a:spcAft>
                <a:spcPts val="0"/>
              </a:spcAft>
              <a:buClr>
                <a:srgbClr val="FFFFFF"/>
              </a:buClr>
              <a:buSzPts val="2700"/>
              <a:buFont typeface="Calibri"/>
              <a:buNone/>
              <a:defRPr sz="2700" b="0">
                <a:solidFill>
                  <a:srgbClr val="FFFFFF"/>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pic>
        <p:nvPicPr>
          <p:cNvPr id="128" name="Google Shape;128;p23"/>
          <p:cNvPicPr preferRelativeResize="0">
            <a:picLocks noGrp="1"/>
          </p:cNvPicPr>
          <p:nvPr>
            <p:ph type="pic" idx="2"/>
          </p:nvPr>
        </p:nvPicPr>
        <p:blipFill/>
        <p:spPr>
          <a:xfrm>
            <a:off x="11" y="0"/>
            <a:ext cx="9143989" cy="3686307"/>
          </a:xfrm>
          <a:prstGeom prst="rect">
            <a:avLst/>
          </a:prstGeom>
          <a:blipFill rotWithShape="1">
            <a:blip r:embed="rId2">
              <a:alphaModFix/>
            </a:blip>
            <a:stretch>
              <a:fillRect/>
            </a:stretch>
          </a:blipFill>
          <a:ln>
            <a:noFill/>
          </a:ln>
        </p:spPr>
      </p:pic>
      <p:sp>
        <p:nvSpPr>
          <p:cNvPr id="129" name="Google Shape;129;p23"/>
          <p:cNvSpPr txBox="1">
            <a:spLocks noGrp="1"/>
          </p:cNvSpPr>
          <p:nvPr>
            <p:ph type="body" idx="1"/>
          </p:nvPr>
        </p:nvSpPr>
        <p:spPr>
          <a:xfrm>
            <a:off x="822960" y="4430267"/>
            <a:ext cx="7584948" cy="445770"/>
          </a:xfrm>
          <a:prstGeom prst="rect">
            <a:avLst/>
          </a:prstGeom>
          <a:noFill/>
          <a:ln>
            <a:noFill/>
          </a:ln>
        </p:spPr>
        <p:txBody>
          <a:bodyPr spcFirstLastPara="1" wrap="square" lIns="68575" tIns="0" rIns="68575" bIns="0" anchor="t" anchorCtr="0">
            <a:normAutofit/>
          </a:bodyPr>
          <a:lstStyle>
            <a:lvl1pPr marL="457200" lvl="0" indent="-228600" algn="l">
              <a:lnSpc>
                <a:spcPct val="90000"/>
              </a:lnSpc>
              <a:spcBef>
                <a:spcPts val="0"/>
              </a:spcBef>
              <a:spcAft>
                <a:spcPts val="0"/>
              </a:spcAft>
              <a:buSzPts val="1100"/>
              <a:buNone/>
              <a:defRPr sz="1100">
                <a:solidFill>
                  <a:srgbClr val="FFFFFF"/>
                </a:solidFill>
              </a:defRPr>
            </a:lvl1pPr>
            <a:lvl2pPr marL="914400" lvl="1" indent="-228600" algn="l">
              <a:lnSpc>
                <a:spcPct val="90000"/>
              </a:lnSpc>
              <a:spcBef>
                <a:spcPts val="500"/>
              </a:spcBef>
              <a:spcAft>
                <a:spcPts val="0"/>
              </a:spcAft>
              <a:buSzPts val="900"/>
              <a:buNone/>
              <a:defRPr sz="900"/>
            </a:lvl2pPr>
            <a:lvl3pPr marL="1371600" lvl="2" indent="-228600" algn="l">
              <a:lnSpc>
                <a:spcPct val="90000"/>
              </a:lnSpc>
              <a:spcBef>
                <a:spcPts val="300"/>
              </a:spcBef>
              <a:spcAft>
                <a:spcPts val="0"/>
              </a:spcAft>
              <a:buSzPts val="800"/>
              <a:buNone/>
              <a:defRPr sz="800"/>
            </a:lvl3pPr>
            <a:lvl4pPr marL="1828800" lvl="3" indent="-228600" algn="l">
              <a:lnSpc>
                <a:spcPct val="90000"/>
              </a:lnSpc>
              <a:spcBef>
                <a:spcPts val="300"/>
              </a:spcBef>
              <a:spcAft>
                <a:spcPts val="0"/>
              </a:spcAft>
              <a:buSzPts val="700"/>
              <a:buNone/>
              <a:defRPr sz="700"/>
            </a:lvl4pPr>
            <a:lvl5pPr marL="2286000" lvl="4" indent="-228600" algn="l">
              <a:lnSpc>
                <a:spcPct val="90000"/>
              </a:lnSpc>
              <a:spcBef>
                <a:spcPts val="300"/>
              </a:spcBef>
              <a:spcAft>
                <a:spcPts val="0"/>
              </a:spcAft>
              <a:buSzPts val="700"/>
              <a:buNone/>
              <a:defRPr sz="700"/>
            </a:lvl5pPr>
            <a:lvl6pPr marL="2743200" lvl="5" indent="-228600" algn="l">
              <a:lnSpc>
                <a:spcPct val="90000"/>
              </a:lnSpc>
              <a:spcBef>
                <a:spcPts val="300"/>
              </a:spcBef>
              <a:spcAft>
                <a:spcPts val="0"/>
              </a:spcAft>
              <a:buSzPts val="700"/>
              <a:buNone/>
              <a:defRPr sz="700"/>
            </a:lvl6pPr>
            <a:lvl7pPr marL="3200400" lvl="6" indent="-228600" algn="l">
              <a:lnSpc>
                <a:spcPct val="90000"/>
              </a:lnSpc>
              <a:spcBef>
                <a:spcPts val="300"/>
              </a:spcBef>
              <a:spcAft>
                <a:spcPts val="0"/>
              </a:spcAft>
              <a:buSzPts val="700"/>
              <a:buNone/>
              <a:defRPr sz="700"/>
            </a:lvl7pPr>
            <a:lvl8pPr marL="3657600" lvl="7" indent="-228600" algn="l">
              <a:lnSpc>
                <a:spcPct val="90000"/>
              </a:lnSpc>
              <a:spcBef>
                <a:spcPts val="300"/>
              </a:spcBef>
              <a:spcAft>
                <a:spcPts val="0"/>
              </a:spcAft>
              <a:buSzPts val="700"/>
              <a:buNone/>
              <a:defRPr sz="700"/>
            </a:lvl8pPr>
            <a:lvl9pPr marL="4114800" lvl="8" indent="-228600" algn="l">
              <a:lnSpc>
                <a:spcPct val="90000"/>
              </a:lnSpc>
              <a:spcBef>
                <a:spcPts val="300"/>
              </a:spcBef>
              <a:spcAft>
                <a:spcPts val="300"/>
              </a:spcAft>
              <a:buSzPts val="700"/>
              <a:buNone/>
              <a:defRPr sz="700"/>
            </a:lvl9pPr>
          </a:lstStyle>
          <a:p>
            <a:endParaRPr/>
          </a:p>
        </p:txBody>
      </p:sp>
      <p:sp>
        <p:nvSpPr>
          <p:cNvPr id="130" name="Google Shape;130;p23"/>
          <p:cNvSpPr txBox="1">
            <a:spLocks noGrp="1"/>
          </p:cNvSpPr>
          <p:nvPr>
            <p:ph type="dt" idx="10"/>
          </p:nvPr>
        </p:nvSpPr>
        <p:spPr>
          <a:xfrm>
            <a:off x="822960" y="4844839"/>
            <a:ext cx="1854203"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fld id="{F0732155-9D9D-41A3-B32D-5D493B51CBDD}" type="datetime1">
              <a:rPr lang="en-US" smtClean="0"/>
              <a:t>2/1/2024</a:t>
            </a:fld>
            <a:endParaRPr/>
          </a:p>
        </p:txBody>
      </p:sp>
      <p:sp>
        <p:nvSpPr>
          <p:cNvPr id="131" name="Google Shape;131;p23"/>
          <p:cNvSpPr txBox="1">
            <a:spLocks noGrp="1"/>
          </p:cNvSpPr>
          <p:nvPr>
            <p:ph type="ftr" idx="11"/>
          </p:nvPr>
        </p:nvSpPr>
        <p:spPr>
          <a:xfrm>
            <a:off x="2764639" y="4844839"/>
            <a:ext cx="3617103"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r>
              <a:rPr lang="en-GB" smtClean="0"/>
              <a:t>Unit 1                Computer Networks        SY BTech(CSE)    Semester-4               2023-24    </a:t>
            </a:r>
            <a:endParaRPr/>
          </a:p>
        </p:txBody>
      </p:sp>
      <p:sp>
        <p:nvSpPr>
          <p:cNvPr id="132" name="Google Shape;132;p23"/>
          <p:cNvSpPr txBox="1">
            <a:spLocks noGrp="1"/>
          </p:cNvSpPr>
          <p:nvPr>
            <p:ph type="sldNum" idx="12"/>
          </p:nvPr>
        </p:nvSpPr>
        <p:spPr>
          <a:xfrm>
            <a:off x="7425344" y="4844839"/>
            <a:ext cx="984019"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p:nvPr/>
        </p:nvSpPr>
        <p:spPr>
          <a:xfrm>
            <a:off x="1" y="4800600"/>
            <a:ext cx="9144000" cy="342900"/>
          </a:xfrm>
          <a:prstGeom prst="rect">
            <a:avLst/>
          </a:prstGeom>
          <a:solidFill>
            <a:schemeClr val="accen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52" name="Google Shape;52;p13"/>
          <p:cNvSpPr/>
          <p:nvPr/>
        </p:nvSpPr>
        <p:spPr>
          <a:xfrm>
            <a:off x="0" y="4750737"/>
            <a:ext cx="9144001" cy="49499"/>
          </a:xfrm>
          <a:prstGeom prst="rect">
            <a:avLst/>
          </a:prstGeom>
          <a:solidFill>
            <a:schemeClr val="accent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53" name="Google Shape;53;p13"/>
          <p:cNvSpPr txBox="1">
            <a:spLocks noGrp="1"/>
          </p:cNvSpPr>
          <p:nvPr>
            <p:ph type="title"/>
          </p:nvPr>
        </p:nvSpPr>
        <p:spPr>
          <a:xfrm>
            <a:off x="822960" y="214952"/>
            <a:ext cx="7543800" cy="1088068"/>
          </a:xfrm>
          <a:prstGeom prst="rect">
            <a:avLst/>
          </a:prstGeom>
          <a:noFill/>
          <a:ln>
            <a:noFill/>
          </a:ln>
        </p:spPr>
        <p:txBody>
          <a:bodyPr spcFirstLastPara="1" wrap="square" lIns="68575" tIns="34275" rIns="68575" bIns="34275" anchor="b" anchorCtr="0">
            <a:normAutofit/>
          </a:bodyPr>
          <a:lstStyle>
            <a:lvl1pPr marR="0" lvl="0" algn="l" rtl="0">
              <a:lnSpc>
                <a:spcPct val="85000"/>
              </a:lnSpc>
              <a:spcBef>
                <a:spcPts val="0"/>
              </a:spcBef>
              <a:spcAft>
                <a:spcPts val="0"/>
              </a:spcAft>
              <a:buClr>
                <a:srgbClr val="3F3F3F"/>
              </a:buClr>
              <a:buSzPts val="3600"/>
              <a:buFont typeface="Calibri"/>
              <a:buNone/>
              <a:defRPr sz="3600" b="0" i="0" u="none" strike="noStrike" cap="none">
                <a:solidFill>
                  <a:srgbClr val="3F3F3F"/>
                </a:solidFill>
                <a:latin typeface="Calibri"/>
                <a:ea typeface="Calibri"/>
                <a:cs typeface="Calibri"/>
                <a:sym typeface="Calibri"/>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a:endParaRPr/>
          </a:p>
        </p:txBody>
      </p:sp>
      <p:sp>
        <p:nvSpPr>
          <p:cNvPr id="54" name="Google Shape;54;p13"/>
          <p:cNvSpPr txBox="1">
            <a:spLocks noGrp="1"/>
          </p:cNvSpPr>
          <p:nvPr>
            <p:ph type="body" idx="1"/>
          </p:nvPr>
        </p:nvSpPr>
        <p:spPr>
          <a:xfrm>
            <a:off x="822960" y="1384301"/>
            <a:ext cx="7543800" cy="3017520"/>
          </a:xfrm>
          <a:prstGeom prst="rect">
            <a:avLst/>
          </a:prstGeom>
          <a:noFill/>
          <a:ln>
            <a:noFill/>
          </a:ln>
        </p:spPr>
        <p:txBody>
          <a:bodyPr spcFirstLastPara="1" wrap="square" lIns="0" tIns="34275" rIns="0" bIns="34275" anchor="t" anchorCtr="0">
            <a:normAutofit/>
          </a:bodyPr>
          <a:lstStyle>
            <a:lvl1pPr marL="457200" marR="0" lvl="0" indent="-323850" algn="l" rtl="0">
              <a:lnSpc>
                <a:spcPct val="90000"/>
              </a:lnSpc>
              <a:spcBef>
                <a:spcPts val="900"/>
              </a:spcBef>
              <a:spcAft>
                <a:spcPts val="0"/>
              </a:spcAft>
              <a:buClr>
                <a:schemeClr val="accent1"/>
              </a:buClr>
              <a:buSzPts val="1500"/>
              <a:buFont typeface="Calibri"/>
              <a:buChar char=" "/>
              <a:defRPr sz="1500" b="0" i="0" u="none" strike="noStrike" cap="none">
                <a:solidFill>
                  <a:srgbClr val="3F3F3F"/>
                </a:solidFill>
                <a:latin typeface="Calibri"/>
                <a:ea typeface="Calibri"/>
                <a:cs typeface="Calibri"/>
                <a:sym typeface="Calibri"/>
              </a:defRPr>
            </a:lvl1pPr>
            <a:lvl2pPr marL="914400" marR="0" lvl="1" indent="-317500" algn="l" rtl="0">
              <a:lnSpc>
                <a:spcPct val="90000"/>
              </a:lnSpc>
              <a:spcBef>
                <a:spcPts val="2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2pPr>
            <a:lvl3pPr marL="1371600" marR="0" lvl="2" indent="-298450" algn="l" rtl="0">
              <a:lnSpc>
                <a:spcPct val="90000"/>
              </a:lnSpc>
              <a:spcBef>
                <a:spcPts val="300"/>
              </a:spcBef>
              <a:spcAft>
                <a:spcPts val="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3pPr>
            <a:lvl4pPr marL="1828800" marR="0" lvl="3" indent="-298450" algn="l" rtl="0">
              <a:lnSpc>
                <a:spcPct val="90000"/>
              </a:lnSpc>
              <a:spcBef>
                <a:spcPts val="300"/>
              </a:spcBef>
              <a:spcAft>
                <a:spcPts val="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4pPr>
            <a:lvl5pPr marL="2286000" marR="0" lvl="4" indent="-298450" algn="l" rtl="0">
              <a:lnSpc>
                <a:spcPct val="90000"/>
              </a:lnSpc>
              <a:spcBef>
                <a:spcPts val="300"/>
              </a:spcBef>
              <a:spcAft>
                <a:spcPts val="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5pPr>
            <a:lvl6pPr marL="2743200" marR="0" lvl="5" indent="-298450" algn="l" rtl="0">
              <a:lnSpc>
                <a:spcPct val="90000"/>
              </a:lnSpc>
              <a:spcBef>
                <a:spcPts val="300"/>
              </a:spcBef>
              <a:spcAft>
                <a:spcPts val="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6pPr>
            <a:lvl7pPr marL="3200400" marR="0" lvl="6" indent="-298450" algn="l" rtl="0">
              <a:lnSpc>
                <a:spcPct val="90000"/>
              </a:lnSpc>
              <a:spcBef>
                <a:spcPts val="300"/>
              </a:spcBef>
              <a:spcAft>
                <a:spcPts val="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7pPr>
            <a:lvl8pPr marL="3657600" marR="0" lvl="7" indent="-298450" algn="l" rtl="0">
              <a:lnSpc>
                <a:spcPct val="90000"/>
              </a:lnSpc>
              <a:spcBef>
                <a:spcPts val="300"/>
              </a:spcBef>
              <a:spcAft>
                <a:spcPts val="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8pPr>
            <a:lvl9pPr marL="4114800" marR="0" lvl="8" indent="-298450" algn="l" rtl="0">
              <a:lnSpc>
                <a:spcPct val="90000"/>
              </a:lnSpc>
              <a:spcBef>
                <a:spcPts val="300"/>
              </a:spcBef>
              <a:spcAft>
                <a:spcPts val="30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9pPr>
          </a:lstStyle>
          <a:p>
            <a:endParaRPr/>
          </a:p>
        </p:txBody>
      </p:sp>
      <p:sp>
        <p:nvSpPr>
          <p:cNvPr id="55" name="Google Shape;55;p13"/>
          <p:cNvSpPr txBox="1">
            <a:spLocks noGrp="1"/>
          </p:cNvSpPr>
          <p:nvPr>
            <p:ph type="dt" idx="10"/>
          </p:nvPr>
        </p:nvSpPr>
        <p:spPr>
          <a:xfrm>
            <a:off x="822960" y="4844839"/>
            <a:ext cx="1854203" cy="273844"/>
          </a:xfrm>
          <a:prstGeom prst="rect">
            <a:avLst/>
          </a:prstGeom>
          <a:noFill/>
          <a:ln>
            <a:noFill/>
          </a:ln>
        </p:spPr>
        <p:txBody>
          <a:bodyPr spcFirstLastPara="1" wrap="square" lIns="68575" tIns="34275" rIns="68575" bIns="34275" anchor="ctr" anchorCtr="0">
            <a:noAutofit/>
          </a:bodyPr>
          <a:lstStyle>
            <a:lvl1pPr marR="0" lvl="0" algn="l" rtl="0">
              <a:spcBef>
                <a:spcPts val="0"/>
              </a:spcBef>
              <a:spcAft>
                <a:spcPts val="0"/>
              </a:spcAft>
              <a:buSzPts val="1100"/>
              <a:buNone/>
              <a:defRPr sz="700" b="0" i="0" u="none" strike="noStrike" cap="none">
                <a:solidFill>
                  <a:srgbClr val="FFFFFF"/>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fld id="{93853ACD-5940-4AFA-8597-28B515E09ADE}" type="datetime1">
              <a:rPr lang="en-US" smtClean="0"/>
              <a:t>2/1/2024</a:t>
            </a:fld>
            <a:endParaRPr/>
          </a:p>
        </p:txBody>
      </p:sp>
      <p:sp>
        <p:nvSpPr>
          <p:cNvPr id="56" name="Google Shape;56;p13"/>
          <p:cNvSpPr txBox="1">
            <a:spLocks noGrp="1"/>
          </p:cNvSpPr>
          <p:nvPr>
            <p:ph type="ftr" idx="11"/>
          </p:nvPr>
        </p:nvSpPr>
        <p:spPr>
          <a:xfrm>
            <a:off x="2764639" y="4844839"/>
            <a:ext cx="3617103" cy="273844"/>
          </a:xfrm>
          <a:prstGeom prst="rect">
            <a:avLst/>
          </a:prstGeom>
          <a:noFill/>
          <a:ln>
            <a:noFill/>
          </a:ln>
        </p:spPr>
        <p:txBody>
          <a:bodyPr spcFirstLastPara="1" wrap="square" lIns="68575" tIns="34275" rIns="68575" bIns="34275" anchor="ctr" anchorCtr="0">
            <a:noAutofit/>
          </a:bodyPr>
          <a:lstStyle>
            <a:lvl1pPr marR="0" lvl="0" algn="ctr" rtl="0">
              <a:spcBef>
                <a:spcPts val="0"/>
              </a:spcBef>
              <a:spcAft>
                <a:spcPts val="0"/>
              </a:spcAft>
              <a:buSzPts val="1100"/>
              <a:buNone/>
              <a:defRPr sz="700" b="0" i="0" u="none" strike="noStrike" cap="none">
                <a:solidFill>
                  <a:srgbClr val="FFFFFF"/>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r>
              <a:rPr lang="en-GB" smtClean="0"/>
              <a:t>Unit 1                Computer Networks        SY BTech(CSE)    Semester-4               2023-24    </a:t>
            </a:r>
            <a:endParaRPr/>
          </a:p>
        </p:txBody>
      </p:sp>
      <p:sp>
        <p:nvSpPr>
          <p:cNvPr id="57" name="Google Shape;57;p13"/>
          <p:cNvSpPr txBox="1">
            <a:spLocks noGrp="1"/>
          </p:cNvSpPr>
          <p:nvPr>
            <p:ph type="sldNum" idx="12"/>
          </p:nvPr>
        </p:nvSpPr>
        <p:spPr>
          <a:xfrm>
            <a:off x="7425344" y="4844839"/>
            <a:ext cx="984019" cy="273844"/>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800" b="0" i="0" u="none" strike="noStrike" cap="none">
                <a:solidFill>
                  <a:srgbClr val="FFFFFF"/>
                </a:solidFill>
                <a:latin typeface="Calibri"/>
                <a:ea typeface="Calibri"/>
                <a:cs typeface="Calibri"/>
                <a:sym typeface="Calibri"/>
              </a:defRPr>
            </a:lvl1pPr>
            <a:lvl2pPr marL="0" marR="0" lvl="1" indent="0" algn="r" rtl="0">
              <a:spcBef>
                <a:spcPts val="0"/>
              </a:spcBef>
              <a:buNone/>
              <a:defRPr sz="800" b="0" i="0" u="none" strike="noStrike" cap="none">
                <a:solidFill>
                  <a:srgbClr val="FFFFFF"/>
                </a:solidFill>
                <a:latin typeface="Calibri"/>
                <a:ea typeface="Calibri"/>
                <a:cs typeface="Calibri"/>
                <a:sym typeface="Calibri"/>
              </a:defRPr>
            </a:lvl2pPr>
            <a:lvl3pPr marL="0" marR="0" lvl="2" indent="0" algn="r" rtl="0">
              <a:spcBef>
                <a:spcPts val="0"/>
              </a:spcBef>
              <a:buNone/>
              <a:defRPr sz="800" b="0" i="0" u="none" strike="noStrike" cap="none">
                <a:solidFill>
                  <a:srgbClr val="FFFFFF"/>
                </a:solidFill>
                <a:latin typeface="Calibri"/>
                <a:ea typeface="Calibri"/>
                <a:cs typeface="Calibri"/>
                <a:sym typeface="Calibri"/>
              </a:defRPr>
            </a:lvl3pPr>
            <a:lvl4pPr marL="0" marR="0" lvl="3" indent="0" algn="r" rtl="0">
              <a:spcBef>
                <a:spcPts val="0"/>
              </a:spcBef>
              <a:buNone/>
              <a:defRPr sz="800" b="0" i="0" u="none" strike="noStrike" cap="none">
                <a:solidFill>
                  <a:srgbClr val="FFFFFF"/>
                </a:solidFill>
                <a:latin typeface="Calibri"/>
                <a:ea typeface="Calibri"/>
                <a:cs typeface="Calibri"/>
                <a:sym typeface="Calibri"/>
              </a:defRPr>
            </a:lvl4pPr>
            <a:lvl5pPr marL="0" marR="0" lvl="4" indent="0" algn="r" rtl="0">
              <a:spcBef>
                <a:spcPts val="0"/>
              </a:spcBef>
              <a:buNone/>
              <a:defRPr sz="800" b="0" i="0" u="none" strike="noStrike" cap="none">
                <a:solidFill>
                  <a:srgbClr val="FFFFFF"/>
                </a:solidFill>
                <a:latin typeface="Calibri"/>
                <a:ea typeface="Calibri"/>
                <a:cs typeface="Calibri"/>
                <a:sym typeface="Calibri"/>
              </a:defRPr>
            </a:lvl5pPr>
            <a:lvl6pPr marL="0" marR="0" lvl="5" indent="0" algn="r" rtl="0">
              <a:spcBef>
                <a:spcPts val="0"/>
              </a:spcBef>
              <a:buNone/>
              <a:defRPr sz="800" b="0" i="0" u="none" strike="noStrike" cap="none">
                <a:solidFill>
                  <a:srgbClr val="FFFFFF"/>
                </a:solidFill>
                <a:latin typeface="Calibri"/>
                <a:ea typeface="Calibri"/>
                <a:cs typeface="Calibri"/>
                <a:sym typeface="Calibri"/>
              </a:defRPr>
            </a:lvl6pPr>
            <a:lvl7pPr marL="0" marR="0" lvl="6" indent="0" algn="r" rtl="0">
              <a:spcBef>
                <a:spcPts val="0"/>
              </a:spcBef>
              <a:buNone/>
              <a:defRPr sz="800" b="0" i="0" u="none" strike="noStrike" cap="none">
                <a:solidFill>
                  <a:srgbClr val="FFFFFF"/>
                </a:solidFill>
                <a:latin typeface="Calibri"/>
                <a:ea typeface="Calibri"/>
                <a:cs typeface="Calibri"/>
                <a:sym typeface="Calibri"/>
              </a:defRPr>
            </a:lvl7pPr>
            <a:lvl8pPr marL="0" marR="0" lvl="7" indent="0" algn="r" rtl="0">
              <a:spcBef>
                <a:spcPts val="0"/>
              </a:spcBef>
              <a:buNone/>
              <a:defRPr sz="800" b="0" i="0" u="none" strike="noStrike" cap="none">
                <a:solidFill>
                  <a:srgbClr val="FFFFFF"/>
                </a:solidFill>
                <a:latin typeface="Calibri"/>
                <a:ea typeface="Calibri"/>
                <a:cs typeface="Calibri"/>
                <a:sym typeface="Calibri"/>
              </a:defRPr>
            </a:lvl8pPr>
            <a:lvl9pPr marL="0" marR="0" lvl="8" indent="0" algn="r" rtl="0">
              <a:spcBef>
                <a:spcPts val="0"/>
              </a:spcBef>
              <a:buNone/>
              <a:defRPr sz="800"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cxnSp>
        <p:nvCxnSpPr>
          <p:cNvPr id="58" name="Google Shape;58;p13"/>
          <p:cNvCxnSpPr/>
          <p:nvPr/>
        </p:nvCxnSpPr>
        <p:spPr>
          <a:xfrm>
            <a:off x="895149" y="1303384"/>
            <a:ext cx="7475220" cy="0"/>
          </a:xfrm>
          <a:prstGeom prst="straightConnector1">
            <a:avLst/>
          </a:prstGeom>
          <a:noFill/>
          <a:ln w="9525" cap="flat" cmpd="sng">
            <a:solidFill>
              <a:srgbClr val="7F7F7F"/>
            </a:solidFill>
            <a:prstDash val="solid"/>
            <a:round/>
            <a:headEnd type="none" w="sm" len="sm"/>
            <a:tailEnd type="none" w="sm" len="sm"/>
          </a:ln>
        </p:spPr>
      </p:cxn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5" r:id="rId6"/>
    <p:sldLayoutId id="2147483666" r:id="rId7"/>
    <p:sldLayoutId id="2147483667" r:id="rId8"/>
    <p:sldLayoutId id="2147483668" r:id="rId9"/>
    <p:sldLayoutId id="2147483669" r:id="rId10"/>
    <p:sldLayoutId id="2147483670" r:id="rId11"/>
  </p:sldLayoutIdLst>
  <p:hf hdr="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7.xml"/><Relationship Id="rId1" Type="http://schemas.openxmlformats.org/officeDocument/2006/relationships/slideLayout" Target="../slideLayouts/slideLayout3.xml"/><Relationship Id="rId4" Type="http://schemas.openxmlformats.org/officeDocument/2006/relationships/image" Target="../media/image97.png"/></Relationships>
</file>

<file path=ppt/slides/_rels/slide10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8.xml"/><Relationship Id="rId1" Type="http://schemas.openxmlformats.org/officeDocument/2006/relationships/slideLayout" Target="../slideLayouts/slideLayout3.xml"/><Relationship Id="rId4" Type="http://schemas.openxmlformats.org/officeDocument/2006/relationships/image" Target="../media/image98.png"/></Relationships>
</file>

<file path=ppt/slides/_rels/slide10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9.xml"/><Relationship Id="rId1" Type="http://schemas.openxmlformats.org/officeDocument/2006/relationships/slideLayout" Target="../slideLayouts/slideLayout3.xml"/><Relationship Id="rId4" Type="http://schemas.openxmlformats.org/officeDocument/2006/relationships/image" Target="../media/image99.png"/></Relationships>
</file>

<file path=ppt/slides/_rels/slide10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0.xml"/><Relationship Id="rId1" Type="http://schemas.openxmlformats.org/officeDocument/2006/relationships/slideLayout" Target="../slideLayouts/slideLayout3.xml"/><Relationship Id="rId4" Type="http://schemas.openxmlformats.org/officeDocument/2006/relationships/image" Target="../media/image100.png"/></Relationships>
</file>

<file path=ppt/slides/_rels/slide10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1.xml"/><Relationship Id="rId1" Type="http://schemas.openxmlformats.org/officeDocument/2006/relationships/slideLayout" Target="../slideLayouts/slideLayout3.xml"/><Relationship Id="rId4" Type="http://schemas.openxmlformats.org/officeDocument/2006/relationships/image" Target="../media/image101.png"/></Relationships>
</file>

<file path=ppt/slides/_rels/slide10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2.xml"/><Relationship Id="rId1" Type="http://schemas.openxmlformats.org/officeDocument/2006/relationships/slideLayout" Target="../slideLayouts/slideLayout3.xml"/><Relationship Id="rId5" Type="http://schemas.openxmlformats.org/officeDocument/2006/relationships/image" Target="../media/image103.png"/><Relationship Id="rId4" Type="http://schemas.openxmlformats.org/officeDocument/2006/relationships/image" Target="../media/image102.png"/></Relationships>
</file>

<file path=ppt/slides/_rels/slide10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3.xml"/><Relationship Id="rId1" Type="http://schemas.openxmlformats.org/officeDocument/2006/relationships/slideLayout" Target="../slideLayouts/slideLayout3.xml"/><Relationship Id="rId4" Type="http://schemas.openxmlformats.org/officeDocument/2006/relationships/image" Target="../media/image104.png"/></Relationships>
</file>

<file path=ppt/slides/_rels/slide10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4.xml"/><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5.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3.png"/><Relationship Id="rId1" Type="http://schemas.openxmlformats.org/officeDocument/2006/relationships/slideLayout" Target="../slideLayouts/slideLayout3.xml"/><Relationship Id="rId4" Type="http://schemas.openxmlformats.org/officeDocument/2006/relationships/image" Target="../media/image109.png"/></Relationships>
</file>

<file path=ppt/slides/_rels/slide1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6.xml"/><Relationship Id="rId1" Type="http://schemas.openxmlformats.org/officeDocument/2006/relationships/slideLayout" Target="../slideLayouts/slideLayout3.xml"/><Relationship Id="rId4" Type="http://schemas.openxmlformats.org/officeDocument/2006/relationships/image" Target="../media/image110.png"/></Relationships>
</file>

<file path=ppt/slides/_rels/slide1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7.xml"/><Relationship Id="rId1" Type="http://schemas.openxmlformats.org/officeDocument/2006/relationships/slideLayout" Target="../slideLayouts/slideLayout3.xml"/><Relationship Id="rId4" Type="http://schemas.openxmlformats.org/officeDocument/2006/relationships/image" Target="../media/image111.png"/></Relationships>
</file>

<file path=ppt/slides/_rels/slide1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8.xml"/><Relationship Id="rId1" Type="http://schemas.openxmlformats.org/officeDocument/2006/relationships/slideLayout" Target="../slideLayouts/slideLayout3.xml"/><Relationship Id="rId4" Type="http://schemas.openxmlformats.org/officeDocument/2006/relationships/image" Target="../media/image112.png"/></Relationships>
</file>

<file path=ppt/slides/_rels/slide1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9.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0.xml"/><Relationship Id="rId1" Type="http://schemas.openxmlformats.org/officeDocument/2006/relationships/slideLayout" Target="../slideLayouts/slideLayout3.xml"/><Relationship Id="rId5" Type="http://schemas.openxmlformats.org/officeDocument/2006/relationships/image" Target="../media/image114.png"/><Relationship Id="rId4" Type="http://schemas.openxmlformats.org/officeDocument/2006/relationships/image" Target="../media/image113.png"/></Relationships>
</file>

<file path=ppt/slides/_rels/slide1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1.xml"/><Relationship Id="rId1" Type="http://schemas.openxmlformats.org/officeDocument/2006/relationships/slideLayout" Target="../slideLayouts/slideLayout3.xml"/></Relationships>
</file>

<file path=ppt/slides/_rels/slide1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2.xml"/><Relationship Id="rId1"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3.xml"/><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4.xml"/><Relationship Id="rId1" Type="http://schemas.openxmlformats.org/officeDocument/2006/relationships/slideLayout" Target="../slideLayouts/slideLayout3.xml"/><Relationship Id="rId5" Type="http://schemas.openxmlformats.org/officeDocument/2006/relationships/image" Target="../media/image116.png"/><Relationship Id="rId4" Type="http://schemas.openxmlformats.org/officeDocument/2006/relationships/image" Target="../media/image115.jpeg"/></Relationships>
</file>

<file path=ppt/slides/_rels/slide1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5.xml"/><Relationship Id="rId1" Type="http://schemas.openxmlformats.org/officeDocument/2006/relationships/slideLayout" Target="../slideLayouts/slideLayout3.xml"/><Relationship Id="rId4" Type="http://schemas.openxmlformats.org/officeDocument/2006/relationships/image" Target="../media/image117.jpg"/></Relationships>
</file>

<file path=ppt/slides/_rels/slide1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6.xml"/><Relationship Id="rId1" Type="http://schemas.openxmlformats.org/officeDocument/2006/relationships/slideLayout" Target="../slideLayouts/slideLayout3.xml"/></Relationships>
</file>

<file path=ppt/slides/_rels/slide1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7.xml"/><Relationship Id="rId1" Type="http://schemas.openxmlformats.org/officeDocument/2006/relationships/slideLayout" Target="../slideLayouts/slideLayout3.xml"/></Relationships>
</file>

<file path=ppt/slides/_rels/slide1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8.xml"/><Relationship Id="rId1" Type="http://schemas.openxmlformats.org/officeDocument/2006/relationships/slideLayout" Target="../slideLayouts/slideLayout3.xml"/></Relationships>
</file>

<file path=ppt/slides/_rels/slide1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9.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7.gif"/></Relationships>
</file>

<file path=ppt/slides/_rels/slide1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0.xml"/><Relationship Id="rId1" Type="http://schemas.openxmlformats.org/officeDocument/2006/relationships/slideLayout" Target="../slideLayouts/slideLayout3.xml"/></Relationships>
</file>

<file path=ppt/slides/_rels/slide1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1.xml"/><Relationship Id="rId1" Type="http://schemas.openxmlformats.org/officeDocument/2006/relationships/slideLayout" Target="../slideLayouts/slideLayout3.xml"/><Relationship Id="rId4" Type="http://schemas.openxmlformats.org/officeDocument/2006/relationships/image" Target="../media/image118.png"/></Relationships>
</file>

<file path=ppt/slides/_rels/slide1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2.xml"/><Relationship Id="rId1" Type="http://schemas.openxmlformats.org/officeDocument/2006/relationships/slideLayout" Target="../slideLayouts/slideLayout3.xml"/></Relationships>
</file>

<file path=ppt/slides/_rels/slide1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3.xml"/><Relationship Id="rId1" Type="http://schemas.openxmlformats.org/officeDocument/2006/relationships/slideLayout" Target="../slideLayouts/slideLayout3.xml"/><Relationship Id="rId4" Type="http://schemas.openxmlformats.org/officeDocument/2006/relationships/image" Target="../media/image119.png"/></Relationships>
</file>

<file path=ppt/slides/_rels/slide1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4.xml"/><Relationship Id="rId1" Type="http://schemas.openxmlformats.org/officeDocument/2006/relationships/slideLayout" Target="../slideLayouts/slideLayout3.xml"/><Relationship Id="rId4" Type="http://schemas.openxmlformats.org/officeDocument/2006/relationships/image" Target="../media/image120.png"/></Relationships>
</file>

<file path=ppt/slides/_rels/slide1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5.xml"/><Relationship Id="rId1" Type="http://schemas.openxmlformats.org/officeDocument/2006/relationships/slideLayout" Target="../slideLayouts/slideLayout3.xml"/></Relationships>
</file>

<file path=ppt/slides/_rels/slide1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6.xml"/><Relationship Id="rId1" Type="http://schemas.openxmlformats.org/officeDocument/2006/relationships/slideLayout" Target="../slideLayouts/slideLayout3.xml"/><Relationship Id="rId4" Type="http://schemas.openxmlformats.org/officeDocument/2006/relationships/image" Target="../media/image121.png"/></Relationships>
</file>

<file path=ppt/slides/_rels/slide1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7.xml"/><Relationship Id="rId1" Type="http://schemas.openxmlformats.org/officeDocument/2006/relationships/slideLayout" Target="../slideLayouts/slideLayout3.xml"/><Relationship Id="rId4" Type="http://schemas.openxmlformats.org/officeDocument/2006/relationships/image" Target="../media/image122.png"/></Relationships>
</file>

<file path=ppt/slides/_rels/slide1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8.xml"/><Relationship Id="rId1" Type="http://schemas.openxmlformats.org/officeDocument/2006/relationships/slideLayout" Target="../slideLayouts/slideLayout3.xml"/></Relationships>
</file>

<file path=ppt/slides/_rels/slide1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9.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0.xml"/><Relationship Id="rId1" Type="http://schemas.openxmlformats.org/officeDocument/2006/relationships/slideLayout" Target="../slideLayouts/slideLayout3.xml"/></Relationships>
</file>

<file path=ppt/slides/_rels/slide1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1.xml"/><Relationship Id="rId1" Type="http://schemas.openxmlformats.org/officeDocument/2006/relationships/slideLayout" Target="../slideLayouts/slideLayout3.xml"/></Relationships>
</file>

<file path=ppt/slides/_rels/slide1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2.xml"/><Relationship Id="rId1" Type="http://schemas.openxmlformats.org/officeDocument/2006/relationships/slideLayout" Target="../slideLayouts/slideLayout3.xml"/></Relationships>
</file>

<file path=ppt/slides/_rels/slide1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3.xml"/><Relationship Id="rId1" Type="http://schemas.openxmlformats.org/officeDocument/2006/relationships/slideLayout" Target="../slideLayouts/slideLayout3.xml"/></Relationships>
</file>

<file path=ppt/slides/_rels/slide1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4.xml"/><Relationship Id="rId1" Type="http://schemas.openxmlformats.org/officeDocument/2006/relationships/slideLayout" Target="../slideLayouts/slideLayout3.xml"/></Relationships>
</file>

<file path=ppt/slides/_rels/slide1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5.xml"/><Relationship Id="rId1" Type="http://schemas.openxmlformats.org/officeDocument/2006/relationships/slideLayout" Target="../slideLayouts/slideLayout3.xml"/><Relationship Id="rId4" Type="http://schemas.openxmlformats.org/officeDocument/2006/relationships/image" Target="../media/image123.png"/></Relationships>
</file>

<file path=ppt/slides/_rels/slide1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6.xml"/><Relationship Id="rId1" Type="http://schemas.openxmlformats.org/officeDocument/2006/relationships/slideLayout" Target="../slideLayouts/slideLayout3.xml"/><Relationship Id="rId4" Type="http://schemas.openxmlformats.org/officeDocument/2006/relationships/image" Target="../media/image124.png"/></Relationships>
</file>

<file path=ppt/slides/_rels/slide1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7.xml"/><Relationship Id="rId1" Type="http://schemas.openxmlformats.org/officeDocument/2006/relationships/slideLayout" Target="../slideLayouts/slideLayout3.xml"/></Relationships>
</file>

<file path=ppt/slides/_rels/slide14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8.xml"/><Relationship Id="rId1" Type="http://schemas.openxmlformats.org/officeDocument/2006/relationships/slideLayout" Target="../slideLayouts/slideLayout3.xml"/></Relationships>
</file>

<file path=ppt/slides/_rels/slide14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9.xml"/><Relationship Id="rId1" Type="http://schemas.openxmlformats.org/officeDocument/2006/relationships/slideLayout" Target="../slideLayouts/slideLayout3.xml"/><Relationship Id="rId4" Type="http://schemas.openxmlformats.org/officeDocument/2006/relationships/image" Target="../media/image125.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3.xml"/><Relationship Id="rId5" Type="http://schemas.openxmlformats.org/officeDocument/2006/relationships/image" Target="../media/image9.png"/><Relationship Id="rId4" Type="http://schemas.openxmlformats.org/officeDocument/2006/relationships/image" Target="../media/image8.png"/></Relationships>
</file>

<file path=ppt/slides/_rels/slide15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0.xml"/><Relationship Id="rId1" Type="http://schemas.openxmlformats.org/officeDocument/2006/relationships/slideLayout" Target="../slideLayouts/slideLayout3.xml"/><Relationship Id="rId5" Type="http://schemas.openxmlformats.org/officeDocument/2006/relationships/image" Target="../media/image127.png"/><Relationship Id="rId4" Type="http://schemas.openxmlformats.org/officeDocument/2006/relationships/image" Target="../media/image126.png"/></Relationships>
</file>

<file path=ppt/slides/_rels/slide15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1.xml"/><Relationship Id="rId1" Type="http://schemas.openxmlformats.org/officeDocument/2006/relationships/slideLayout" Target="../slideLayouts/slideLayout3.xml"/><Relationship Id="rId4" Type="http://schemas.openxmlformats.org/officeDocument/2006/relationships/image" Target="../media/image128.png"/></Relationships>
</file>

<file path=ppt/slides/_rels/slide15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2.xml"/><Relationship Id="rId1" Type="http://schemas.openxmlformats.org/officeDocument/2006/relationships/slideLayout" Target="../slideLayouts/slideLayout3.xml"/><Relationship Id="rId4" Type="http://schemas.openxmlformats.org/officeDocument/2006/relationships/image" Target="../media/image129.jpg"/></Relationships>
</file>

<file path=ppt/slides/_rels/slide15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3.xml"/><Relationship Id="rId1" Type="http://schemas.openxmlformats.org/officeDocument/2006/relationships/slideLayout" Target="../slideLayouts/slideLayout3.xml"/><Relationship Id="rId4" Type="http://schemas.openxmlformats.org/officeDocument/2006/relationships/image" Target="../media/image130.png"/></Relationships>
</file>

<file path=ppt/slides/_rels/slide15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4.xml"/><Relationship Id="rId1" Type="http://schemas.openxmlformats.org/officeDocument/2006/relationships/slideLayout" Target="../slideLayouts/slideLayout3.xml"/><Relationship Id="rId4" Type="http://schemas.openxmlformats.org/officeDocument/2006/relationships/image" Target="../media/image131.jpg"/></Relationships>
</file>

<file path=ppt/slides/_rels/slide15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5.xml"/><Relationship Id="rId1" Type="http://schemas.openxmlformats.org/officeDocument/2006/relationships/slideLayout" Target="../slideLayouts/slideLayout3.xml"/><Relationship Id="rId4" Type="http://schemas.openxmlformats.org/officeDocument/2006/relationships/image" Target="../media/image132.png"/></Relationships>
</file>

<file path=ppt/slides/_rels/slide15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6.xml"/><Relationship Id="rId1" Type="http://schemas.openxmlformats.org/officeDocument/2006/relationships/slideLayout" Target="../slideLayouts/slideLayout3.xml"/></Relationships>
</file>

<file path=ppt/slides/_rels/slide157.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3.xml"/><Relationship Id="rId5" Type="http://schemas.openxmlformats.org/officeDocument/2006/relationships/image" Target="../media/image11.png"/><Relationship Id="rId4" Type="http://schemas.openxmlformats.org/officeDocument/2006/relationships/image" Target="../media/image10.pn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3.xml"/><Relationship Id="rId5" Type="http://schemas.openxmlformats.org/officeDocument/2006/relationships/image" Target="../media/image13.wmf"/><Relationship Id="rId4" Type="http://schemas.openxmlformats.org/officeDocument/2006/relationships/image" Target="../media/image12.wmf"/></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18.png"/></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18.png"/></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0.xml"/><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1.xml"/><Relationship Id="rId1" Type="http://schemas.openxmlformats.org/officeDocument/2006/relationships/slideLayout" Target="../slideLayouts/slideLayout3.xml"/><Relationship Id="rId4" Type="http://schemas.openxmlformats.org/officeDocument/2006/relationships/image" Target="../media/image21.png"/></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2.xml"/><Relationship Id="rId1" Type="http://schemas.openxmlformats.org/officeDocument/2006/relationships/slideLayout" Target="../slideLayouts/slideLayout3.xml"/><Relationship Id="rId5" Type="http://schemas.openxmlformats.org/officeDocument/2006/relationships/image" Target="../media/image22.png"/><Relationship Id="rId4" Type="http://schemas.openxmlformats.org/officeDocument/2006/relationships/image" Target="../media/image18.png"/></Relationships>
</file>

<file path=ppt/slides/_rels/slide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6.xml"/><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8.xml"/><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3.xml"/><Relationship Id="rId1" Type="http://schemas.openxmlformats.org/officeDocument/2006/relationships/slideLayout" Target="../slideLayouts/slideLayout3.xml"/><Relationship Id="rId4" Type="http://schemas.openxmlformats.org/officeDocument/2006/relationships/image" Target="../media/image25.png"/></Relationships>
</file>

<file path=ppt/slides/_rels/slide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4.xml"/><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4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0.xml"/><Relationship Id="rId1" Type="http://schemas.openxmlformats.org/officeDocument/2006/relationships/slideLayout" Target="../slideLayouts/slideLayout3.xml"/><Relationship Id="rId4" Type="http://schemas.openxmlformats.org/officeDocument/2006/relationships/image" Target="../media/image27.png"/></Relationships>
</file>

<file path=ppt/slides/_rels/slide5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2.xml"/><Relationship Id="rId1" Type="http://schemas.openxmlformats.org/officeDocument/2006/relationships/slideLayout" Target="../slideLayouts/slideLayout3.xml"/><Relationship Id="rId4" Type="http://schemas.openxmlformats.org/officeDocument/2006/relationships/image" Target="../media/image28.png"/></Relationships>
</file>

<file path=ppt/slides/_rels/slide5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3.xml"/><Relationship Id="rId1" Type="http://schemas.openxmlformats.org/officeDocument/2006/relationships/slideLayout" Target="../slideLayouts/slideLayout3.xml"/><Relationship Id="rId4" Type="http://schemas.openxmlformats.org/officeDocument/2006/relationships/image" Target="../media/image29.png"/></Relationships>
</file>

<file path=ppt/slides/_rels/slide5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4.xml"/><Relationship Id="rId1" Type="http://schemas.openxmlformats.org/officeDocument/2006/relationships/slideLayout" Target="../slideLayouts/slideLayout3.xml"/><Relationship Id="rId4" Type="http://schemas.openxmlformats.org/officeDocument/2006/relationships/image" Target="../media/image30.png"/></Relationships>
</file>

<file path=ppt/slides/_rels/slide5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5.xml"/><Relationship Id="rId1" Type="http://schemas.openxmlformats.org/officeDocument/2006/relationships/slideLayout" Target="../slideLayouts/slideLayout3.xml"/><Relationship Id="rId4" Type="http://schemas.openxmlformats.org/officeDocument/2006/relationships/image" Target="../media/image31.png"/></Relationships>
</file>

<file path=ppt/slides/_rels/slide5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6.xml"/><Relationship Id="rId1" Type="http://schemas.openxmlformats.org/officeDocument/2006/relationships/slideLayout" Target="../slideLayouts/slideLayout3.xml"/><Relationship Id="rId4" Type="http://schemas.openxmlformats.org/officeDocument/2006/relationships/image" Target="../media/image32.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7.xml"/><Relationship Id="rId1" Type="http://schemas.openxmlformats.org/officeDocument/2006/relationships/slideLayout" Target="../slideLayouts/slideLayout3.xml"/><Relationship Id="rId5" Type="http://schemas.openxmlformats.org/officeDocument/2006/relationships/image" Target="../media/image34.png"/><Relationship Id="rId4" Type="http://schemas.openxmlformats.org/officeDocument/2006/relationships/image" Target="../media/image33.png"/></Relationships>
</file>

<file path=ppt/slides/_rels/slide61.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38.png"/><Relationship Id="rId2" Type="http://schemas.openxmlformats.org/officeDocument/2006/relationships/notesSlide" Target="../notesSlides/notesSlide58.xml"/><Relationship Id="rId1" Type="http://schemas.openxmlformats.org/officeDocument/2006/relationships/slideLayout" Target="../slideLayouts/slideLayout3.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6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9.xml"/><Relationship Id="rId1" Type="http://schemas.openxmlformats.org/officeDocument/2006/relationships/slideLayout" Target="../slideLayouts/slideLayout3.xml"/><Relationship Id="rId5" Type="http://schemas.openxmlformats.org/officeDocument/2006/relationships/image" Target="../media/image40.png"/><Relationship Id="rId4" Type="http://schemas.openxmlformats.org/officeDocument/2006/relationships/image" Target="../media/image39.png"/></Relationships>
</file>

<file path=ppt/slides/_rels/slide63.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3.png"/><Relationship Id="rId7" Type="http://schemas.openxmlformats.org/officeDocument/2006/relationships/image" Target="../media/image44.png"/><Relationship Id="rId2" Type="http://schemas.openxmlformats.org/officeDocument/2006/relationships/notesSlide" Target="../notesSlides/notesSlide60.xml"/><Relationship Id="rId1" Type="http://schemas.openxmlformats.org/officeDocument/2006/relationships/slideLayout" Target="../slideLayouts/slideLayout3.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64.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3.png"/><Relationship Id="rId7" Type="http://schemas.openxmlformats.org/officeDocument/2006/relationships/image" Target="../media/image44.png"/><Relationship Id="rId2" Type="http://schemas.openxmlformats.org/officeDocument/2006/relationships/notesSlide" Target="../notesSlides/notesSlide61.xml"/><Relationship Id="rId1" Type="http://schemas.openxmlformats.org/officeDocument/2006/relationships/slideLayout" Target="../slideLayouts/slideLayout3.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6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3.xml"/><Relationship Id="rId1" Type="http://schemas.openxmlformats.org/officeDocument/2006/relationships/slideLayout" Target="../slideLayouts/slideLayout3.xml"/><Relationship Id="rId4" Type="http://schemas.openxmlformats.org/officeDocument/2006/relationships/image" Target="../media/image49.png"/></Relationships>
</file>

<file path=ppt/slides/_rels/slide6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4.xml"/><Relationship Id="rId1" Type="http://schemas.openxmlformats.org/officeDocument/2006/relationships/slideLayout" Target="../slideLayouts/slideLayout3.xml"/><Relationship Id="rId4" Type="http://schemas.openxmlformats.org/officeDocument/2006/relationships/image" Target="../media/image50.png"/></Relationships>
</file>

<file path=ppt/slides/_rels/slide6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2.png"/><Relationship Id="rId1" Type="http://schemas.openxmlformats.org/officeDocument/2006/relationships/slideLayout" Target="../slideLayouts/slideLayout3.xml"/><Relationship Id="rId4" Type="http://schemas.openxmlformats.org/officeDocument/2006/relationships/image" Target="../media/image53.png"/></Relationships>
</file>

<file path=ppt/slides/_rels/slide7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image" Target="../media/image3.png"/><Relationship Id="rId1" Type="http://schemas.openxmlformats.org/officeDocument/2006/relationships/slideLayout" Target="../slideLayouts/slideLayout3.xml"/><Relationship Id="rId6" Type="http://schemas.openxmlformats.org/officeDocument/2006/relationships/image" Target="../media/image57.png"/><Relationship Id="rId5" Type="http://schemas.openxmlformats.org/officeDocument/2006/relationships/image" Target="../media/image56.png"/><Relationship Id="rId10" Type="http://schemas.openxmlformats.org/officeDocument/2006/relationships/image" Target="../media/image61.png"/><Relationship Id="rId4" Type="http://schemas.openxmlformats.org/officeDocument/2006/relationships/image" Target="../media/image55.png"/><Relationship Id="rId9" Type="http://schemas.openxmlformats.org/officeDocument/2006/relationships/image" Target="../media/image60.png"/></Relationships>
</file>

<file path=ppt/slides/_rels/slide74.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54.png"/><Relationship Id="rId7" Type="http://schemas.openxmlformats.org/officeDocument/2006/relationships/image" Target="../media/image62.png"/><Relationship Id="rId2" Type="http://schemas.openxmlformats.org/officeDocument/2006/relationships/image" Target="../media/image3.png"/><Relationship Id="rId1" Type="http://schemas.openxmlformats.org/officeDocument/2006/relationships/slideLayout" Target="../slideLayouts/slideLayout3.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 Id="rId9" Type="http://schemas.openxmlformats.org/officeDocument/2006/relationships/image" Target="../media/image64.png"/></Relationships>
</file>

<file path=ppt/slides/_rels/slide75.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65.png"/><Relationship Id="rId7" Type="http://schemas.openxmlformats.org/officeDocument/2006/relationships/image" Target="../media/image69.png"/><Relationship Id="rId2" Type="http://schemas.openxmlformats.org/officeDocument/2006/relationships/image" Target="../media/image3.png"/><Relationship Id="rId1" Type="http://schemas.openxmlformats.org/officeDocument/2006/relationships/slideLayout" Target="../slideLayouts/slideLayout3.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 Id="rId9" Type="http://schemas.openxmlformats.org/officeDocument/2006/relationships/image" Target="../media/image71.png"/></Relationships>
</file>

<file path=ppt/slides/_rels/slide7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3.png"/><Relationship Id="rId7" Type="http://schemas.openxmlformats.org/officeDocument/2006/relationships/image" Target="../media/image75.png"/><Relationship Id="rId2" Type="http://schemas.openxmlformats.org/officeDocument/2006/relationships/notesSlide" Target="../notesSlides/notesSlide69.xml"/><Relationship Id="rId1" Type="http://schemas.openxmlformats.org/officeDocument/2006/relationships/slideLayout" Target="../slideLayouts/slideLayout3.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 Id="rId9" Type="http://schemas.openxmlformats.org/officeDocument/2006/relationships/image" Target="../media/image77.png"/></Relationships>
</file>

<file path=ppt/slides/_rels/slide8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0.xml"/><Relationship Id="rId1" Type="http://schemas.openxmlformats.org/officeDocument/2006/relationships/slideLayout" Target="../slideLayouts/slideLayout3.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png"/></Relationships>
</file>

<file path=ppt/slides/_rels/slide8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1.xml"/><Relationship Id="rId1" Type="http://schemas.openxmlformats.org/officeDocument/2006/relationships/slideLayout" Target="../slideLayouts/slideLayout3.xml"/><Relationship Id="rId4" Type="http://schemas.openxmlformats.org/officeDocument/2006/relationships/image" Target="../media/image81.png"/></Relationships>
</file>

<file path=ppt/slides/_rels/slide8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2.xml"/><Relationship Id="rId1" Type="http://schemas.openxmlformats.org/officeDocument/2006/relationships/slideLayout" Target="../slideLayouts/slideLayout3.xml"/><Relationship Id="rId4" Type="http://schemas.openxmlformats.org/officeDocument/2006/relationships/image" Target="../media/image82.png"/></Relationships>
</file>

<file path=ppt/slides/_rels/slide8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3.xml"/><Relationship Id="rId1" Type="http://schemas.openxmlformats.org/officeDocument/2006/relationships/slideLayout" Target="../slideLayouts/slideLayout3.xml"/><Relationship Id="rId4" Type="http://schemas.openxmlformats.org/officeDocument/2006/relationships/image" Target="../media/image83.png"/></Relationships>
</file>

<file path=ppt/slides/_rels/slide8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4.xml"/><Relationship Id="rId1" Type="http://schemas.openxmlformats.org/officeDocument/2006/relationships/slideLayout" Target="../slideLayouts/slideLayout3.xml"/><Relationship Id="rId4" Type="http://schemas.openxmlformats.org/officeDocument/2006/relationships/image" Target="../media/image84.png"/></Relationships>
</file>

<file path=ppt/slides/_rels/slide8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5.xml"/><Relationship Id="rId1" Type="http://schemas.openxmlformats.org/officeDocument/2006/relationships/slideLayout" Target="../slideLayouts/slideLayout3.xml"/><Relationship Id="rId4" Type="http://schemas.openxmlformats.org/officeDocument/2006/relationships/image" Target="../media/image85.png"/></Relationships>
</file>

<file path=ppt/slides/_rels/slide8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6.xml"/><Relationship Id="rId1" Type="http://schemas.openxmlformats.org/officeDocument/2006/relationships/slideLayout" Target="../slideLayouts/slideLayout3.xml"/><Relationship Id="rId4" Type="http://schemas.openxmlformats.org/officeDocument/2006/relationships/image" Target="../media/image86.png"/></Relationships>
</file>

<file path=ppt/slides/_rels/slide8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7.xml"/><Relationship Id="rId1" Type="http://schemas.openxmlformats.org/officeDocument/2006/relationships/slideLayout" Target="../slideLayouts/slideLayout3.xml"/><Relationship Id="rId4" Type="http://schemas.openxmlformats.org/officeDocument/2006/relationships/image" Target="../media/image87.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8.xml"/><Relationship Id="rId1" Type="http://schemas.openxmlformats.org/officeDocument/2006/relationships/slideLayout" Target="../slideLayouts/slideLayout3.xml"/><Relationship Id="rId4" Type="http://schemas.openxmlformats.org/officeDocument/2006/relationships/image" Target="../media/image88.png"/></Relationships>
</file>

<file path=ppt/slides/_rels/slide9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9.xml"/><Relationship Id="rId1" Type="http://schemas.openxmlformats.org/officeDocument/2006/relationships/slideLayout" Target="../slideLayouts/slideLayout3.xml"/><Relationship Id="rId4" Type="http://schemas.openxmlformats.org/officeDocument/2006/relationships/image" Target="../media/image89.png"/></Relationships>
</file>

<file path=ppt/slides/_rels/slide9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0.xml"/><Relationship Id="rId1" Type="http://schemas.openxmlformats.org/officeDocument/2006/relationships/slideLayout" Target="../slideLayouts/slideLayout3.xml"/><Relationship Id="rId4" Type="http://schemas.openxmlformats.org/officeDocument/2006/relationships/image" Target="../media/image90.png"/></Relationships>
</file>

<file path=ppt/slides/_rels/slide9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1.xml"/><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2.xml"/><Relationship Id="rId1" Type="http://schemas.openxmlformats.org/officeDocument/2006/relationships/slideLayout" Target="../slideLayouts/slideLayout3.xml"/><Relationship Id="rId5" Type="http://schemas.openxmlformats.org/officeDocument/2006/relationships/image" Target="../media/image92.png"/><Relationship Id="rId4" Type="http://schemas.openxmlformats.org/officeDocument/2006/relationships/image" Target="../media/image91.png"/></Relationships>
</file>

<file path=ppt/slides/_rels/slide9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3.png"/><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3.xml"/><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4.xml"/><Relationship Id="rId1" Type="http://schemas.openxmlformats.org/officeDocument/2006/relationships/slideLayout" Target="../slideLayouts/slideLayout3.xml"/><Relationship Id="rId4" Type="http://schemas.openxmlformats.org/officeDocument/2006/relationships/image" Target="../media/image94.png"/></Relationships>
</file>

<file path=ppt/slides/_rels/slide9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5.xml"/><Relationship Id="rId1" Type="http://schemas.openxmlformats.org/officeDocument/2006/relationships/slideLayout" Target="../slideLayouts/slideLayout3.xml"/><Relationship Id="rId4" Type="http://schemas.openxmlformats.org/officeDocument/2006/relationships/image" Target="../media/image95.png"/></Relationships>
</file>

<file path=ppt/slides/_rels/slide9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6.xml"/><Relationship Id="rId1" Type="http://schemas.openxmlformats.org/officeDocument/2006/relationships/slideLayout" Target="../slideLayouts/slideLayout3.xml"/><Relationship Id="rId4" Type="http://schemas.openxmlformats.org/officeDocument/2006/relationships/image" Target="../media/image9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26"/>
          <p:cNvSpPr txBox="1">
            <a:spLocks noGrp="1"/>
          </p:cNvSpPr>
          <p:nvPr>
            <p:ph type="subTitle" idx="4294967295"/>
          </p:nvPr>
        </p:nvSpPr>
        <p:spPr>
          <a:xfrm>
            <a:off x="1582863" y="2933533"/>
            <a:ext cx="5781675" cy="361950"/>
          </a:xfrm>
          <a:prstGeom prst="rect">
            <a:avLst/>
          </a:prstGeom>
          <a:noFill/>
          <a:ln>
            <a:noFill/>
          </a:ln>
        </p:spPr>
        <p:txBody>
          <a:bodyPr spcFirstLastPara="1" wrap="square" lIns="68575" tIns="34275" rIns="68575" bIns="34275" anchor="ctr" anchorCtr="0">
            <a:normAutofit/>
          </a:bodyPr>
          <a:lstStyle/>
          <a:p>
            <a:pPr marL="0" lvl="0" indent="0" algn="ctr" rtl="0">
              <a:lnSpc>
                <a:spcPct val="90000"/>
              </a:lnSpc>
              <a:spcBef>
                <a:spcPts val="0"/>
              </a:spcBef>
              <a:spcAft>
                <a:spcPts val="0"/>
              </a:spcAft>
              <a:buSzPts val="1500"/>
              <a:buNone/>
            </a:pPr>
            <a:r>
              <a:rPr lang="en" sz="1500" b="1" dirty="0" smtClean="0">
                <a:latin typeface="Times New Roman"/>
                <a:ea typeface="Times New Roman"/>
                <a:cs typeface="Times New Roman"/>
                <a:sym typeface="Times New Roman"/>
              </a:rPr>
              <a:t>Department </a:t>
            </a:r>
            <a:r>
              <a:rPr lang="en" sz="1500" b="1" dirty="0">
                <a:latin typeface="Times New Roman"/>
                <a:ea typeface="Times New Roman"/>
                <a:cs typeface="Times New Roman"/>
                <a:sym typeface="Times New Roman"/>
              </a:rPr>
              <a:t>of Computer Engineering and Technology (SCET)</a:t>
            </a:r>
            <a:endParaRPr sz="1500" b="1" dirty="0">
              <a:latin typeface="Times New Roman"/>
              <a:ea typeface="Times New Roman"/>
              <a:cs typeface="Times New Roman"/>
              <a:sym typeface="Times New Roman"/>
            </a:endParaRPr>
          </a:p>
        </p:txBody>
      </p:sp>
      <p:pic>
        <p:nvPicPr>
          <p:cNvPr id="152" name="Google Shape;152;p26"/>
          <p:cNvPicPr preferRelativeResize="0"/>
          <p:nvPr/>
        </p:nvPicPr>
        <p:blipFill rotWithShape="1">
          <a:blip r:embed="rId3">
            <a:alphaModFix/>
          </a:blip>
          <a:srcRect/>
          <a:stretch/>
        </p:blipFill>
        <p:spPr>
          <a:xfrm>
            <a:off x="651129" y="323850"/>
            <a:ext cx="7645145" cy="1552575"/>
          </a:xfrm>
          <a:prstGeom prst="rect">
            <a:avLst/>
          </a:prstGeom>
          <a:noFill/>
          <a:ln>
            <a:noFill/>
          </a:ln>
          <a:effectLst>
            <a:outerShdw blurRad="292100" dist="139700" dir="2700000" algn="tl" rotWithShape="0">
              <a:srgbClr val="333333">
                <a:alpha val="64709"/>
              </a:srgbClr>
            </a:outerShdw>
          </a:effectLst>
        </p:spPr>
      </p:pic>
      <p:sp>
        <p:nvSpPr>
          <p:cNvPr id="153" name="Google Shape;153;p26"/>
          <p:cNvSpPr/>
          <p:nvPr/>
        </p:nvSpPr>
        <p:spPr>
          <a:xfrm>
            <a:off x="-268481" y="2035727"/>
            <a:ext cx="8312369" cy="530915"/>
          </a:xfrm>
          <a:prstGeom prst="rect">
            <a:avLst/>
          </a:prstGeom>
          <a:noFill/>
          <a:ln>
            <a:noFill/>
          </a:ln>
        </p:spPr>
        <p:txBody>
          <a:bodyPr spcFirstLastPara="1" wrap="square" lIns="68575" tIns="34275" rIns="68575" bIns="34275" anchor="ctr" anchorCtr="0">
            <a:noAutofit/>
          </a:bodyPr>
          <a:lstStyle/>
          <a:p>
            <a:pPr lvl="0" algn="ctr"/>
            <a:r>
              <a:rPr lang="en" sz="2700" b="1" i="0" u="none" strike="noStrike" cap="none" dirty="0">
                <a:solidFill>
                  <a:schemeClr val="dk1"/>
                </a:solidFill>
                <a:latin typeface="Times New Roman"/>
                <a:ea typeface="Times New Roman"/>
                <a:cs typeface="Times New Roman"/>
                <a:sym typeface="Times New Roman"/>
              </a:rPr>
              <a:t>	</a:t>
            </a:r>
            <a:r>
              <a:rPr lang="en" sz="2700" b="1" dirty="0">
                <a:solidFill>
                  <a:schemeClr val="dk1"/>
                </a:solidFill>
                <a:latin typeface="Times New Roman"/>
                <a:ea typeface="Times New Roman"/>
                <a:cs typeface="Times New Roman"/>
                <a:sym typeface="Times New Roman"/>
              </a:rPr>
              <a:t>Computer Networks (</a:t>
            </a:r>
            <a:r>
              <a:rPr lang="en-IN" sz="2700" b="1" dirty="0">
                <a:solidFill>
                  <a:schemeClr val="dk1"/>
                </a:solidFill>
                <a:latin typeface="Times New Roman"/>
                <a:ea typeface="Times New Roman"/>
                <a:cs typeface="Times New Roman"/>
                <a:sym typeface="Times New Roman"/>
              </a:rPr>
              <a:t>CET2005B)</a:t>
            </a:r>
            <a:endParaRPr sz="3000" i="0" u="none" strike="noStrike" cap="none" dirty="0">
              <a:solidFill>
                <a:schemeClr val="dk1"/>
              </a:solidFill>
              <a:latin typeface="Times New Roman"/>
              <a:ea typeface="Times New Roman"/>
              <a:cs typeface="Times New Roman"/>
              <a:sym typeface="Times New Roman"/>
            </a:endParaRPr>
          </a:p>
        </p:txBody>
      </p:sp>
      <p:sp>
        <p:nvSpPr>
          <p:cNvPr id="2" name="Date Placeholder 1"/>
          <p:cNvSpPr>
            <a:spLocks noGrp="1"/>
          </p:cNvSpPr>
          <p:nvPr>
            <p:ph type="dt" idx="10"/>
          </p:nvPr>
        </p:nvSpPr>
        <p:spPr/>
        <p:txBody>
          <a:bodyPr/>
          <a:lstStyle/>
          <a:p>
            <a:fld id="{F6CE0FF6-D0DF-41B4-BF9F-D49506575E3D}" type="datetime1">
              <a:rPr lang="en-US" smtClean="0"/>
              <a:t>2/1/2024</a:t>
            </a:fld>
            <a:endParaRPr lang="en-US"/>
          </a:p>
        </p:txBody>
      </p:sp>
      <p:sp>
        <p:nvSpPr>
          <p:cNvPr id="3" name="Footer Placeholder 2"/>
          <p:cNvSpPr>
            <a:spLocks noGrp="1"/>
          </p:cNvSpPr>
          <p:nvPr>
            <p:ph type="ftr" idx="11"/>
          </p:nvPr>
        </p:nvSpPr>
        <p:spPr/>
        <p:txBody>
          <a:bodyPr/>
          <a:lstStyle/>
          <a:p>
            <a:r>
              <a:rPr lang="en-GB" smtClean="0"/>
              <a:t>Unit 1                Computer Networks        SY BTech(CSE)    Semester-4               2023-24    </a:t>
            </a:r>
            <a:endParaRPr lang="en-GB"/>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a:t>
            </a:fld>
            <a:endParaRPr lang="en"/>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29"/>
          <p:cNvSpPr txBox="1">
            <a:spLocks noGrp="1"/>
          </p:cNvSpPr>
          <p:nvPr>
            <p:ph type="sldNum" idx="12"/>
          </p:nvPr>
        </p:nvSpPr>
        <p:spPr>
          <a:xfrm>
            <a:off x="7425344" y="4844839"/>
            <a:ext cx="984019" cy="273844"/>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en" sz="900">
                <a:solidFill>
                  <a:schemeClr val="dk1"/>
                </a:solidFill>
                <a:latin typeface="Times New Roman"/>
                <a:ea typeface="Times New Roman"/>
                <a:cs typeface="Times New Roman"/>
                <a:sym typeface="Times New Roman"/>
              </a:rPr>
              <a:t>10</a:t>
            </a:fld>
            <a:endParaRPr sz="900">
              <a:solidFill>
                <a:schemeClr val="dk1"/>
              </a:solidFill>
              <a:latin typeface="Times New Roman"/>
              <a:ea typeface="Times New Roman"/>
              <a:cs typeface="Times New Roman"/>
              <a:sym typeface="Times New Roman"/>
            </a:endParaRPr>
          </a:p>
        </p:txBody>
      </p:sp>
      <p:sp>
        <p:nvSpPr>
          <p:cNvPr id="185" name="Google Shape;185;p29"/>
          <p:cNvSpPr/>
          <p:nvPr/>
        </p:nvSpPr>
        <p:spPr>
          <a:xfrm>
            <a:off x="1353615" y="185434"/>
            <a:ext cx="7338322" cy="623248"/>
          </a:xfrm>
          <a:prstGeom prst="rect">
            <a:avLst/>
          </a:prstGeom>
          <a:noFill/>
          <a:ln>
            <a:noFill/>
          </a:ln>
        </p:spPr>
        <p:txBody>
          <a:bodyPr spcFirstLastPara="1" wrap="square" lIns="68575" tIns="34275" rIns="68575" bIns="34275" anchor="t" anchorCtr="0">
            <a:noAutofit/>
          </a:bodyPr>
          <a:lstStyle/>
          <a:p>
            <a:pPr fontAlgn="base"/>
            <a:r>
              <a:rPr lang="en-US" sz="2800" b="1" dirty="0">
                <a:solidFill>
                  <a:srgbClr val="7030A0"/>
                </a:solidFill>
                <a:latin typeface="Times New Roman" panose="02020603050405020304" pitchFamily="18" charset="0"/>
                <a:cs typeface="Times New Roman" panose="02020603050405020304" pitchFamily="18" charset="0"/>
              </a:rPr>
              <a:t>Introduction</a:t>
            </a:r>
          </a:p>
        </p:txBody>
      </p:sp>
      <p:pic>
        <p:nvPicPr>
          <p:cNvPr id="186" name="Google Shape;186;p29"/>
          <p:cNvPicPr preferRelativeResize="0"/>
          <p:nvPr/>
        </p:nvPicPr>
        <p:blipFill rotWithShape="1">
          <a:blip r:embed="rId3">
            <a:alphaModFix/>
          </a:blip>
          <a:srcRect/>
          <a:stretch/>
        </p:blipFill>
        <p:spPr>
          <a:xfrm>
            <a:off x="41821" y="47020"/>
            <a:ext cx="739015" cy="528333"/>
          </a:xfrm>
          <a:prstGeom prst="rect">
            <a:avLst/>
          </a:prstGeom>
          <a:noFill/>
          <a:ln>
            <a:noFill/>
          </a:ln>
        </p:spPr>
      </p:pic>
      <p:sp>
        <p:nvSpPr>
          <p:cNvPr id="187" name="Google Shape;187;p29"/>
          <p:cNvSpPr txBox="1">
            <a:spLocks noGrp="1"/>
          </p:cNvSpPr>
          <p:nvPr>
            <p:ph type="dt" idx="10"/>
          </p:nvPr>
        </p:nvSpPr>
        <p:spPr>
          <a:xfrm>
            <a:off x="571500" y="4844838"/>
            <a:ext cx="2057400" cy="273900"/>
          </a:xfrm>
          <a:prstGeom prst="rect">
            <a:avLst/>
          </a:prstGeom>
          <a:noFill/>
          <a:ln>
            <a:noFill/>
          </a:ln>
        </p:spPr>
        <p:txBody>
          <a:bodyPr spcFirstLastPara="1" wrap="square" lIns="68575" tIns="34275" rIns="68575" bIns="34275" anchor="ctr" anchorCtr="0">
            <a:noAutofit/>
          </a:bodyPr>
          <a:lstStyle/>
          <a:p>
            <a:pPr marL="0" lvl="0" indent="0" algn="l" rtl="0">
              <a:spcBef>
                <a:spcPts val="0"/>
              </a:spcBef>
              <a:spcAft>
                <a:spcPts val="0"/>
              </a:spcAft>
              <a:buNone/>
            </a:pPr>
            <a:fld id="{3879A574-C983-47AE-89E2-09783A1EBE5A}" type="datetime1">
              <a:rPr lang="en-US" sz="800" b="1" smtClean="0">
                <a:solidFill>
                  <a:schemeClr val="dk1"/>
                </a:solidFill>
                <a:latin typeface="Times New Roman"/>
                <a:cs typeface="Times New Roman"/>
                <a:sym typeface="Times New Roman"/>
              </a:rPr>
              <a:t>2/1/2024</a:t>
            </a:fld>
            <a:endParaRPr sz="800" b="1">
              <a:solidFill>
                <a:schemeClr val="dk1"/>
              </a:solidFill>
              <a:latin typeface="Times New Roman"/>
              <a:ea typeface="Times New Roman"/>
              <a:cs typeface="Times New Roman"/>
              <a:sym typeface="Times New Roman"/>
            </a:endParaRPr>
          </a:p>
        </p:txBody>
      </p:sp>
      <p:sp>
        <p:nvSpPr>
          <p:cNvPr id="188" name="Google Shape;188;p29"/>
          <p:cNvSpPr txBox="1">
            <a:spLocks noGrp="1"/>
          </p:cNvSpPr>
          <p:nvPr>
            <p:ph type="ftr" idx="11"/>
          </p:nvPr>
        </p:nvSpPr>
        <p:spPr>
          <a:xfrm>
            <a:off x="2764639" y="4844839"/>
            <a:ext cx="3617100" cy="2739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r>
              <a:rPr lang="en-GB" sz="800" b="1" smtClean="0">
                <a:solidFill>
                  <a:schemeClr val="dk1"/>
                </a:solidFill>
                <a:latin typeface="Times New Roman"/>
                <a:ea typeface="Times New Roman"/>
                <a:cs typeface="Times New Roman"/>
                <a:sym typeface="Times New Roman"/>
              </a:rPr>
              <a:t>Unit 1                Computer Networks        SY BTech(CSE)    Semester-4               2023-24    </a:t>
            </a:r>
            <a:endParaRPr sz="800" b="1">
              <a:solidFill>
                <a:schemeClr val="dk1"/>
              </a:solidFill>
              <a:latin typeface="Times New Roman"/>
              <a:ea typeface="Times New Roman"/>
              <a:cs typeface="Times New Roman"/>
              <a:sym typeface="Times New Roman"/>
            </a:endParaRPr>
          </a:p>
        </p:txBody>
      </p:sp>
      <p:sp>
        <p:nvSpPr>
          <p:cNvPr id="4" name="Rectangle 3">
            <a:extLst>
              <a:ext uri="{FF2B5EF4-FFF2-40B4-BE49-F238E27FC236}">
                <a16:creationId xmlns:a16="http://schemas.microsoft.com/office/drawing/2014/main" id="{9BEDF160-52F0-41A3-A3FC-01D07683086A}"/>
              </a:ext>
            </a:extLst>
          </p:cNvPr>
          <p:cNvSpPr/>
          <p:nvPr/>
        </p:nvSpPr>
        <p:spPr>
          <a:xfrm>
            <a:off x="571500" y="808682"/>
            <a:ext cx="8474150" cy="3785652"/>
          </a:xfrm>
          <a:prstGeom prst="rect">
            <a:avLst/>
          </a:prstGeom>
        </p:spPr>
        <p:txBody>
          <a:bodyPr wrap="square">
            <a:spAutoFit/>
          </a:bodyPr>
          <a:lstStyle/>
          <a:p>
            <a:pPr marL="285750" indent="-285750">
              <a:spcBef>
                <a:spcPts val="600"/>
              </a:spcBef>
              <a:spcAft>
                <a:spcPts val="600"/>
              </a:spcAft>
              <a:buSzPct val="150000"/>
              <a:buFont typeface="Wingdings" panose="05000000000000000000" pitchFamily="2" charset="2"/>
              <a:buChar char="Ø"/>
            </a:pPr>
            <a:r>
              <a:rPr lang="en-IN" sz="1800" b="1" dirty="0">
                <a:latin typeface="Times New Roman" panose="02020603050405020304" pitchFamily="18" charset="0"/>
                <a:cs typeface="Times New Roman" panose="02020603050405020304" pitchFamily="18" charset="0"/>
              </a:rPr>
              <a:t>Data Communications  Telecommunication </a:t>
            </a:r>
            <a:r>
              <a:rPr lang="en-IN" sz="1800" dirty="0">
                <a:latin typeface="Times New Roman" panose="02020603050405020304" pitchFamily="18" charset="0"/>
                <a:cs typeface="Times New Roman" panose="02020603050405020304" pitchFamily="18" charset="0"/>
              </a:rPr>
              <a:t>– means communication at a distance. (“tele”, </a:t>
            </a:r>
            <a:r>
              <a:rPr lang="en-IN" sz="1800" dirty="0" smtClean="0">
                <a:latin typeface="Times New Roman" panose="02020603050405020304" pitchFamily="18" charset="0"/>
                <a:cs typeface="Times New Roman" panose="02020603050405020304" pitchFamily="18" charset="0"/>
              </a:rPr>
              <a:t>Greek </a:t>
            </a:r>
            <a:r>
              <a:rPr lang="en-IN" sz="1800" dirty="0">
                <a:latin typeface="Times New Roman" panose="02020603050405020304" pitchFamily="18" charset="0"/>
                <a:cs typeface="Times New Roman" panose="02020603050405020304" pitchFamily="18" charset="0"/>
              </a:rPr>
              <a:t>word for “far”)</a:t>
            </a:r>
          </a:p>
          <a:p>
            <a:pPr marL="285750" indent="-285750">
              <a:spcBef>
                <a:spcPts val="600"/>
              </a:spcBef>
              <a:spcAft>
                <a:spcPts val="600"/>
              </a:spcAft>
              <a:buSzPct val="150000"/>
              <a:buFont typeface="Wingdings" panose="05000000000000000000" pitchFamily="2" charset="2"/>
              <a:buChar char="Ø"/>
            </a:pPr>
            <a:r>
              <a:rPr lang="en-IN" sz="1800" b="1" dirty="0">
                <a:latin typeface="Times New Roman" panose="02020603050405020304" pitchFamily="18" charset="0"/>
                <a:cs typeface="Times New Roman" panose="02020603050405020304" pitchFamily="18" charset="0"/>
              </a:rPr>
              <a:t>Data </a:t>
            </a:r>
            <a:r>
              <a:rPr lang="en-IN" sz="1800" dirty="0">
                <a:latin typeface="Times New Roman" panose="02020603050405020304" pitchFamily="18" charset="0"/>
                <a:cs typeface="Times New Roman" panose="02020603050405020304" pitchFamily="18" charset="0"/>
              </a:rPr>
              <a:t>- refers to information presented in whatever form is agreed upon by the parties creating and using the data </a:t>
            </a:r>
          </a:p>
          <a:p>
            <a:pPr marL="285750" indent="-285750">
              <a:spcBef>
                <a:spcPts val="600"/>
              </a:spcBef>
              <a:spcAft>
                <a:spcPts val="600"/>
              </a:spcAft>
              <a:buSzPct val="150000"/>
              <a:buFont typeface="Wingdings" panose="05000000000000000000" pitchFamily="2" charset="2"/>
              <a:buChar char="Ø"/>
            </a:pPr>
            <a:r>
              <a:rPr lang="en-IN" sz="1800" b="1" dirty="0">
                <a:latin typeface="Times New Roman" panose="02020603050405020304" pitchFamily="18" charset="0"/>
                <a:cs typeface="Times New Roman" panose="02020603050405020304" pitchFamily="18" charset="0"/>
              </a:rPr>
              <a:t>Data Communication </a:t>
            </a:r>
            <a:r>
              <a:rPr lang="en-IN" sz="1800" dirty="0">
                <a:latin typeface="Times New Roman" panose="02020603050405020304" pitchFamily="18" charset="0"/>
                <a:cs typeface="Times New Roman" panose="02020603050405020304" pitchFamily="18" charset="0"/>
              </a:rPr>
              <a:t>- exchange of data between two devices via some form of transmission medium such as a wire cable </a:t>
            </a:r>
          </a:p>
          <a:p>
            <a:pPr marL="285750" indent="-285750">
              <a:spcBef>
                <a:spcPts val="600"/>
              </a:spcBef>
              <a:spcAft>
                <a:spcPts val="600"/>
              </a:spcAft>
              <a:buSzPct val="150000"/>
              <a:buFont typeface="Wingdings" panose="05000000000000000000" pitchFamily="2" charset="2"/>
              <a:buChar char="Ø"/>
            </a:pPr>
            <a:r>
              <a:rPr lang="en-US" sz="1800" b="1" dirty="0">
                <a:solidFill>
                  <a:srgbClr val="C00000"/>
                </a:solidFill>
                <a:latin typeface="Times New Roman" panose="02020603050405020304" pitchFamily="18" charset="0"/>
                <a:cs typeface="Times New Roman" panose="02020603050405020304" pitchFamily="18" charset="0"/>
              </a:rPr>
              <a:t>Data </a:t>
            </a:r>
            <a:r>
              <a:rPr lang="en-US" sz="1800" dirty="0">
                <a:latin typeface="Times New Roman" panose="02020603050405020304" pitchFamily="18" charset="0"/>
                <a:cs typeface="Times New Roman" panose="02020603050405020304" pitchFamily="18" charset="0"/>
              </a:rPr>
              <a:t>is a collection of facts. </a:t>
            </a:r>
            <a:r>
              <a:rPr lang="en-US" sz="1800" b="1" dirty="0">
                <a:solidFill>
                  <a:srgbClr val="C00000"/>
                </a:solidFill>
                <a:latin typeface="Times New Roman" panose="02020603050405020304" pitchFamily="18" charset="0"/>
                <a:cs typeface="Times New Roman" panose="02020603050405020304" pitchFamily="18" charset="0"/>
              </a:rPr>
              <a:t>Information </a:t>
            </a:r>
            <a:r>
              <a:rPr lang="en-US" sz="1800" dirty="0">
                <a:latin typeface="Times New Roman" panose="02020603050405020304" pitchFamily="18" charset="0"/>
                <a:cs typeface="Times New Roman" panose="02020603050405020304" pitchFamily="18" charset="0"/>
              </a:rPr>
              <a:t>is how you understand those facts in context</a:t>
            </a:r>
          </a:p>
          <a:p>
            <a:pPr marL="285750" indent="-285750">
              <a:spcBef>
                <a:spcPts val="600"/>
              </a:spcBef>
              <a:spcAft>
                <a:spcPts val="600"/>
              </a:spcAft>
              <a:buSzPct val="150000"/>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Data is unorganized, while information is structured or </a:t>
            </a:r>
            <a:r>
              <a:rPr lang="en-US" sz="1800" dirty="0" smtClean="0">
                <a:latin typeface="Times New Roman" panose="02020603050405020304" pitchFamily="18" charset="0"/>
                <a:cs typeface="Times New Roman" panose="02020603050405020304" pitchFamily="18" charset="0"/>
              </a:rPr>
              <a:t>organized.</a:t>
            </a:r>
            <a:endParaRPr lang="en-US" sz="1800" dirty="0">
              <a:latin typeface="Times New Roman" panose="02020603050405020304" pitchFamily="18" charset="0"/>
              <a:cs typeface="Times New Roman" panose="02020603050405020304" pitchFamily="18" charset="0"/>
            </a:endParaRPr>
          </a:p>
          <a:p>
            <a:pPr marL="285750" indent="-285750">
              <a:spcBef>
                <a:spcPts val="600"/>
              </a:spcBef>
              <a:spcAft>
                <a:spcPts val="600"/>
              </a:spcAft>
              <a:buSzPct val="150000"/>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Data is not typically useful on its own, but information </a:t>
            </a:r>
            <a:r>
              <a:rPr lang="en-US" sz="1800" dirty="0" smtClean="0">
                <a:latin typeface="Times New Roman" panose="02020603050405020304" pitchFamily="18" charset="0"/>
                <a:cs typeface="Times New Roman" panose="02020603050405020304" pitchFamily="18" charset="0"/>
              </a:rPr>
              <a:t>is.</a:t>
            </a:r>
            <a:endParaRPr lang="en-US" sz="1800" dirty="0">
              <a:latin typeface="Times New Roman" panose="02020603050405020304" pitchFamily="18" charset="0"/>
              <a:cs typeface="Times New Roman" panose="02020603050405020304" pitchFamily="18" charset="0"/>
            </a:endParaRPr>
          </a:p>
          <a:p>
            <a:pPr marL="285750" indent="-285750">
              <a:spcBef>
                <a:spcPts val="600"/>
              </a:spcBef>
              <a:spcAft>
                <a:spcPts val="600"/>
              </a:spcAft>
              <a:buSzPct val="150000"/>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Information depends on </a:t>
            </a:r>
            <a:r>
              <a:rPr lang="en-US" sz="1800" dirty="0" smtClean="0">
                <a:latin typeface="Times New Roman" panose="02020603050405020304" pitchFamily="18" charset="0"/>
                <a:cs typeface="Times New Roman" panose="02020603050405020304" pitchFamily="18" charset="0"/>
              </a:rPr>
              <a:t>data.</a:t>
            </a:r>
            <a:endParaRPr lang="en-IN" sz="1800" dirty="0">
              <a:latin typeface="Times New Roman" panose="02020603050405020304" pitchFamily="18" charset="0"/>
              <a:cs typeface="Times New Roman" panose="02020603050405020304" pitchFamily="18" charset="0"/>
            </a:endParaRPr>
          </a:p>
        </p:txBody>
      </p:sp>
      <p:cxnSp>
        <p:nvCxnSpPr>
          <p:cNvPr id="8" name="Google Shape;140;p149"/>
          <p:cNvCxnSpPr/>
          <p:nvPr/>
        </p:nvCxnSpPr>
        <p:spPr>
          <a:xfrm>
            <a:off x="0" y="654598"/>
            <a:ext cx="9144000" cy="12829"/>
          </a:xfrm>
          <a:prstGeom prst="straightConnector1">
            <a:avLst/>
          </a:prstGeom>
          <a:noFill/>
          <a:ln w="9525" cap="flat" cmpd="sng">
            <a:solidFill>
              <a:srgbClr val="00B050"/>
            </a:solidFill>
            <a:prstDash val="solid"/>
            <a:miter lim="800000"/>
            <a:headEnd type="none" w="sm" len="sm"/>
            <a:tailEnd type="none" w="sm" len="sm"/>
          </a:ln>
        </p:spPr>
      </p:cxnSp>
      <p:cxnSp>
        <p:nvCxnSpPr>
          <p:cNvPr id="9" name="Google Shape;142;p149"/>
          <p:cNvCxnSpPr/>
          <p:nvPr/>
        </p:nvCxnSpPr>
        <p:spPr>
          <a:xfrm>
            <a:off x="515320" y="47020"/>
            <a:ext cx="56180" cy="5096480"/>
          </a:xfrm>
          <a:prstGeom prst="straightConnector1">
            <a:avLst/>
          </a:prstGeom>
          <a:noFill/>
          <a:ln w="15875" cap="flat" cmpd="sng">
            <a:solidFill>
              <a:srgbClr val="00B050"/>
            </a:solidFill>
            <a:prstDash val="solid"/>
            <a:miter lim="800000"/>
            <a:headEnd type="none" w="sm" len="sm"/>
            <a:tailEnd type="none" w="sm" len="sm"/>
          </a:ln>
        </p:spPr>
      </p:cxnSp>
      <p:cxnSp>
        <p:nvCxnSpPr>
          <p:cNvPr id="10" name="Google Shape;140;p149"/>
          <p:cNvCxnSpPr/>
          <p:nvPr/>
        </p:nvCxnSpPr>
        <p:spPr>
          <a:xfrm flipV="1">
            <a:off x="-31740" y="4666209"/>
            <a:ext cx="9154316" cy="52706"/>
          </a:xfrm>
          <a:prstGeom prst="straightConnector1">
            <a:avLst/>
          </a:prstGeom>
          <a:noFill/>
          <a:ln w="9525" cap="flat" cmpd="sng">
            <a:solidFill>
              <a:srgbClr val="00B050"/>
            </a:solidFill>
            <a:prstDash val="solid"/>
            <a:miter lim="800000"/>
            <a:headEnd type="none" w="sm" len="sm"/>
            <a:tailEnd type="none" w="sm" len="sm"/>
          </a:ln>
        </p:spPr>
      </p:cxnSp>
    </p:spTree>
    <p:extLst>
      <p:ext uri="{BB962C8B-B14F-4D97-AF65-F5344CB8AC3E}">
        <p14:creationId xmlns:p14="http://schemas.microsoft.com/office/powerpoint/2010/main" val="357147689"/>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29"/>
          <p:cNvSpPr txBox="1">
            <a:spLocks noGrp="1"/>
          </p:cNvSpPr>
          <p:nvPr>
            <p:ph type="sldNum" idx="12"/>
          </p:nvPr>
        </p:nvSpPr>
        <p:spPr>
          <a:xfrm>
            <a:off x="7425344" y="4844839"/>
            <a:ext cx="984019" cy="273844"/>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en" sz="900">
                <a:solidFill>
                  <a:schemeClr val="dk1"/>
                </a:solidFill>
                <a:latin typeface="Times New Roman"/>
                <a:ea typeface="Times New Roman"/>
                <a:cs typeface="Times New Roman"/>
                <a:sym typeface="Times New Roman"/>
              </a:rPr>
              <a:t>100</a:t>
            </a:fld>
            <a:endParaRPr sz="900">
              <a:solidFill>
                <a:schemeClr val="dk1"/>
              </a:solidFill>
              <a:latin typeface="Times New Roman"/>
              <a:ea typeface="Times New Roman"/>
              <a:cs typeface="Times New Roman"/>
              <a:sym typeface="Times New Roman"/>
            </a:endParaRPr>
          </a:p>
        </p:txBody>
      </p:sp>
      <p:sp>
        <p:nvSpPr>
          <p:cNvPr id="185" name="Google Shape;185;p29"/>
          <p:cNvSpPr/>
          <p:nvPr/>
        </p:nvSpPr>
        <p:spPr>
          <a:xfrm>
            <a:off x="780836" y="230040"/>
            <a:ext cx="7646230" cy="851629"/>
          </a:xfrm>
          <a:prstGeom prst="rect">
            <a:avLst/>
          </a:prstGeom>
          <a:noFill/>
          <a:ln>
            <a:noFill/>
          </a:ln>
        </p:spPr>
        <p:txBody>
          <a:bodyPr spcFirstLastPara="1" wrap="square" lIns="68575" tIns="34275" rIns="68575" bIns="34275" anchor="t" anchorCtr="0">
            <a:noAutofit/>
          </a:bodyPr>
          <a:lstStyle/>
          <a:p>
            <a:pPr fontAlgn="base"/>
            <a:r>
              <a:rPr lang="en-US" sz="3600" b="1" dirty="0" smtClean="0">
                <a:solidFill>
                  <a:srgbClr val="7030A0"/>
                </a:solidFill>
                <a:latin typeface="Times New Roman" panose="02020603050405020304" pitchFamily="18" charset="0"/>
                <a:cs typeface="Times New Roman" panose="02020603050405020304" pitchFamily="18" charset="0"/>
              </a:rPr>
              <a:t>4. Software </a:t>
            </a:r>
            <a:r>
              <a:rPr lang="en-US" sz="3600" b="1" dirty="0">
                <a:solidFill>
                  <a:srgbClr val="7030A0"/>
                </a:solidFill>
                <a:latin typeface="Times New Roman" panose="02020603050405020304" pitchFamily="18" charset="0"/>
                <a:cs typeface="Times New Roman" panose="02020603050405020304" pitchFamily="18" charset="0"/>
              </a:rPr>
              <a:t>Define Network</a:t>
            </a:r>
          </a:p>
        </p:txBody>
      </p:sp>
      <p:pic>
        <p:nvPicPr>
          <p:cNvPr id="186" name="Google Shape;186;p29"/>
          <p:cNvPicPr preferRelativeResize="0"/>
          <p:nvPr/>
        </p:nvPicPr>
        <p:blipFill rotWithShape="1">
          <a:blip r:embed="rId3">
            <a:alphaModFix/>
          </a:blip>
          <a:srcRect/>
          <a:stretch/>
        </p:blipFill>
        <p:spPr>
          <a:xfrm>
            <a:off x="41821" y="47020"/>
            <a:ext cx="739015" cy="528333"/>
          </a:xfrm>
          <a:prstGeom prst="rect">
            <a:avLst/>
          </a:prstGeom>
          <a:noFill/>
          <a:ln>
            <a:noFill/>
          </a:ln>
        </p:spPr>
      </p:pic>
      <p:sp>
        <p:nvSpPr>
          <p:cNvPr id="187" name="Google Shape;187;p29"/>
          <p:cNvSpPr txBox="1">
            <a:spLocks noGrp="1"/>
          </p:cNvSpPr>
          <p:nvPr>
            <p:ph type="dt" idx="10"/>
          </p:nvPr>
        </p:nvSpPr>
        <p:spPr>
          <a:xfrm>
            <a:off x="571500" y="4844838"/>
            <a:ext cx="2057400" cy="273900"/>
          </a:xfrm>
          <a:prstGeom prst="rect">
            <a:avLst/>
          </a:prstGeom>
          <a:noFill/>
          <a:ln>
            <a:noFill/>
          </a:ln>
        </p:spPr>
        <p:txBody>
          <a:bodyPr spcFirstLastPara="1" wrap="square" lIns="68575" tIns="34275" rIns="68575" bIns="34275" anchor="ctr" anchorCtr="0">
            <a:noAutofit/>
          </a:bodyPr>
          <a:lstStyle/>
          <a:p>
            <a:pPr marL="0" lvl="0" indent="0" algn="l" rtl="0">
              <a:spcBef>
                <a:spcPts val="0"/>
              </a:spcBef>
              <a:spcAft>
                <a:spcPts val="0"/>
              </a:spcAft>
              <a:buNone/>
            </a:pPr>
            <a:fld id="{A457DB7C-A764-4174-8163-F7FE1E93336C}" type="datetime1">
              <a:rPr lang="en-US" sz="800" b="1" smtClean="0">
                <a:solidFill>
                  <a:schemeClr val="dk1"/>
                </a:solidFill>
                <a:latin typeface="Times New Roman"/>
                <a:cs typeface="Times New Roman"/>
                <a:sym typeface="Times New Roman"/>
              </a:rPr>
              <a:t>2/1/2024</a:t>
            </a:fld>
            <a:endParaRPr sz="800" b="1">
              <a:solidFill>
                <a:schemeClr val="dk1"/>
              </a:solidFill>
              <a:latin typeface="Times New Roman"/>
              <a:ea typeface="Times New Roman"/>
              <a:cs typeface="Times New Roman"/>
              <a:sym typeface="Times New Roman"/>
            </a:endParaRPr>
          </a:p>
        </p:txBody>
      </p:sp>
      <p:sp>
        <p:nvSpPr>
          <p:cNvPr id="188" name="Google Shape;188;p29"/>
          <p:cNvSpPr txBox="1">
            <a:spLocks noGrp="1"/>
          </p:cNvSpPr>
          <p:nvPr>
            <p:ph type="ftr" idx="11"/>
          </p:nvPr>
        </p:nvSpPr>
        <p:spPr>
          <a:xfrm>
            <a:off x="2764639" y="4844839"/>
            <a:ext cx="3617100" cy="2739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r>
              <a:rPr lang="en-GB" sz="800" b="1" smtClean="0">
                <a:solidFill>
                  <a:schemeClr val="dk1"/>
                </a:solidFill>
                <a:latin typeface="Times New Roman"/>
                <a:ea typeface="Times New Roman"/>
                <a:cs typeface="Times New Roman"/>
                <a:sym typeface="Times New Roman"/>
              </a:rPr>
              <a:t>Unit 1                Computer Networks        SY BTech(CSE)    Semester-4               2023-24    </a:t>
            </a:r>
            <a:endParaRPr sz="800" b="1">
              <a:solidFill>
                <a:schemeClr val="dk1"/>
              </a:solidFill>
              <a:latin typeface="Times New Roman"/>
              <a:ea typeface="Times New Roman"/>
              <a:cs typeface="Times New Roman"/>
              <a:sym typeface="Times New Roman"/>
            </a:endParaRPr>
          </a:p>
        </p:txBody>
      </p:sp>
      <p:sp>
        <p:nvSpPr>
          <p:cNvPr id="10" name="Rectangle 3">
            <a:extLst>
              <a:ext uri="{FF2B5EF4-FFF2-40B4-BE49-F238E27FC236}">
                <a16:creationId xmlns:a16="http://schemas.microsoft.com/office/drawing/2014/main" id="{BA41E6B9-79B4-4A25-A1FD-A32A2DD2714E}"/>
              </a:ext>
            </a:extLst>
          </p:cNvPr>
          <p:cNvSpPr txBox="1">
            <a:spLocks noChangeArrowheads="1"/>
          </p:cNvSpPr>
          <p:nvPr/>
        </p:nvSpPr>
        <p:spPr>
          <a:xfrm>
            <a:off x="4025034" y="957398"/>
            <a:ext cx="4984888" cy="388744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buClr>
                <a:srgbClr val="CC0000"/>
              </a:buClr>
              <a:buSzPct val="150000"/>
              <a:buFont typeface="Wingdings" panose="05000000000000000000" pitchFamily="2" charset="2"/>
              <a:buChar char="Ø"/>
            </a:pPr>
            <a:r>
              <a:rPr lang="en-US" sz="2200" dirty="0">
                <a:solidFill>
                  <a:schemeClr val="tx1"/>
                </a:solidFill>
                <a:latin typeface="Times New Roman" pitchFamily="18" charset="0"/>
                <a:cs typeface="Times New Roman" pitchFamily="18" charset="0"/>
              </a:rPr>
              <a:t>Software-Defined Networking (SDN) is </a:t>
            </a:r>
            <a:r>
              <a:rPr lang="en-US" sz="2200" b="1" dirty="0">
                <a:solidFill>
                  <a:schemeClr val="tx1"/>
                </a:solidFill>
                <a:latin typeface="Times New Roman" pitchFamily="18" charset="0"/>
                <a:cs typeface="Times New Roman" pitchFamily="18" charset="0"/>
              </a:rPr>
              <a:t>dynamic</a:t>
            </a:r>
            <a:r>
              <a:rPr lang="en-US" sz="2200" dirty="0">
                <a:solidFill>
                  <a:schemeClr val="tx1"/>
                </a:solidFill>
                <a:latin typeface="Times New Roman" pitchFamily="18" charset="0"/>
                <a:cs typeface="Times New Roman" pitchFamily="18" charset="0"/>
              </a:rPr>
              <a:t>, </a:t>
            </a:r>
            <a:r>
              <a:rPr lang="en-US" sz="2200" b="1" dirty="0">
                <a:solidFill>
                  <a:schemeClr val="tx1"/>
                </a:solidFill>
                <a:latin typeface="Times New Roman" pitchFamily="18" charset="0"/>
                <a:cs typeface="Times New Roman" pitchFamily="18" charset="0"/>
              </a:rPr>
              <a:t>manageable</a:t>
            </a:r>
            <a:r>
              <a:rPr lang="en-US" sz="2200" dirty="0">
                <a:solidFill>
                  <a:schemeClr val="tx1"/>
                </a:solidFill>
                <a:latin typeface="Times New Roman" pitchFamily="18" charset="0"/>
                <a:cs typeface="Times New Roman" pitchFamily="18" charset="0"/>
              </a:rPr>
              <a:t>, </a:t>
            </a:r>
            <a:r>
              <a:rPr lang="en-US" sz="2200" b="1" dirty="0">
                <a:solidFill>
                  <a:schemeClr val="tx1"/>
                </a:solidFill>
                <a:latin typeface="Times New Roman" pitchFamily="18" charset="0"/>
                <a:cs typeface="Times New Roman" pitchFamily="18" charset="0"/>
              </a:rPr>
              <a:t>cost-effective,</a:t>
            </a:r>
            <a:r>
              <a:rPr lang="en-US" sz="2200" dirty="0">
                <a:solidFill>
                  <a:schemeClr val="tx1"/>
                </a:solidFill>
                <a:latin typeface="Times New Roman" pitchFamily="18" charset="0"/>
                <a:cs typeface="Times New Roman" pitchFamily="18" charset="0"/>
              </a:rPr>
              <a:t> and </a:t>
            </a:r>
            <a:r>
              <a:rPr lang="en-US" sz="2200" b="1" dirty="0">
                <a:solidFill>
                  <a:schemeClr val="tx1"/>
                </a:solidFill>
                <a:latin typeface="Times New Roman" pitchFamily="18" charset="0"/>
                <a:cs typeface="Times New Roman" pitchFamily="18" charset="0"/>
              </a:rPr>
              <a:t>adaptable for the high-bandwidth,</a:t>
            </a:r>
            <a:r>
              <a:rPr lang="en-US" sz="2200" dirty="0">
                <a:solidFill>
                  <a:schemeClr val="tx1"/>
                </a:solidFill>
                <a:latin typeface="Times New Roman" pitchFamily="18" charset="0"/>
                <a:cs typeface="Times New Roman" pitchFamily="18" charset="0"/>
              </a:rPr>
              <a:t> dynamic nature of today’s </a:t>
            </a:r>
            <a:r>
              <a:rPr lang="en-US" sz="2200" dirty="0" smtClean="0">
                <a:solidFill>
                  <a:schemeClr val="tx1"/>
                </a:solidFill>
                <a:latin typeface="Times New Roman" pitchFamily="18" charset="0"/>
                <a:cs typeface="Times New Roman" pitchFamily="18" charset="0"/>
              </a:rPr>
              <a:t>applications.</a:t>
            </a:r>
            <a:endParaRPr lang="en-US" sz="2200" dirty="0">
              <a:solidFill>
                <a:schemeClr val="tx1"/>
              </a:solidFill>
              <a:latin typeface="Times New Roman" pitchFamily="18" charset="0"/>
              <a:cs typeface="Times New Roman" pitchFamily="18" charset="0"/>
            </a:endParaRPr>
          </a:p>
          <a:p>
            <a:pPr algn="just">
              <a:buClr>
                <a:srgbClr val="CC0000"/>
              </a:buClr>
              <a:buSzPct val="150000"/>
              <a:buFont typeface="Wingdings" panose="05000000000000000000" pitchFamily="2" charset="2"/>
              <a:buChar char="Ø"/>
            </a:pPr>
            <a:r>
              <a:rPr lang="en-US" sz="2200" dirty="0">
                <a:solidFill>
                  <a:schemeClr val="tx1"/>
                </a:solidFill>
                <a:latin typeface="Times New Roman" pitchFamily="18" charset="0"/>
                <a:cs typeface="Times New Roman" pitchFamily="18" charset="0"/>
              </a:rPr>
              <a:t> This architecture decouples the network control and forwarding functions enabling the network control to become directly programmable and the underlying infrastructure to be abstracted for applications and network </a:t>
            </a:r>
            <a:r>
              <a:rPr lang="en-US" sz="2200" dirty="0" smtClean="0">
                <a:solidFill>
                  <a:schemeClr val="tx1"/>
                </a:solidFill>
                <a:latin typeface="Times New Roman" pitchFamily="18" charset="0"/>
                <a:cs typeface="Times New Roman" pitchFamily="18" charset="0"/>
              </a:rPr>
              <a:t>services. </a:t>
            </a:r>
            <a:endParaRPr lang="en-US" sz="2200" dirty="0">
              <a:solidFill>
                <a:schemeClr val="tx1"/>
              </a:solidFill>
              <a:latin typeface="Times New Roman" pitchFamily="18" charset="0"/>
              <a:cs typeface="Times New Roman" pitchFamily="18" charset="0"/>
            </a:endParaRPr>
          </a:p>
          <a:p>
            <a:pPr algn="just"/>
            <a:endParaRPr lang="en-US" altLang="en-US" sz="2200" dirty="0">
              <a:latin typeface="Book Antiqua" panose="02040602050305030304" pitchFamily="18" charset="0"/>
            </a:endParaRPr>
          </a:p>
        </p:txBody>
      </p:sp>
      <p:pic>
        <p:nvPicPr>
          <p:cNvPr id="11" name="Picture 3">
            <a:extLst>
              <a:ext uri="{FF2B5EF4-FFF2-40B4-BE49-F238E27FC236}">
                <a16:creationId xmlns:a16="http://schemas.microsoft.com/office/drawing/2014/main" id="{03AD7370-17D0-4398-81B0-1F0D90E4CD4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 y="1051872"/>
            <a:ext cx="3339234" cy="32866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68233703"/>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p:cNvSpPr>
            <a:spLocks noGrp="1"/>
          </p:cNvSpPr>
          <p:nvPr>
            <p:ph type="dt" idx="10"/>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fld id="{CAA61E1B-E88E-408A-A456-EBDF261DBD42}" type="datetime1">
              <a:rPr kumimoji="0" lang="en-US" sz="700" b="0" i="0" u="none" strike="noStrike" kern="0" cap="none" spc="0" normalizeH="0" baseline="0" noProof="0" smtClean="0">
                <a:ln>
                  <a:noFill/>
                </a:ln>
                <a:solidFill>
                  <a:srgbClr val="FFFFFF"/>
                </a:solidFill>
                <a:effectLst/>
                <a:uLnTx/>
                <a:uFillTx/>
                <a:latin typeface="Calibri"/>
                <a:cs typeface="Calibri"/>
                <a:sym typeface="Calibri"/>
              </a:rPr>
              <a:t>2/1/2024</a:t>
            </a:fld>
            <a:endParaRPr kumimoji="0" lang="en-US" sz="700" b="0" i="0" u="none" strike="noStrike" kern="0" cap="none" spc="0" normalizeH="0" baseline="0" noProof="0">
              <a:ln>
                <a:noFill/>
              </a:ln>
              <a:solidFill>
                <a:srgbClr val="FFFFFF"/>
              </a:solidFill>
              <a:effectLst/>
              <a:uLnTx/>
              <a:uFillTx/>
              <a:latin typeface="Calibri"/>
              <a:cs typeface="Calibri"/>
              <a:sym typeface="Calibri"/>
            </a:endParaRPr>
          </a:p>
        </p:txBody>
      </p:sp>
      <p:sp>
        <p:nvSpPr>
          <p:cNvPr id="6" name="Footer Placeholder 5"/>
          <p:cNvSpPr>
            <a:spLocks noGrp="1"/>
          </p:cNvSpPr>
          <p:nvPr>
            <p:ph type="ftr" idx="11"/>
          </p:nvPr>
        </p:nvSpPr>
        <p:spPr/>
        <p:txBody>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GB" sz="700" b="0" i="0" u="none" strike="noStrike" kern="0" cap="none" spc="0" normalizeH="0" baseline="0" noProof="0" smtClean="0">
                <a:ln>
                  <a:noFill/>
                </a:ln>
                <a:solidFill>
                  <a:srgbClr val="FFFFFF"/>
                </a:solidFill>
                <a:effectLst/>
                <a:uLnTx/>
                <a:uFillTx/>
                <a:latin typeface="Calibri"/>
                <a:cs typeface="Calibri"/>
                <a:sym typeface="Calibri"/>
              </a:rPr>
              <a:t>Unit 1                Computer Networks        SY BTech(CSE)    Semester-4               2023-24    </a:t>
            </a:r>
            <a:endParaRPr kumimoji="0" lang="en-GB" sz="700" b="0" i="0" u="none" strike="noStrike" kern="0" cap="none" spc="0" normalizeH="0" baseline="0" noProof="0">
              <a:ln>
                <a:noFill/>
              </a:ln>
              <a:solidFill>
                <a:srgbClr val="FFFFFF"/>
              </a:solidFill>
              <a:effectLst/>
              <a:uLnTx/>
              <a:uFillTx/>
              <a:latin typeface="Calibri"/>
              <a:cs typeface="Calibri"/>
              <a:sym typeface="Calibri"/>
            </a:endParaRPr>
          </a:p>
        </p:txBody>
      </p:sp>
      <p:sp>
        <p:nvSpPr>
          <p:cNvPr id="7" name="Slide Number Placeholder 6"/>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800" b="0" i="0" u="none" strike="noStrike" kern="0" cap="none" spc="0" normalizeH="0" baseline="0" noProof="0" smtClean="0">
                <a:ln>
                  <a:noFill/>
                </a:ln>
                <a:solidFill>
                  <a:srgbClr val="FFFFFF"/>
                </a:solidFill>
                <a:effectLst/>
                <a:uLnTx/>
                <a:uFillTx/>
                <a:latin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101</a:t>
            </a:fld>
            <a:endParaRPr kumimoji="0" lang="en" sz="800" b="0" i="0" u="none" strike="noStrike" kern="0" cap="none" spc="0" normalizeH="0" baseline="0" noProof="0">
              <a:ln>
                <a:noFill/>
              </a:ln>
              <a:solidFill>
                <a:srgbClr val="FFFFFF"/>
              </a:solidFill>
              <a:effectLst/>
              <a:uLnTx/>
              <a:uFillTx/>
              <a:latin typeface="Calibri"/>
              <a:cs typeface="Calibri"/>
              <a:sym typeface="Calibri"/>
            </a:endParaRPr>
          </a:p>
        </p:txBody>
      </p:sp>
      <p:sp>
        <p:nvSpPr>
          <p:cNvPr id="2" name="Title 1"/>
          <p:cNvSpPr>
            <a:spLocks noGrp="1"/>
          </p:cNvSpPr>
          <p:nvPr>
            <p:ph type="title" idx="4294967295"/>
          </p:nvPr>
        </p:nvSpPr>
        <p:spPr>
          <a:xfrm>
            <a:off x="986589" y="779318"/>
            <a:ext cx="8422106" cy="5813556"/>
          </a:xfrm>
        </p:spPr>
        <p:txBody>
          <a:bodyPr>
            <a:noAutofit/>
          </a:bodyPr>
          <a:lstStyle/>
          <a:p>
            <a:pPr lvl="0"/>
            <a:r>
              <a:rPr lang="en-US" sz="4400" b="1" dirty="0">
                <a:solidFill>
                  <a:srgbClr val="C00000"/>
                </a:solidFill>
                <a:latin typeface="Times New Roman" panose="02020603050405020304" pitchFamily="18" charset="0"/>
                <a:cs typeface="Times New Roman" panose="02020603050405020304" pitchFamily="18" charset="0"/>
              </a:rPr>
              <a:t>Network </a:t>
            </a:r>
            <a:r>
              <a:rPr lang="en-US" sz="4400" b="1" dirty="0" smtClean="0">
                <a:solidFill>
                  <a:srgbClr val="C00000"/>
                </a:solidFill>
                <a:latin typeface="Times New Roman" panose="02020603050405020304" pitchFamily="18" charset="0"/>
                <a:cs typeface="Times New Roman" panose="02020603050405020304" pitchFamily="18" charset="0"/>
              </a:rPr>
              <a:t>Topologies:</a:t>
            </a:r>
            <a:br>
              <a:rPr lang="en-US" sz="4400" b="1" dirty="0" smtClean="0">
                <a:solidFill>
                  <a:srgbClr val="C00000"/>
                </a:solidFill>
                <a:latin typeface="Times New Roman" panose="02020603050405020304" pitchFamily="18" charset="0"/>
                <a:cs typeface="Times New Roman" panose="02020603050405020304" pitchFamily="18" charset="0"/>
              </a:rPr>
            </a:br>
            <a:r>
              <a:rPr lang="en-US" sz="4400" b="1" dirty="0">
                <a:solidFill>
                  <a:srgbClr val="7030A0"/>
                </a:solidFill>
                <a:latin typeface="Times New Roman" panose="02020603050405020304" pitchFamily="18" charset="0"/>
                <a:cs typeface="Times New Roman" panose="02020603050405020304" pitchFamily="18" charset="0"/>
              </a:rPr>
              <a:t>1. Bus </a:t>
            </a:r>
            <a:r>
              <a:rPr lang="en-US" sz="4400" b="1" dirty="0" smtClean="0">
                <a:solidFill>
                  <a:srgbClr val="7030A0"/>
                </a:solidFill>
                <a:latin typeface="Times New Roman" panose="02020603050405020304" pitchFamily="18" charset="0"/>
                <a:cs typeface="Times New Roman" panose="02020603050405020304" pitchFamily="18" charset="0"/>
              </a:rPr>
              <a:t>Topology</a:t>
            </a:r>
            <a:br>
              <a:rPr lang="en-US" sz="4400" b="1" dirty="0" smtClean="0">
                <a:solidFill>
                  <a:srgbClr val="7030A0"/>
                </a:solidFill>
                <a:latin typeface="Times New Roman" panose="02020603050405020304" pitchFamily="18" charset="0"/>
                <a:cs typeface="Times New Roman" panose="02020603050405020304" pitchFamily="18" charset="0"/>
              </a:rPr>
            </a:br>
            <a:r>
              <a:rPr lang="en-US" sz="4400" b="1" dirty="0" smtClean="0">
                <a:solidFill>
                  <a:srgbClr val="7030A0"/>
                </a:solidFill>
                <a:latin typeface="Times New Roman" panose="02020603050405020304" pitchFamily="18" charset="0"/>
                <a:cs typeface="Times New Roman" panose="02020603050405020304" pitchFamily="18" charset="0"/>
              </a:rPr>
              <a:t>2. Star </a:t>
            </a:r>
            <a:r>
              <a:rPr lang="en-US" sz="4400" b="1" dirty="0">
                <a:solidFill>
                  <a:srgbClr val="7030A0"/>
                </a:solidFill>
                <a:latin typeface="Times New Roman" panose="02020603050405020304" pitchFamily="18" charset="0"/>
                <a:cs typeface="Times New Roman" panose="02020603050405020304" pitchFamily="18" charset="0"/>
              </a:rPr>
              <a:t>Topology</a:t>
            </a:r>
            <a:r>
              <a:rPr lang="en-US" sz="4400" b="1" dirty="0" smtClean="0">
                <a:solidFill>
                  <a:srgbClr val="7030A0"/>
                </a:solidFill>
                <a:latin typeface="Times New Roman" panose="02020603050405020304" pitchFamily="18" charset="0"/>
                <a:cs typeface="Times New Roman" panose="02020603050405020304" pitchFamily="18" charset="0"/>
              </a:rPr>
              <a:t/>
            </a:r>
            <a:br>
              <a:rPr lang="en-US" sz="4400" b="1" dirty="0" smtClean="0">
                <a:solidFill>
                  <a:srgbClr val="7030A0"/>
                </a:solidFill>
                <a:latin typeface="Times New Roman" panose="02020603050405020304" pitchFamily="18" charset="0"/>
                <a:cs typeface="Times New Roman" panose="02020603050405020304" pitchFamily="18" charset="0"/>
              </a:rPr>
            </a:br>
            <a:r>
              <a:rPr lang="en-US" sz="4400" b="1" dirty="0" smtClean="0">
                <a:solidFill>
                  <a:srgbClr val="7030A0"/>
                </a:solidFill>
                <a:latin typeface="Times New Roman" panose="02020603050405020304" pitchFamily="18" charset="0"/>
                <a:cs typeface="Times New Roman" panose="02020603050405020304" pitchFamily="18" charset="0"/>
              </a:rPr>
              <a:t>3. </a:t>
            </a:r>
            <a:r>
              <a:rPr lang="en-US" altLang="en-US" sz="4400" b="1" dirty="0">
                <a:solidFill>
                  <a:schemeClr val="tx1"/>
                </a:solidFill>
                <a:latin typeface="Times New Roman" panose="02020603050405020304" pitchFamily="18" charset="0"/>
                <a:cs typeface="Times New Roman" panose="02020603050405020304" pitchFamily="18" charset="0"/>
              </a:rPr>
              <a:t>Extended star </a:t>
            </a:r>
            <a:r>
              <a:rPr lang="en-US" altLang="en-US" sz="2800" b="1" dirty="0" smtClean="0">
                <a:solidFill>
                  <a:schemeClr val="tx1"/>
                </a:solidFill>
                <a:latin typeface="Times New Roman" panose="02020603050405020304" pitchFamily="18" charset="0"/>
                <a:cs typeface="Times New Roman" panose="02020603050405020304" pitchFamily="18" charset="0"/>
              </a:rPr>
              <a:t>or</a:t>
            </a:r>
            <a:r>
              <a:rPr lang="en-US" altLang="en-US" sz="4400" b="1" dirty="0" smtClean="0">
                <a:solidFill>
                  <a:schemeClr val="tx1"/>
                </a:solidFill>
                <a:latin typeface="Times New Roman" panose="02020603050405020304" pitchFamily="18" charset="0"/>
                <a:cs typeface="Times New Roman" panose="02020603050405020304" pitchFamily="18" charset="0"/>
              </a:rPr>
              <a:t> </a:t>
            </a:r>
            <a:r>
              <a:rPr lang="en-US" sz="4400" b="1" dirty="0" smtClean="0">
                <a:solidFill>
                  <a:srgbClr val="7030A0"/>
                </a:solidFill>
                <a:latin typeface="Times New Roman" panose="02020603050405020304" pitchFamily="18" charset="0"/>
                <a:cs typeface="Times New Roman" panose="02020603050405020304" pitchFamily="18" charset="0"/>
              </a:rPr>
              <a:t>Tree </a:t>
            </a:r>
            <a:r>
              <a:rPr lang="en-US" sz="4400" b="1" dirty="0">
                <a:solidFill>
                  <a:srgbClr val="7030A0"/>
                </a:solidFill>
                <a:latin typeface="Times New Roman" panose="02020603050405020304" pitchFamily="18" charset="0"/>
                <a:cs typeface="Times New Roman" panose="02020603050405020304" pitchFamily="18" charset="0"/>
              </a:rPr>
              <a:t>Topology</a:t>
            </a:r>
            <a:r>
              <a:rPr lang="en-US" sz="4400" b="1" dirty="0" smtClean="0">
                <a:solidFill>
                  <a:srgbClr val="7030A0"/>
                </a:solidFill>
                <a:latin typeface="Times New Roman" panose="02020603050405020304" pitchFamily="18" charset="0"/>
                <a:cs typeface="Times New Roman" panose="02020603050405020304" pitchFamily="18" charset="0"/>
              </a:rPr>
              <a:t/>
            </a:r>
            <a:br>
              <a:rPr lang="en-US" sz="4400" b="1" dirty="0" smtClean="0">
                <a:solidFill>
                  <a:srgbClr val="7030A0"/>
                </a:solidFill>
                <a:latin typeface="Times New Roman" panose="02020603050405020304" pitchFamily="18" charset="0"/>
                <a:cs typeface="Times New Roman" panose="02020603050405020304" pitchFamily="18" charset="0"/>
              </a:rPr>
            </a:br>
            <a:r>
              <a:rPr lang="en-US" sz="4400" b="1" dirty="0" smtClean="0">
                <a:solidFill>
                  <a:srgbClr val="7030A0"/>
                </a:solidFill>
                <a:latin typeface="Times New Roman" panose="02020603050405020304" pitchFamily="18" charset="0"/>
                <a:cs typeface="Times New Roman" panose="02020603050405020304" pitchFamily="18" charset="0"/>
              </a:rPr>
              <a:t>4. Ring Topology</a:t>
            </a:r>
            <a:br>
              <a:rPr lang="en-US" sz="4400" b="1" dirty="0" smtClean="0">
                <a:solidFill>
                  <a:srgbClr val="7030A0"/>
                </a:solidFill>
                <a:latin typeface="Times New Roman" panose="02020603050405020304" pitchFamily="18" charset="0"/>
                <a:cs typeface="Times New Roman" panose="02020603050405020304" pitchFamily="18" charset="0"/>
              </a:rPr>
            </a:br>
            <a:r>
              <a:rPr lang="en-US" sz="4400" b="1" dirty="0" smtClean="0">
                <a:solidFill>
                  <a:srgbClr val="7030A0"/>
                </a:solidFill>
                <a:latin typeface="Times New Roman" panose="02020603050405020304" pitchFamily="18" charset="0"/>
                <a:cs typeface="Times New Roman" panose="02020603050405020304" pitchFamily="18" charset="0"/>
              </a:rPr>
              <a:t>5. Mesh Topology</a:t>
            </a:r>
            <a:br>
              <a:rPr lang="en-US" sz="4400" b="1" dirty="0" smtClean="0">
                <a:solidFill>
                  <a:srgbClr val="7030A0"/>
                </a:solidFill>
                <a:latin typeface="Times New Roman" panose="02020603050405020304" pitchFamily="18" charset="0"/>
                <a:cs typeface="Times New Roman" panose="02020603050405020304" pitchFamily="18" charset="0"/>
              </a:rPr>
            </a:br>
            <a:r>
              <a:rPr lang="en-US" sz="4400" b="1" dirty="0" smtClean="0">
                <a:solidFill>
                  <a:srgbClr val="7030A0"/>
                </a:solidFill>
                <a:latin typeface="Times New Roman" panose="02020603050405020304" pitchFamily="18" charset="0"/>
                <a:cs typeface="Times New Roman" panose="02020603050405020304" pitchFamily="18" charset="0"/>
              </a:rPr>
              <a:t/>
            </a:r>
            <a:br>
              <a:rPr lang="en-US" sz="4400" b="1" dirty="0" smtClean="0">
                <a:solidFill>
                  <a:srgbClr val="7030A0"/>
                </a:solidFill>
                <a:latin typeface="Times New Roman" panose="02020603050405020304" pitchFamily="18" charset="0"/>
                <a:cs typeface="Times New Roman" panose="02020603050405020304" pitchFamily="18" charset="0"/>
              </a:rPr>
            </a:br>
            <a:r>
              <a:rPr lang="en-US" sz="4400" b="1" dirty="0">
                <a:solidFill>
                  <a:srgbClr val="7030A0"/>
                </a:solidFill>
                <a:latin typeface="Times New Roman" panose="02020603050405020304" pitchFamily="18" charset="0"/>
                <a:cs typeface="Times New Roman" panose="02020603050405020304" pitchFamily="18" charset="0"/>
                <a:sym typeface="Arial"/>
              </a:rPr>
              <a:t/>
            </a:r>
            <a:br>
              <a:rPr lang="en-US" sz="4400" b="1" dirty="0">
                <a:solidFill>
                  <a:srgbClr val="7030A0"/>
                </a:solidFill>
                <a:latin typeface="Times New Roman" panose="02020603050405020304" pitchFamily="18" charset="0"/>
                <a:cs typeface="Times New Roman" panose="02020603050405020304" pitchFamily="18" charset="0"/>
                <a:sym typeface="Arial"/>
              </a:rPr>
            </a:br>
            <a:r>
              <a:rPr lang="en-US" sz="4400" b="1" dirty="0" smtClean="0">
                <a:solidFill>
                  <a:srgbClr val="C00000"/>
                </a:solidFill>
                <a:latin typeface="Times New Roman" panose="02020603050405020304" pitchFamily="18" charset="0"/>
                <a:cs typeface="Times New Roman" panose="02020603050405020304" pitchFamily="18" charset="0"/>
              </a:rPr>
              <a:t/>
            </a:r>
            <a:br>
              <a:rPr lang="en-US" sz="4400" b="1" dirty="0" smtClean="0">
                <a:solidFill>
                  <a:srgbClr val="C00000"/>
                </a:solidFill>
                <a:latin typeface="Times New Roman" panose="02020603050405020304" pitchFamily="18" charset="0"/>
                <a:cs typeface="Times New Roman" panose="02020603050405020304" pitchFamily="18" charset="0"/>
              </a:rPr>
            </a:br>
            <a:endParaRPr lang="en-US" sz="4400" b="1" dirty="0">
              <a:solidFill>
                <a:srgbClr val="C00000"/>
              </a:solidFill>
              <a:latin typeface="Times New Roman" panose="02020603050405020304" pitchFamily="18" charset="0"/>
              <a:cs typeface="Times New Roman" panose="02020603050405020304" pitchFamily="18" charset="0"/>
            </a:endParaRPr>
          </a:p>
        </p:txBody>
      </p:sp>
      <p:pic>
        <p:nvPicPr>
          <p:cNvPr id="4" name="Google Shape;186;p29"/>
          <p:cNvPicPr preferRelativeResize="0"/>
          <p:nvPr/>
        </p:nvPicPr>
        <p:blipFill rotWithShape="1">
          <a:blip r:embed="rId2">
            <a:alphaModFix/>
          </a:blip>
          <a:srcRect/>
          <a:stretch/>
        </p:blipFill>
        <p:spPr>
          <a:xfrm>
            <a:off x="41821" y="57411"/>
            <a:ext cx="739015" cy="721907"/>
          </a:xfrm>
          <a:prstGeom prst="rect">
            <a:avLst/>
          </a:prstGeom>
          <a:noFill/>
          <a:ln>
            <a:noFill/>
          </a:ln>
        </p:spPr>
      </p:pic>
    </p:spTree>
    <p:extLst>
      <p:ext uri="{BB962C8B-B14F-4D97-AF65-F5344CB8AC3E}">
        <p14:creationId xmlns:p14="http://schemas.microsoft.com/office/powerpoint/2010/main" val="3484854082"/>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29"/>
          <p:cNvSpPr txBox="1">
            <a:spLocks noGrp="1"/>
          </p:cNvSpPr>
          <p:nvPr>
            <p:ph type="sldNum" idx="12"/>
          </p:nvPr>
        </p:nvSpPr>
        <p:spPr>
          <a:xfrm>
            <a:off x="7425344" y="4844839"/>
            <a:ext cx="984019" cy="273844"/>
          </a:xfrm>
          <a:prstGeom prst="rect">
            <a:avLst/>
          </a:prstGeom>
          <a:noFill/>
          <a:ln>
            <a:noFill/>
          </a:ln>
        </p:spPr>
        <p:txBody>
          <a:bodyPr spcFirstLastPara="1" wrap="square" lIns="68575" tIns="34275" rIns="68575" bIns="34275"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900" b="0" i="0" u="none" strike="noStrike" kern="0" cap="none" spc="0" normalizeH="0" baseline="0" noProof="0">
                <a:ln>
                  <a:noFill/>
                </a:ln>
                <a:solidFill>
                  <a:srgbClr val="000000"/>
                </a:solidFill>
                <a:effectLst/>
                <a:uLnTx/>
                <a:uFillTx/>
                <a:latin typeface="Times New Roman"/>
                <a:ea typeface="Times New Roman"/>
                <a:cs typeface="Times New Roman"/>
                <a:sym typeface="Times New Roman"/>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102</a:t>
            </a:fld>
            <a:endParaRPr kumimoji="0" sz="900" b="0" i="0" u="none" strike="noStrike" kern="0" cap="none" spc="0" normalizeH="0" baseline="0" noProof="0">
              <a:ln>
                <a:noFill/>
              </a:ln>
              <a:solidFill>
                <a:srgbClr val="000000"/>
              </a:solidFill>
              <a:effectLst/>
              <a:uLnTx/>
              <a:uFillTx/>
              <a:latin typeface="Times New Roman"/>
              <a:ea typeface="Times New Roman"/>
              <a:cs typeface="Times New Roman"/>
              <a:sym typeface="Times New Roman"/>
            </a:endParaRPr>
          </a:p>
        </p:txBody>
      </p:sp>
      <p:sp>
        <p:nvSpPr>
          <p:cNvPr id="185" name="Google Shape;185;p29"/>
          <p:cNvSpPr/>
          <p:nvPr/>
        </p:nvSpPr>
        <p:spPr>
          <a:xfrm>
            <a:off x="877089" y="210029"/>
            <a:ext cx="7646230" cy="851629"/>
          </a:xfrm>
          <a:prstGeom prst="rect">
            <a:avLst/>
          </a:prstGeom>
          <a:noFill/>
          <a:ln>
            <a:noFill/>
          </a:ln>
        </p:spPr>
        <p:txBody>
          <a:bodyPr spcFirstLastPara="1" wrap="square" lIns="68575" tIns="34275" rIns="68575" bIns="34275" anchor="t" anchorCtr="0">
            <a:noAutofit/>
          </a:bodyPr>
          <a:lstStyle/>
          <a:p>
            <a:pPr lvl="0" fontAlgn="base"/>
            <a:r>
              <a:rPr lang="en-US" sz="4400" b="1" dirty="0">
                <a:solidFill>
                  <a:srgbClr val="7030A0"/>
                </a:solidFill>
                <a:latin typeface="Times New Roman" panose="02020603050405020304" pitchFamily="18" charset="0"/>
                <a:cs typeface="Times New Roman" panose="02020603050405020304" pitchFamily="18" charset="0"/>
              </a:rPr>
              <a:t>Network Topologies</a:t>
            </a:r>
            <a:endParaRPr kumimoji="0" lang="en-US" sz="4400" b="1" i="0" u="none" strike="noStrike" kern="0" cap="none" spc="0" normalizeH="0" baseline="0" noProof="0" dirty="0">
              <a:ln>
                <a:noFill/>
              </a:ln>
              <a:solidFill>
                <a:srgbClr val="7030A0"/>
              </a:solidFill>
              <a:effectLst/>
              <a:uLnTx/>
              <a:uFillTx/>
              <a:latin typeface="Times New Roman" panose="02020603050405020304" pitchFamily="18" charset="0"/>
              <a:cs typeface="Times New Roman" panose="02020603050405020304" pitchFamily="18" charset="0"/>
              <a:sym typeface="Arial"/>
            </a:endParaRPr>
          </a:p>
        </p:txBody>
      </p:sp>
      <p:pic>
        <p:nvPicPr>
          <p:cNvPr id="186" name="Google Shape;186;p29"/>
          <p:cNvPicPr preferRelativeResize="0"/>
          <p:nvPr/>
        </p:nvPicPr>
        <p:blipFill rotWithShape="1">
          <a:blip r:embed="rId3">
            <a:alphaModFix/>
          </a:blip>
          <a:srcRect/>
          <a:stretch/>
        </p:blipFill>
        <p:spPr>
          <a:xfrm>
            <a:off x="41821" y="47020"/>
            <a:ext cx="739015" cy="528333"/>
          </a:xfrm>
          <a:prstGeom prst="rect">
            <a:avLst/>
          </a:prstGeom>
          <a:noFill/>
          <a:ln>
            <a:noFill/>
          </a:ln>
        </p:spPr>
      </p:pic>
      <p:sp>
        <p:nvSpPr>
          <p:cNvPr id="187" name="Google Shape;187;p29"/>
          <p:cNvSpPr txBox="1">
            <a:spLocks noGrp="1"/>
          </p:cNvSpPr>
          <p:nvPr>
            <p:ph type="dt" idx="10"/>
          </p:nvPr>
        </p:nvSpPr>
        <p:spPr>
          <a:xfrm>
            <a:off x="571500" y="4844838"/>
            <a:ext cx="2057400" cy="273900"/>
          </a:xfrm>
          <a:prstGeom prst="rect">
            <a:avLst/>
          </a:prstGeom>
          <a:noFill/>
          <a:ln>
            <a:noFill/>
          </a:ln>
        </p:spPr>
        <p:txBody>
          <a:bodyPr spcFirstLastPara="1" wrap="square" lIns="68575" tIns="34275" rIns="68575" bIns="3427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fld id="{3A3FA50D-2DE3-447A-956C-DC4C31F11BCB}" type="datetime1">
              <a:rPr kumimoji="0" lang="en-US" sz="800" b="1" i="0" u="none" strike="noStrike" kern="0" cap="none" spc="0" normalizeH="0" baseline="0" noProof="0" smtClean="0">
                <a:ln>
                  <a:noFill/>
                </a:ln>
                <a:solidFill>
                  <a:srgbClr val="000000"/>
                </a:solidFill>
                <a:effectLst/>
                <a:uLnTx/>
                <a:uFillTx/>
                <a:latin typeface="Times New Roman"/>
                <a:cs typeface="Times New Roman"/>
                <a:sym typeface="Times New Roman"/>
              </a:rPr>
              <a:t>2/1/2024</a:t>
            </a:fld>
            <a:endParaRPr kumimoji="0" sz="800" b="1" i="0" u="none" strike="noStrike" kern="0" cap="none" spc="0" normalizeH="0" baseline="0" noProof="0">
              <a:ln>
                <a:noFill/>
              </a:ln>
              <a:solidFill>
                <a:srgbClr val="000000"/>
              </a:solidFill>
              <a:effectLst/>
              <a:uLnTx/>
              <a:uFillTx/>
              <a:latin typeface="Times New Roman"/>
              <a:ea typeface="Times New Roman"/>
              <a:cs typeface="Times New Roman"/>
              <a:sym typeface="Times New Roman"/>
            </a:endParaRPr>
          </a:p>
        </p:txBody>
      </p:sp>
      <p:sp>
        <p:nvSpPr>
          <p:cNvPr id="188" name="Google Shape;188;p29"/>
          <p:cNvSpPr txBox="1">
            <a:spLocks noGrp="1"/>
          </p:cNvSpPr>
          <p:nvPr>
            <p:ph type="ftr" idx="11"/>
          </p:nvPr>
        </p:nvSpPr>
        <p:spPr>
          <a:xfrm>
            <a:off x="2764639" y="4844839"/>
            <a:ext cx="3617100" cy="273900"/>
          </a:xfrm>
          <a:prstGeom prst="rect">
            <a:avLst/>
          </a:prstGeom>
          <a:noFill/>
          <a:ln>
            <a:noFill/>
          </a:ln>
        </p:spPr>
        <p:txBody>
          <a:bodyPr spcFirstLastPara="1" wrap="square" lIns="68575" tIns="34275" rIns="68575" bIns="342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GB" sz="800" b="1" i="0" u="none" strike="noStrike" kern="0" cap="none" spc="0" normalizeH="0" baseline="0" noProof="0" smtClean="0">
                <a:ln>
                  <a:noFill/>
                </a:ln>
                <a:solidFill>
                  <a:srgbClr val="000000"/>
                </a:solidFill>
                <a:effectLst/>
                <a:uLnTx/>
                <a:uFillTx/>
                <a:latin typeface="Times New Roman"/>
                <a:ea typeface="Times New Roman"/>
                <a:cs typeface="Times New Roman"/>
                <a:sym typeface="Times New Roman"/>
              </a:rPr>
              <a:t>Unit 1                Computer Networks        SY BTech(CSE)    Semester-4               2023-24    </a:t>
            </a:r>
            <a:endParaRPr kumimoji="0" sz="800" b="1" i="0" u="none" strike="noStrike" kern="0" cap="none" spc="0" normalizeH="0" baseline="0" noProof="0">
              <a:ln>
                <a:noFill/>
              </a:ln>
              <a:solidFill>
                <a:srgbClr val="000000"/>
              </a:solidFill>
              <a:effectLst/>
              <a:uLnTx/>
              <a:uFillTx/>
              <a:latin typeface="Times New Roman"/>
              <a:ea typeface="Times New Roman"/>
              <a:cs typeface="Times New Roman"/>
              <a:sym typeface="Times New Roman"/>
            </a:endParaRPr>
          </a:p>
        </p:txBody>
      </p:sp>
      <p:sp>
        <p:nvSpPr>
          <p:cNvPr id="9" name="Content Placeholder 2">
            <a:extLst>
              <a:ext uri="{FF2B5EF4-FFF2-40B4-BE49-F238E27FC236}">
                <a16:creationId xmlns:a16="http://schemas.microsoft.com/office/drawing/2014/main" id="{FD0B97FC-5F04-49F9-9D43-7AC7FADD02DD}"/>
              </a:ext>
            </a:extLst>
          </p:cNvPr>
          <p:cNvSpPr txBox="1">
            <a:spLocks/>
          </p:cNvSpPr>
          <p:nvPr/>
        </p:nvSpPr>
        <p:spPr>
          <a:xfrm>
            <a:off x="229350" y="986742"/>
            <a:ext cx="4160673" cy="3351780"/>
          </a:xfrm>
          <a:prstGeom prst="rect">
            <a:avLst/>
          </a:prstGeom>
          <a:noFill/>
          <a:ln>
            <a:noFill/>
          </a:ln>
        </p:spPr>
        <p:txBody>
          <a:bodyPr spcFirstLastPara="1" wrap="square" lIns="0" tIns="34275" rIns="0" bIns="34275" anchor="t" anchorCtr="0">
            <a:noAutofit/>
          </a:bodyPr>
          <a:lstStyle>
            <a:defPPr marR="0" lvl="0" algn="l" rtl="0">
              <a:lnSpc>
                <a:spcPct val="100000"/>
              </a:lnSpc>
              <a:spcBef>
                <a:spcPts val="0"/>
              </a:spcBef>
              <a:spcAft>
                <a:spcPts val="0"/>
              </a:spcAft>
            </a:defPPr>
            <a:lvl1pPr marL="457200" marR="0" lvl="0" indent="-323850" algn="l" rtl="0">
              <a:lnSpc>
                <a:spcPct val="90000"/>
              </a:lnSpc>
              <a:spcBef>
                <a:spcPts val="900"/>
              </a:spcBef>
              <a:spcAft>
                <a:spcPts val="0"/>
              </a:spcAft>
              <a:buClr>
                <a:schemeClr val="accent1"/>
              </a:buClr>
              <a:buSzPts val="1500"/>
              <a:buFont typeface="Calibri"/>
              <a:buChar char=" "/>
              <a:defRPr sz="1500" b="0" i="0" u="none" strike="noStrike" cap="none">
                <a:solidFill>
                  <a:srgbClr val="3F3F3F"/>
                </a:solidFill>
                <a:latin typeface="Calibri"/>
                <a:ea typeface="Calibri"/>
                <a:cs typeface="Calibri"/>
                <a:sym typeface="Calibri"/>
              </a:defRPr>
            </a:lvl1pPr>
            <a:lvl2pPr marL="914400" marR="0" lvl="1" indent="-317500" algn="l" rtl="0">
              <a:lnSpc>
                <a:spcPct val="90000"/>
              </a:lnSpc>
              <a:spcBef>
                <a:spcPts val="2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2pPr>
            <a:lvl3pPr marL="1371600" marR="0" lvl="2" indent="-298450" algn="l" rtl="0">
              <a:lnSpc>
                <a:spcPct val="90000"/>
              </a:lnSpc>
              <a:spcBef>
                <a:spcPts val="300"/>
              </a:spcBef>
              <a:spcAft>
                <a:spcPts val="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3pPr>
            <a:lvl4pPr marL="1828800" marR="0" lvl="3" indent="-298450" algn="l" rtl="0">
              <a:lnSpc>
                <a:spcPct val="90000"/>
              </a:lnSpc>
              <a:spcBef>
                <a:spcPts val="300"/>
              </a:spcBef>
              <a:spcAft>
                <a:spcPts val="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4pPr>
            <a:lvl5pPr marL="2286000" marR="0" lvl="4" indent="-298450" algn="l" rtl="0">
              <a:lnSpc>
                <a:spcPct val="90000"/>
              </a:lnSpc>
              <a:spcBef>
                <a:spcPts val="300"/>
              </a:spcBef>
              <a:spcAft>
                <a:spcPts val="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5pPr>
            <a:lvl6pPr marL="2743200" marR="0" lvl="5" indent="-298450" algn="l" rtl="0">
              <a:lnSpc>
                <a:spcPct val="90000"/>
              </a:lnSpc>
              <a:spcBef>
                <a:spcPts val="300"/>
              </a:spcBef>
              <a:spcAft>
                <a:spcPts val="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6pPr>
            <a:lvl7pPr marL="3200400" marR="0" lvl="6" indent="-298450" algn="l" rtl="0">
              <a:lnSpc>
                <a:spcPct val="90000"/>
              </a:lnSpc>
              <a:spcBef>
                <a:spcPts val="300"/>
              </a:spcBef>
              <a:spcAft>
                <a:spcPts val="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7pPr>
            <a:lvl8pPr marL="3657600" marR="0" lvl="7" indent="-298450" algn="l" rtl="0">
              <a:lnSpc>
                <a:spcPct val="90000"/>
              </a:lnSpc>
              <a:spcBef>
                <a:spcPts val="300"/>
              </a:spcBef>
              <a:spcAft>
                <a:spcPts val="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8pPr>
            <a:lvl9pPr marL="4114800" marR="0" lvl="8" indent="-298450" algn="l" rtl="0">
              <a:lnSpc>
                <a:spcPct val="90000"/>
              </a:lnSpc>
              <a:spcBef>
                <a:spcPts val="300"/>
              </a:spcBef>
              <a:spcAft>
                <a:spcPts val="30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9pPr>
          </a:lstStyle>
          <a:p>
            <a:pPr marL="845344" indent="-342900">
              <a:lnSpc>
                <a:spcPct val="100000"/>
              </a:lnSpc>
              <a:spcBef>
                <a:spcPct val="0"/>
              </a:spcBef>
              <a:buClr>
                <a:srgbClr val="CC0000"/>
              </a:buClr>
              <a:buSzPct val="150000"/>
              <a:buFont typeface="Wingdings" panose="05000000000000000000" pitchFamily="2" charset="2"/>
              <a:buChar char="Ø"/>
            </a:pPr>
            <a:r>
              <a:rPr lang="en-US" altLang="en-US" sz="2800" dirty="0">
                <a:solidFill>
                  <a:schemeClr val="tx1"/>
                </a:solidFill>
                <a:latin typeface="Times New Roman" panose="02020603050405020304" pitchFamily="18" charset="0"/>
                <a:cs typeface="Times New Roman" panose="02020603050405020304" pitchFamily="18" charset="0"/>
              </a:rPr>
              <a:t>Way of connection between computers, printers and other </a:t>
            </a:r>
            <a:r>
              <a:rPr lang="en-US" altLang="en-US" sz="2800" dirty="0" smtClean="0">
                <a:solidFill>
                  <a:schemeClr val="tx1"/>
                </a:solidFill>
                <a:latin typeface="Times New Roman" panose="02020603050405020304" pitchFamily="18" charset="0"/>
                <a:cs typeface="Times New Roman" panose="02020603050405020304" pitchFamily="18" charset="0"/>
              </a:rPr>
              <a:t>devices.</a:t>
            </a:r>
            <a:endParaRPr lang="en-US" altLang="en-US" sz="2800" dirty="0">
              <a:solidFill>
                <a:schemeClr val="tx1"/>
              </a:solidFill>
              <a:latin typeface="Times New Roman" panose="02020603050405020304" pitchFamily="18" charset="0"/>
              <a:cs typeface="Times New Roman" panose="02020603050405020304" pitchFamily="18" charset="0"/>
            </a:endParaRPr>
          </a:p>
          <a:p>
            <a:pPr marL="845344" indent="-342900">
              <a:lnSpc>
                <a:spcPct val="100000"/>
              </a:lnSpc>
              <a:spcBef>
                <a:spcPct val="0"/>
              </a:spcBef>
              <a:buClr>
                <a:srgbClr val="CC0000"/>
              </a:buClr>
              <a:buSzPct val="150000"/>
              <a:buFont typeface="Wingdings" panose="05000000000000000000" pitchFamily="2" charset="2"/>
              <a:buChar char="Ø"/>
            </a:pPr>
            <a:r>
              <a:rPr lang="en-US" altLang="en-US" sz="2800" dirty="0" smtClean="0">
                <a:solidFill>
                  <a:schemeClr val="tx1"/>
                </a:solidFill>
                <a:latin typeface="Times New Roman" panose="02020603050405020304" pitchFamily="18" charset="0"/>
                <a:cs typeface="Times New Roman" panose="02020603050405020304" pitchFamily="18" charset="0"/>
              </a:rPr>
              <a:t>Layout </a:t>
            </a:r>
            <a:r>
              <a:rPr lang="en-US" altLang="en-US" sz="2800" dirty="0">
                <a:solidFill>
                  <a:schemeClr val="tx1"/>
                </a:solidFill>
                <a:latin typeface="Times New Roman" panose="02020603050405020304" pitchFamily="18" charset="0"/>
                <a:cs typeface="Times New Roman" panose="02020603050405020304" pitchFamily="18" charset="0"/>
              </a:rPr>
              <a:t>of the wire and devices as well as the paths used by data </a:t>
            </a:r>
            <a:r>
              <a:rPr lang="en-US" altLang="en-US" sz="2800" dirty="0" smtClean="0">
                <a:solidFill>
                  <a:schemeClr val="tx1"/>
                </a:solidFill>
                <a:latin typeface="Times New Roman" panose="02020603050405020304" pitchFamily="18" charset="0"/>
                <a:cs typeface="Times New Roman" panose="02020603050405020304" pitchFamily="18" charset="0"/>
              </a:rPr>
              <a:t>transmissions.</a:t>
            </a:r>
            <a:endParaRPr lang="en-US" altLang="en-US" sz="2800" dirty="0">
              <a:solidFill>
                <a:schemeClr val="tx1"/>
              </a:solidFill>
              <a:latin typeface="Times New Roman" panose="02020603050405020304" pitchFamily="18" charset="0"/>
              <a:cs typeface="Times New Roman" panose="02020603050405020304" pitchFamily="18" charset="0"/>
            </a:endParaRPr>
          </a:p>
          <a:p>
            <a:pPr marL="742950" marR="0" lvl="0" indent="-285750" algn="l" defTabSz="914400" rtl="0" eaLnBrk="1" fontAlgn="auto" latinLnBrk="0" hangingPunct="1">
              <a:lnSpc>
                <a:spcPct val="100000"/>
              </a:lnSpc>
              <a:spcBef>
                <a:spcPts val="300"/>
              </a:spcBef>
              <a:spcAft>
                <a:spcPts val="300"/>
              </a:spcAft>
              <a:buClr>
                <a:srgbClr val="000000"/>
              </a:buClr>
              <a:buSzPct val="150000"/>
              <a:buFont typeface="Wingdings" panose="05000000000000000000" pitchFamily="2" charset="2"/>
              <a:buChar char="Ø"/>
              <a:tabLst/>
              <a:defRPr/>
            </a:pPr>
            <a:endParaRPr kumimoji="0" lang="en-US" sz="1800" b="0" i="0" u="none" strike="noStrike" kern="0" cap="none" spc="0" normalizeH="0" baseline="0" noProof="0" dirty="0">
              <a:ln>
                <a:noFill/>
              </a:ln>
              <a:solidFill>
                <a:srgbClr val="000000"/>
              </a:solidFill>
              <a:effectLst/>
              <a:uLnTx/>
              <a:uFillTx/>
              <a:latin typeface="Calibri"/>
              <a:cs typeface="Calibri"/>
              <a:sym typeface="Calibri"/>
            </a:endParaRPr>
          </a:p>
        </p:txBody>
      </p:sp>
      <p:pic>
        <p:nvPicPr>
          <p:cNvPr id="8" name="Picture 10">
            <a:extLst>
              <a:ext uri="{FF2B5EF4-FFF2-40B4-BE49-F238E27FC236}">
                <a16:creationId xmlns:a16="http://schemas.microsoft.com/office/drawing/2014/main" id="{DE20B731-EBE5-440F-ABA5-189DF1986DB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4021" t="15865" r="5528" b="7082"/>
          <a:stretch>
            <a:fillRect/>
          </a:stretch>
        </p:blipFill>
        <p:spPr>
          <a:xfrm>
            <a:off x="4486276" y="907114"/>
            <a:ext cx="4133850" cy="36664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2355820328"/>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29"/>
          <p:cNvSpPr txBox="1">
            <a:spLocks noGrp="1"/>
          </p:cNvSpPr>
          <p:nvPr>
            <p:ph type="sldNum" idx="12"/>
          </p:nvPr>
        </p:nvSpPr>
        <p:spPr>
          <a:xfrm>
            <a:off x="7425344" y="4844839"/>
            <a:ext cx="984019" cy="273844"/>
          </a:xfrm>
          <a:prstGeom prst="rect">
            <a:avLst/>
          </a:prstGeom>
          <a:noFill/>
          <a:ln>
            <a:noFill/>
          </a:ln>
        </p:spPr>
        <p:txBody>
          <a:bodyPr spcFirstLastPara="1" wrap="square" lIns="68575" tIns="34275" rIns="68575" bIns="34275"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900" b="0" i="0" u="none" strike="noStrike" kern="0" cap="none" spc="0" normalizeH="0" baseline="0" noProof="0">
                <a:ln>
                  <a:noFill/>
                </a:ln>
                <a:solidFill>
                  <a:srgbClr val="000000"/>
                </a:solidFill>
                <a:effectLst/>
                <a:uLnTx/>
                <a:uFillTx/>
                <a:latin typeface="Times New Roman"/>
                <a:ea typeface="Times New Roman"/>
                <a:cs typeface="Times New Roman"/>
                <a:sym typeface="Times New Roman"/>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103</a:t>
            </a:fld>
            <a:endParaRPr kumimoji="0" sz="900" b="0" i="0" u="none" strike="noStrike" kern="0" cap="none" spc="0" normalizeH="0" baseline="0" noProof="0">
              <a:ln>
                <a:noFill/>
              </a:ln>
              <a:solidFill>
                <a:srgbClr val="000000"/>
              </a:solidFill>
              <a:effectLst/>
              <a:uLnTx/>
              <a:uFillTx/>
              <a:latin typeface="Times New Roman"/>
              <a:ea typeface="Times New Roman"/>
              <a:cs typeface="Times New Roman"/>
              <a:sym typeface="Times New Roman"/>
            </a:endParaRPr>
          </a:p>
        </p:txBody>
      </p:sp>
      <p:sp>
        <p:nvSpPr>
          <p:cNvPr id="185" name="Google Shape;185;p29"/>
          <p:cNvSpPr/>
          <p:nvPr/>
        </p:nvSpPr>
        <p:spPr>
          <a:xfrm>
            <a:off x="1021468" y="149538"/>
            <a:ext cx="7646230" cy="851629"/>
          </a:xfrm>
          <a:prstGeom prst="rect">
            <a:avLst/>
          </a:prstGeom>
          <a:noFill/>
          <a:ln>
            <a:noFill/>
          </a:ln>
        </p:spPr>
        <p:txBody>
          <a:bodyPr spcFirstLastPara="1" wrap="square" lIns="68575" tIns="34275" rIns="68575" bIns="34275" anchor="t" anchorCtr="0">
            <a:noAutofit/>
          </a:bodyPr>
          <a:lstStyle/>
          <a:p>
            <a:pPr lvl="0" fontAlgn="base"/>
            <a:r>
              <a:rPr lang="en-US" sz="4000" b="1" dirty="0">
                <a:solidFill>
                  <a:srgbClr val="7030A0"/>
                </a:solidFill>
                <a:latin typeface="Times New Roman" panose="02020603050405020304" pitchFamily="18" charset="0"/>
                <a:cs typeface="Times New Roman" panose="02020603050405020304" pitchFamily="18" charset="0"/>
              </a:rPr>
              <a:t>Bus Topology</a:t>
            </a:r>
            <a:endParaRPr kumimoji="0" lang="en-US" sz="4000" b="1" i="0" u="none" strike="noStrike" kern="0" cap="none" spc="0" normalizeH="0" baseline="0" noProof="0" dirty="0">
              <a:ln>
                <a:noFill/>
              </a:ln>
              <a:solidFill>
                <a:srgbClr val="7030A0"/>
              </a:solidFill>
              <a:effectLst/>
              <a:uLnTx/>
              <a:uFillTx/>
              <a:latin typeface="Times New Roman" panose="02020603050405020304" pitchFamily="18" charset="0"/>
              <a:cs typeface="Times New Roman" panose="02020603050405020304" pitchFamily="18" charset="0"/>
              <a:sym typeface="Arial"/>
            </a:endParaRPr>
          </a:p>
        </p:txBody>
      </p:sp>
      <p:pic>
        <p:nvPicPr>
          <p:cNvPr id="186" name="Google Shape;186;p29"/>
          <p:cNvPicPr preferRelativeResize="0"/>
          <p:nvPr/>
        </p:nvPicPr>
        <p:blipFill rotWithShape="1">
          <a:blip r:embed="rId3">
            <a:alphaModFix/>
          </a:blip>
          <a:srcRect/>
          <a:stretch/>
        </p:blipFill>
        <p:spPr>
          <a:xfrm>
            <a:off x="41821" y="47020"/>
            <a:ext cx="739015" cy="528333"/>
          </a:xfrm>
          <a:prstGeom prst="rect">
            <a:avLst/>
          </a:prstGeom>
          <a:noFill/>
          <a:ln>
            <a:noFill/>
          </a:ln>
        </p:spPr>
      </p:pic>
      <p:sp>
        <p:nvSpPr>
          <p:cNvPr id="187" name="Google Shape;187;p29"/>
          <p:cNvSpPr txBox="1">
            <a:spLocks noGrp="1"/>
          </p:cNvSpPr>
          <p:nvPr>
            <p:ph type="dt" idx="10"/>
          </p:nvPr>
        </p:nvSpPr>
        <p:spPr>
          <a:xfrm>
            <a:off x="571500" y="4844838"/>
            <a:ext cx="2057400" cy="273900"/>
          </a:xfrm>
          <a:prstGeom prst="rect">
            <a:avLst/>
          </a:prstGeom>
          <a:noFill/>
          <a:ln>
            <a:noFill/>
          </a:ln>
        </p:spPr>
        <p:txBody>
          <a:bodyPr spcFirstLastPara="1" wrap="square" lIns="68575" tIns="34275" rIns="68575" bIns="3427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fld id="{0D87A818-6924-4135-A9BE-4C843E5AFE46}" type="datetime1">
              <a:rPr kumimoji="0" lang="en-US" sz="800" b="1" i="0" u="none" strike="noStrike" kern="0" cap="none" spc="0" normalizeH="0" baseline="0" noProof="0" smtClean="0">
                <a:ln>
                  <a:noFill/>
                </a:ln>
                <a:solidFill>
                  <a:srgbClr val="000000"/>
                </a:solidFill>
                <a:effectLst/>
                <a:uLnTx/>
                <a:uFillTx/>
                <a:latin typeface="Times New Roman"/>
                <a:cs typeface="Times New Roman"/>
                <a:sym typeface="Times New Roman"/>
              </a:rPr>
              <a:t>2/1/2024</a:t>
            </a:fld>
            <a:endParaRPr kumimoji="0" sz="800" b="1" i="0" u="none" strike="noStrike" kern="0" cap="none" spc="0" normalizeH="0" baseline="0" noProof="0">
              <a:ln>
                <a:noFill/>
              </a:ln>
              <a:solidFill>
                <a:srgbClr val="000000"/>
              </a:solidFill>
              <a:effectLst/>
              <a:uLnTx/>
              <a:uFillTx/>
              <a:latin typeface="Times New Roman"/>
              <a:ea typeface="Times New Roman"/>
              <a:cs typeface="Times New Roman"/>
              <a:sym typeface="Times New Roman"/>
            </a:endParaRPr>
          </a:p>
        </p:txBody>
      </p:sp>
      <p:sp>
        <p:nvSpPr>
          <p:cNvPr id="188" name="Google Shape;188;p29"/>
          <p:cNvSpPr txBox="1">
            <a:spLocks noGrp="1"/>
          </p:cNvSpPr>
          <p:nvPr>
            <p:ph type="ftr" idx="11"/>
          </p:nvPr>
        </p:nvSpPr>
        <p:spPr>
          <a:xfrm>
            <a:off x="2764639" y="4844839"/>
            <a:ext cx="3617100" cy="273900"/>
          </a:xfrm>
          <a:prstGeom prst="rect">
            <a:avLst/>
          </a:prstGeom>
          <a:noFill/>
          <a:ln>
            <a:noFill/>
          </a:ln>
        </p:spPr>
        <p:txBody>
          <a:bodyPr spcFirstLastPara="1" wrap="square" lIns="68575" tIns="34275" rIns="68575" bIns="342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GB" sz="800" b="1" i="0" u="none" strike="noStrike" kern="0" cap="none" spc="0" normalizeH="0" baseline="0" noProof="0" smtClean="0">
                <a:ln>
                  <a:noFill/>
                </a:ln>
                <a:solidFill>
                  <a:srgbClr val="000000"/>
                </a:solidFill>
                <a:effectLst/>
                <a:uLnTx/>
                <a:uFillTx/>
                <a:latin typeface="Times New Roman"/>
                <a:ea typeface="Times New Roman"/>
                <a:cs typeface="Times New Roman"/>
                <a:sym typeface="Times New Roman"/>
              </a:rPr>
              <a:t>Unit 1                Computer Networks        SY BTech(CSE)    Semester-4               2023-24    </a:t>
            </a:r>
            <a:endParaRPr kumimoji="0" sz="800" b="1" i="0" u="none" strike="noStrike" kern="0" cap="none" spc="0" normalizeH="0" baseline="0" noProof="0">
              <a:ln>
                <a:noFill/>
              </a:ln>
              <a:solidFill>
                <a:srgbClr val="000000"/>
              </a:solidFill>
              <a:effectLst/>
              <a:uLnTx/>
              <a:uFillTx/>
              <a:latin typeface="Times New Roman"/>
              <a:ea typeface="Times New Roman"/>
              <a:cs typeface="Times New Roman"/>
              <a:sym typeface="Times New Roman"/>
            </a:endParaRPr>
          </a:p>
        </p:txBody>
      </p:sp>
      <p:sp>
        <p:nvSpPr>
          <p:cNvPr id="9" name="Content Placeholder 2">
            <a:extLst>
              <a:ext uri="{FF2B5EF4-FFF2-40B4-BE49-F238E27FC236}">
                <a16:creationId xmlns:a16="http://schemas.microsoft.com/office/drawing/2014/main" id="{FD0B97FC-5F04-49F9-9D43-7AC7FADD02DD}"/>
              </a:ext>
            </a:extLst>
          </p:cNvPr>
          <p:cNvSpPr txBox="1">
            <a:spLocks/>
          </p:cNvSpPr>
          <p:nvPr/>
        </p:nvSpPr>
        <p:spPr>
          <a:xfrm>
            <a:off x="411327" y="792073"/>
            <a:ext cx="5970411" cy="3858096"/>
          </a:xfrm>
          <a:prstGeom prst="rect">
            <a:avLst/>
          </a:prstGeom>
          <a:noFill/>
          <a:ln>
            <a:noFill/>
          </a:ln>
        </p:spPr>
        <p:txBody>
          <a:bodyPr spcFirstLastPara="1" wrap="square" lIns="0" tIns="34275" rIns="0" bIns="34275" anchor="t" anchorCtr="0">
            <a:noAutofit/>
          </a:bodyPr>
          <a:lstStyle>
            <a:defPPr marR="0" lvl="0" algn="l" rtl="0">
              <a:lnSpc>
                <a:spcPct val="100000"/>
              </a:lnSpc>
              <a:spcBef>
                <a:spcPts val="0"/>
              </a:spcBef>
              <a:spcAft>
                <a:spcPts val="0"/>
              </a:spcAft>
            </a:defPPr>
            <a:lvl1pPr marL="457200" marR="0" lvl="0" indent="-323850" algn="l" rtl="0">
              <a:lnSpc>
                <a:spcPct val="90000"/>
              </a:lnSpc>
              <a:spcBef>
                <a:spcPts val="900"/>
              </a:spcBef>
              <a:spcAft>
                <a:spcPts val="0"/>
              </a:spcAft>
              <a:buClr>
                <a:schemeClr val="accent1"/>
              </a:buClr>
              <a:buSzPts val="1500"/>
              <a:buFont typeface="Calibri"/>
              <a:buChar char=" "/>
              <a:defRPr sz="1500" b="0" i="0" u="none" strike="noStrike" cap="none">
                <a:solidFill>
                  <a:srgbClr val="3F3F3F"/>
                </a:solidFill>
                <a:latin typeface="Calibri"/>
                <a:ea typeface="Calibri"/>
                <a:cs typeface="Calibri"/>
                <a:sym typeface="Calibri"/>
              </a:defRPr>
            </a:lvl1pPr>
            <a:lvl2pPr marL="914400" marR="0" lvl="1" indent="-317500" algn="l" rtl="0">
              <a:lnSpc>
                <a:spcPct val="90000"/>
              </a:lnSpc>
              <a:spcBef>
                <a:spcPts val="2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2pPr>
            <a:lvl3pPr marL="1371600" marR="0" lvl="2" indent="-298450" algn="l" rtl="0">
              <a:lnSpc>
                <a:spcPct val="90000"/>
              </a:lnSpc>
              <a:spcBef>
                <a:spcPts val="300"/>
              </a:spcBef>
              <a:spcAft>
                <a:spcPts val="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3pPr>
            <a:lvl4pPr marL="1828800" marR="0" lvl="3" indent="-298450" algn="l" rtl="0">
              <a:lnSpc>
                <a:spcPct val="90000"/>
              </a:lnSpc>
              <a:spcBef>
                <a:spcPts val="300"/>
              </a:spcBef>
              <a:spcAft>
                <a:spcPts val="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4pPr>
            <a:lvl5pPr marL="2286000" marR="0" lvl="4" indent="-298450" algn="l" rtl="0">
              <a:lnSpc>
                <a:spcPct val="90000"/>
              </a:lnSpc>
              <a:spcBef>
                <a:spcPts val="300"/>
              </a:spcBef>
              <a:spcAft>
                <a:spcPts val="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5pPr>
            <a:lvl6pPr marL="2743200" marR="0" lvl="5" indent="-298450" algn="l" rtl="0">
              <a:lnSpc>
                <a:spcPct val="90000"/>
              </a:lnSpc>
              <a:spcBef>
                <a:spcPts val="300"/>
              </a:spcBef>
              <a:spcAft>
                <a:spcPts val="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6pPr>
            <a:lvl7pPr marL="3200400" marR="0" lvl="6" indent="-298450" algn="l" rtl="0">
              <a:lnSpc>
                <a:spcPct val="90000"/>
              </a:lnSpc>
              <a:spcBef>
                <a:spcPts val="300"/>
              </a:spcBef>
              <a:spcAft>
                <a:spcPts val="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7pPr>
            <a:lvl8pPr marL="3657600" marR="0" lvl="7" indent="-298450" algn="l" rtl="0">
              <a:lnSpc>
                <a:spcPct val="90000"/>
              </a:lnSpc>
              <a:spcBef>
                <a:spcPts val="300"/>
              </a:spcBef>
              <a:spcAft>
                <a:spcPts val="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8pPr>
            <a:lvl9pPr marL="4114800" marR="0" lvl="8" indent="-298450" algn="l" rtl="0">
              <a:lnSpc>
                <a:spcPct val="90000"/>
              </a:lnSpc>
              <a:spcBef>
                <a:spcPts val="300"/>
              </a:spcBef>
              <a:spcAft>
                <a:spcPts val="30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9pPr>
          </a:lstStyle>
          <a:p>
            <a:pPr marL="788194" indent="-285750">
              <a:lnSpc>
                <a:spcPct val="100000"/>
              </a:lnSpc>
              <a:spcBef>
                <a:spcPct val="0"/>
              </a:spcBef>
              <a:buClr>
                <a:srgbClr val="CC0000"/>
              </a:buClr>
              <a:buSzPct val="150000"/>
              <a:buFont typeface="Wingdings" panose="05000000000000000000" pitchFamily="2" charset="2"/>
              <a:buChar char="Ø"/>
            </a:pPr>
            <a:r>
              <a:rPr lang="en-US" altLang="en-US" sz="1800" dirty="0" smtClean="0">
                <a:solidFill>
                  <a:schemeClr val="tx1"/>
                </a:solidFill>
                <a:latin typeface="Times New Roman" panose="02020603050405020304" pitchFamily="18" charset="0"/>
                <a:cs typeface="Times New Roman" panose="02020603050405020304" pitchFamily="18" charset="0"/>
              </a:rPr>
              <a:t>Commonly </a:t>
            </a:r>
            <a:r>
              <a:rPr lang="en-US" altLang="en-US" sz="1800" dirty="0">
                <a:solidFill>
                  <a:schemeClr val="tx1"/>
                </a:solidFill>
                <a:latin typeface="Times New Roman" panose="02020603050405020304" pitchFamily="18" charset="0"/>
                <a:cs typeface="Times New Roman" panose="02020603050405020304" pitchFamily="18" charset="0"/>
              </a:rPr>
              <a:t>referred as a linear bus</a:t>
            </a:r>
          </a:p>
          <a:p>
            <a:pPr marL="788194" indent="-285750">
              <a:lnSpc>
                <a:spcPct val="100000"/>
              </a:lnSpc>
              <a:spcBef>
                <a:spcPct val="0"/>
              </a:spcBef>
              <a:buClr>
                <a:srgbClr val="CC0000"/>
              </a:buClr>
              <a:buSzPct val="150000"/>
              <a:buFont typeface="Wingdings" panose="05000000000000000000" pitchFamily="2" charset="2"/>
              <a:buChar char="Ø"/>
            </a:pPr>
            <a:r>
              <a:rPr lang="en-US" altLang="en-US" sz="1800" dirty="0">
                <a:solidFill>
                  <a:schemeClr val="tx1"/>
                </a:solidFill>
                <a:latin typeface="Times New Roman" panose="02020603050405020304" pitchFamily="18" charset="0"/>
                <a:cs typeface="Times New Roman" panose="02020603050405020304" pitchFamily="18" charset="0"/>
              </a:rPr>
              <a:t>All the devices are connected by one single cable</a:t>
            </a:r>
          </a:p>
          <a:p>
            <a:pPr marL="73819" indent="0">
              <a:lnSpc>
                <a:spcPct val="100000"/>
              </a:lnSpc>
              <a:spcBef>
                <a:spcPct val="0"/>
              </a:spcBef>
              <a:buClr>
                <a:srgbClr val="CC0000"/>
              </a:buClr>
              <a:buSzPct val="150000"/>
              <a:buNone/>
            </a:pPr>
            <a:r>
              <a:rPr lang="en-IN" sz="1800" b="1" dirty="0">
                <a:solidFill>
                  <a:srgbClr val="FF0000"/>
                </a:solidFill>
                <a:latin typeface="Times New Roman" panose="02020603050405020304" pitchFamily="18" charset="0"/>
                <a:cs typeface="Times New Roman" panose="02020603050405020304" pitchFamily="18" charset="0"/>
              </a:rPr>
              <a:t>        </a:t>
            </a:r>
            <a:r>
              <a:rPr lang="en-IN" sz="1800" b="1" dirty="0" smtClean="0">
                <a:solidFill>
                  <a:srgbClr val="FF0000"/>
                </a:solidFill>
                <a:latin typeface="Times New Roman" panose="02020603050405020304" pitchFamily="18" charset="0"/>
                <a:cs typeface="Times New Roman" panose="02020603050405020304" pitchFamily="18" charset="0"/>
              </a:rPr>
              <a:t>Advantages</a:t>
            </a:r>
            <a:endParaRPr lang="en-IN" sz="1800" b="1" dirty="0">
              <a:solidFill>
                <a:srgbClr val="FF0000"/>
              </a:solidFill>
              <a:latin typeface="Times New Roman" panose="02020603050405020304" pitchFamily="18" charset="0"/>
              <a:cs typeface="Times New Roman" panose="02020603050405020304" pitchFamily="18" charset="0"/>
            </a:endParaRPr>
          </a:p>
          <a:p>
            <a:pPr marL="788194" indent="-285750">
              <a:lnSpc>
                <a:spcPct val="100000"/>
              </a:lnSpc>
              <a:spcBef>
                <a:spcPct val="0"/>
              </a:spcBef>
              <a:buClr>
                <a:srgbClr val="CC0000"/>
              </a:buClr>
              <a:buSzPct val="150000"/>
              <a:buFont typeface="Wingdings" panose="05000000000000000000" pitchFamily="2" charset="2"/>
              <a:buChar char="Ø"/>
            </a:pPr>
            <a:r>
              <a:rPr lang="en-US" altLang="en-US" sz="1800" dirty="0">
                <a:solidFill>
                  <a:schemeClr val="tx1"/>
                </a:solidFill>
                <a:latin typeface="Times New Roman" panose="02020603050405020304" pitchFamily="18" charset="0"/>
                <a:cs typeface="Times New Roman" panose="02020603050405020304" pitchFamily="18" charset="0"/>
              </a:rPr>
              <a:t>It is easy to set up, handle, and implement.</a:t>
            </a:r>
          </a:p>
          <a:p>
            <a:pPr marL="788194" indent="-285750">
              <a:lnSpc>
                <a:spcPct val="100000"/>
              </a:lnSpc>
              <a:spcBef>
                <a:spcPct val="0"/>
              </a:spcBef>
              <a:buClr>
                <a:srgbClr val="CC0000"/>
              </a:buClr>
              <a:buSzPct val="150000"/>
              <a:buFont typeface="Wingdings" panose="05000000000000000000" pitchFamily="2" charset="2"/>
              <a:buChar char="Ø"/>
            </a:pPr>
            <a:r>
              <a:rPr lang="en-US" altLang="en-US" sz="1800" dirty="0">
                <a:solidFill>
                  <a:schemeClr val="tx1"/>
                </a:solidFill>
                <a:latin typeface="Times New Roman" panose="02020603050405020304" pitchFamily="18" charset="0"/>
                <a:cs typeface="Times New Roman" panose="02020603050405020304" pitchFamily="18" charset="0"/>
              </a:rPr>
              <a:t>It is best-suited for small networks.</a:t>
            </a:r>
          </a:p>
          <a:p>
            <a:pPr marL="788194" indent="-285750">
              <a:lnSpc>
                <a:spcPct val="100000"/>
              </a:lnSpc>
              <a:spcBef>
                <a:spcPct val="0"/>
              </a:spcBef>
              <a:buClr>
                <a:srgbClr val="CC0000"/>
              </a:buClr>
              <a:buSzPct val="150000"/>
              <a:buFont typeface="Wingdings" panose="05000000000000000000" pitchFamily="2" charset="2"/>
              <a:buChar char="Ø"/>
            </a:pPr>
            <a:r>
              <a:rPr lang="en-US" altLang="en-US" sz="1800" dirty="0">
                <a:solidFill>
                  <a:schemeClr val="tx1"/>
                </a:solidFill>
                <a:latin typeface="Times New Roman" panose="02020603050405020304" pitchFamily="18" charset="0"/>
                <a:cs typeface="Times New Roman" panose="02020603050405020304" pitchFamily="18" charset="0"/>
              </a:rPr>
              <a:t>It costs very less.</a:t>
            </a:r>
          </a:p>
          <a:p>
            <a:pPr marL="73819" indent="0">
              <a:lnSpc>
                <a:spcPct val="100000"/>
              </a:lnSpc>
              <a:spcBef>
                <a:spcPct val="0"/>
              </a:spcBef>
              <a:buClr>
                <a:srgbClr val="CC0000"/>
              </a:buClr>
              <a:buSzPct val="150000"/>
              <a:buNone/>
            </a:pPr>
            <a:r>
              <a:rPr lang="en-US" altLang="en-US" sz="1800" dirty="0" smtClean="0">
                <a:solidFill>
                  <a:srgbClr val="FF0000"/>
                </a:solidFill>
                <a:latin typeface="Times New Roman" panose="02020603050405020304" pitchFamily="18" charset="0"/>
                <a:cs typeface="Times New Roman" panose="02020603050405020304" pitchFamily="18" charset="0"/>
              </a:rPr>
              <a:t>        Disadvantages</a:t>
            </a:r>
            <a:endParaRPr lang="en-US" altLang="en-US" sz="1800" dirty="0">
              <a:solidFill>
                <a:srgbClr val="FF0000"/>
              </a:solidFill>
              <a:latin typeface="Times New Roman" panose="02020603050405020304" pitchFamily="18" charset="0"/>
              <a:cs typeface="Times New Roman" panose="02020603050405020304" pitchFamily="18" charset="0"/>
            </a:endParaRPr>
          </a:p>
          <a:p>
            <a:pPr marL="788194" indent="-285750">
              <a:lnSpc>
                <a:spcPct val="100000"/>
              </a:lnSpc>
              <a:spcBef>
                <a:spcPct val="0"/>
              </a:spcBef>
              <a:buClr>
                <a:srgbClr val="CC0000"/>
              </a:buClr>
              <a:buSzPct val="150000"/>
              <a:buFont typeface="Wingdings" panose="05000000000000000000" pitchFamily="2" charset="2"/>
              <a:buChar char="Ø"/>
            </a:pPr>
            <a:r>
              <a:rPr lang="en-US" altLang="en-US" sz="1800" dirty="0">
                <a:solidFill>
                  <a:schemeClr val="tx1"/>
                </a:solidFill>
                <a:latin typeface="Times New Roman" panose="02020603050405020304" pitchFamily="18" charset="0"/>
                <a:cs typeface="Times New Roman" panose="02020603050405020304" pitchFamily="18" charset="0"/>
              </a:rPr>
              <a:t>The cable length is limited - limits the number of network nodes </a:t>
            </a:r>
          </a:p>
          <a:p>
            <a:pPr marL="788194" indent="-285750">
              <a:lnSpc>
                <a:spcPct val="100000"/>
              </a:lnSpc>
              <a:spcBef>
                <a:spcPct val="0"/>
              </a:spcBef>
              <a:buClr>
                <a:srgbClr val="CC0000"/>
              </a:buClr>
              <a:buSzPct val="150000"/>
              <a:buFont typeface="Wingdings" panose="05000000000000000000" pitchFamily="2" charset="2"/>
              <a:buChar char="Ø"/>
            </a:pPr>
            <a:r>
              <a:rPr lang="en-US" altLang="en-US" sz="1800" dirty="0">
                <a:solidFill>
                  <a:schemeClr val="tx1"/>
                </a:solidFill>
                <a:latin typeface="Times New Roman" panose="02020603050405020304" pitchFamily="18" charset="0"/>
                <a:cs typeface="Times New Roman" panose="02020603050405020304" pitchFamily="18" charset="0"/>
              </a:rPr>
              <a:t>When the number of devices connected to the bus increases, the efficiency decreases.</a:t>
            </a:r>
          </a:p>
          <a:p>
            <a:pPr marL="788194" indent="-285750">
              <a:lnSpc>
                <a:spcPct val="100000"/>
              </a:lnSpc>
              <a:spcBef>
                <a:spcPct val="0"/>
              </a:spcBef>
              <a:buClr>
                <a:srgbClr val="CC0000"/>
              </a:buClr>
              <a:buSzPct val="150000"/>
              <a:buFont typeface="Wingdings" panose="05000000000000000000" pitchFamily="2" charset="2"/>
              <a:buChar char="Ø"/>
            </a:pPr>
            <a:r>
              <a:rPr lang="en-US" altLang="en-US" sz="1800" dirty="0">
                <a:solidFill>
                  <a:schemeClr val="tx1"/>
                </a:solidFill>
                <a:latin typeface="Times New Roman" panose="02020603050405020304" pitchFamily="18" charset="0"/>
                <a:cs typeface="Times New Roman" panose="02020603050405020304" pitchFamily="18" charset="0"/>
              </a:rPr>
              <a:t>A fault in the central bus leads to network failure.</a:t>
            </a:r>
          </a:p>
          <a:p>
            <a:pPr marL="788194" indent="-285750">
              <a:lnSpc>
                <a:spcPct val="100000"/>
              </a:lnSpc>
              <a:spcBef>
                <a:spcPct val="0"/>
              </a:spcBef>
              <a:buClr>
                <a:srgbClr val="CC0000"/>
              </a:buClr>
              <a:buSzPct val="150000"/>
              <a:buFont typeface="Wingdings" panose="05000000000000000000" pitchFamily="2" charset="2"/>
              <a:buChar char="Ø"/>
            </a:pPr>
            <a:r>
              <a:rPr lang="en-US" altLang="en-US" sz="1800" dirty="0">
                <a:solidFill>
                  <a:schemeClr val="tx1"/>
                </a:solidFill>
                <a:latin typeface="Times New Roman" panose="02020603050405020304" pitchFamily="18" charset="0"/>
                <a:cs typeface="Times New Roman" panose="02020603050405020304" pitchFamily="18" charset="0"/>
              </a:rPr>
              <a:t>Each device on the network “sees” all the data being transmitted.</a:t>
            </a:r>
          </a:p>
          <a:p>
            <a:pPr marL="457200" marR="0" lvl="0" indent="0" algn="l" defTabSz="914400" rtl="0" eaLnBrk="1" fontAlgn="auto" latinLnBrk="0" hangingPunct="1">
              <a:lnSpc>
                <a:spcPct val="100000"/>
              </a:lnSpc>
              <a:spcBef>
                <a:spcPts val="300"/>
              </a:spcBef>
              <a:spcAft>
                <a:spcPts val="300"/>
              </a:spcAft>
              <a:buClr>
                <a:srgbClr val="000000"/>
              </a:buClr>
              <a:buSzPct val="150000"/>
              <a:buFont typeface="Arial" panose="020B0604020202020204" pitchFamily="34" charset="0"/>
              <a:buChar char="•"/>
              <a:tabLst/>
              <a:defRPr/>
            </a:pPr>
            <a:endParaRPr kumimoji="0" lang="en-US" sz="1600" b="0" i="0" u="none" strike="noStrike" kern="0" cap="none" spc="0" normalizeH="0" baseline="0" noProof="0" dirty="0">
              <a:ln>
                <a:noFill/>
              </a:ln>
              <a:solidFill>
                <a:srgbClr val="000000"/>
              </a:solidFill>
              <a:effectLst/>
              <a:uLnTx/>
              <a:uFillTx/>
              <a:latin typeface="Calibri"/>
              <a:cs typeface="Calibri"/>
              <a:sym typeface="Calibri"/>
            </a:endParaRPr>
          </a:p>
        </p:txBody>
      </p:sp>
      <p:pic>
        <p:nvPicPr>
          <p:cNvPr id="10" name="Picture 10" descr="562">
            <a:extLst>
              <a:ext uri="{FF2B5EF4-FFF2-40B4-BE49-F238E27FC236}">
                <a16:creationId xmlns:a16="http://schemas.microsoft.com/office/drawing/2014/main" id="{F5D1CBFD-AB37-4A80-B87A-8ECCF331B4B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a:xfrm>
            <a:off x="5883442" y="1081668"/>
            <a:ext cx="3128139" cy="2684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2621035489"/>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29"/>
          <p:cNvSpPr txBox="1">
            <a:spLocks noGrp="1"/>
          </p:cNvSpPr>
          <p:nvPr>
            <p:ph type="sldNum" idx="12"/>
          </p:nvPr>
        </p:nvSpPr>
        <p:spPr>
          <a:xfrm>
            <a:off x="7425344" y="4844839"/>
            <a:ext cx="984019" cy="273844"/>
          </a:xfrm>
          <a:prstGeom prst="rect">
            <a:avLst/>
          </a:prstGeom>
          <a:noFill/>
          <a:ln>
            <a:noFill/>
          </a:ln>
        </p:spPr>
        <p:txBody>
          <a:bodyPr spcFirstLastPara="1" wrap="square" lIns="68575" tIns="34275" rIns="68575" bIns="34275" anchor="ctr" anchorCtr="0">
            <a:noAutofit/>
          </a:bodyPr>
          <a:lstStyle/>
          <a:p>
            <a:pPr marL="0" marR="0" lvl="0" algn="l" defTabSz="914400" rtl="0" eaLnBrk="1" fontAlgn="auto" latinLnBrk="0" hangingPunct="1">
              <a:spcBef>
                <a:spcPts val="0"/>
              </a:spcBef>
              <a:spcAft>
                <a:spcPts val="0"/>
              </a:spcAft>
              <a:buClr>
                <a:srgbClr val="000000"/>
              </a:buClr>
              <a:buSzTx/>
              <a:buFont typeface="Arial"/>
              <a:buNone/>
              <a:tabLst/>
              <a:defRPr/>
            </a:pPr>
            <a:fld id="{00000000-1234-1234-1234-123412341234}" type="slidenum">
              <a:rPr kumimoji="0" lang="en" sz="900" b="0" i="0" u="none" strike="noStrike" kern="0" cap="none" spc="0" normalizeH="0" baseline="0" noProof="0">
                <a:ln>
                  <a:noFill/>
                </a:ln>
                <a:solidFill>
                  <a:srgbClr val="000000"/>
                </a:solidFill>
                <a:effectLst/>
                <a:uLnTx/>
                <a:uFillTx/>
                <a:latin typeface="Times New Roman"/>
                <a:ea typeface="Times New Roman"/>
                <a:cs typeface="Times New Roman"/>
                <a:sym typeface="Times New Roman"/>
              </a:rPr>
              <a:pPr marL="0" marR="0" lvl="0" algn="l" defTabSz="914400" rtl="0" eaLnBrk="1" fontAlgn="auto" latinLnBrk="0" hangingPunct="1">
                <a:spcBef>
                  <a:spcPts val="0"/>
                </a:spcBef>
                <a:spcAft>
                  <a:spcPts val="0"/>
                </a:spcAft>
                <a:buClr>
                  <a:srgbClr val="000000"/>
                </a:buClr>
                <a:buSzTx/>
                <a:buFont typeface="Arial"/>
                <a:buNone/>
                <a:tabLst/>
                <a:defRPr/>
              </a:pPr>
              <a:t>104</a:t>
            </a:fld>
            <a:endParaRPr kumimoji="0" sz="900" b="0" i="0" u="none" strike="noStrike" kern="0" cap="none" spc="0" normalizeH="0" baseline="0" noProof="0">
              <a:ln>
                <a:noFill/>
              </a:ln>
              <a:solidFill>
                <a:srgbClr val="000000"/>
              </a:solidFill>
              <a:effectLst/>
              <a:uLnTx/>
              <a:uFillTx/>
              <a:latin typeface="Times New Roman"/>
              <a:ea typeface="Times New Roman"/>
              <a:cs typeface="Times New Roman"/>
              <a:sym typeface="Times New Roman"/>
            </a:endParaRPr>
          </a:p>
        </p:txBody>
      </p:sp>
      <p:sp>
        <p:nvSpPr>
          <p:cNvPr id="185" name="Google Shape;185;p29"/>
          <p:cNvSpPr/>
          <p:nvPr/>
        </p:nvSpPr>
        <p:spPr>
          <a:xfrm>
            <a:off x="780836" y="230040"/>
            <a:ext cx="7646230" cy="851629"/>
          </a:xfrm>
          <a:prstGeom prst="rect">
            <a:avLst/>
          </a:prstGeom>
          <a:noFill/>
          <a:ln>
            <a:noFill/>
          </a:ln>
        </p:spPr>
        <p:txBody>
          <a:bodyPr spcFirstLastPara="1" wrap="square" lIns="68575" tIns="34275" rIns="68575" bIns="34275" anchor="t" anchorCtr="0">
            <a:noAutofit/>
          </a:bodyPr>
          <a:lstStyle/>
          <a:p>
            <a:pPr lvl="0" fontAlgn="base"/>
            <a:r>
              <a:rPr lang="en-US" sz="2800" b="1" dirty="0">
                <a:solidFill>
                  <a:srgbClr val="7030A0"/>
                </a:solidFill>
                <a:latin typeface="Times New Roman" panose="02020603050405020304" pitchFamily="18" charset="0"/>
                <a:cs typeface="Times New Roman" panose="02020603050405020304" pitchFamily="18" charset="0"/>
              </a:rPr>
              <a:t>   Star Topology</a:t>
            </a:r>
            <a:endParaRPr kumimoji="0" lang="en-US" sz="2800" b="1" i="0" u="none" strike="noStrike" kern="0" cap="none" spc="0" normalizeH="0" baseline="0" noProof="0" dirty="0">
              <a:ln>
                <a:noFill/>
              </a:ln>
              <a:solidFill>
                <a:srgbClr val="7030A0"/>
              </a:solidFill>
              <a:effectLst/>
              <a:uLnTx/>
              <a:uFillTx/>
              <a:latin typeface="Times New Roman" panose="02020603050405020304" pitchFamily="18" charset="0"/>
              <a:cs typeface="Times New Roman" panose="02020603050405020304" pitchFamily="18" charset="0"/>
              <a:sym typeface="Arial"/>
            </a:endParaRPr>
          </a:p>
        </p:txBody>
      </p:sp>
      <p:pic>
        <p:nvPicPr>
          <p:cNvPr id="186" name="Google Shape;186;p29"/>
          <p:cNvPicPr preferRelativeResize="0"/>
          <p:nvPr/>
        </p:nvPicPr>
        <p:blipFill rotWithShape="1">
          <a:blip r:embed="rId3">
            <a:alphaModFix/>
          </a:blip>
          <a:srcRect/>
          <a:stretch/>
        </p:blipFill>
        <p:spPr>
          <a:xfrm>
            <a:off x="41821" y="47020"/>
            <a:ext cx="739015" cy="528333"/>
          </a:xfrm>
          <a:prstGeom prst="rect">
            <a:avLst/>
          </a:prstGeom>
          <a:noFill/>
          <a:ln>
            <a:noFill/>
          </a:ln>
        </p:spPr>
      </p:pic>
      <p:sp>
        <p:nvSpPr>
          <p:cNvPr id="187" name="Google Shape;187;p29"/>
          <p:cNvSpPr txBox="1">
            <a:spLocks noGrp="1"/>
          </p:cNvSpPr>
          <p:nvPr>
            <p:ph type="dt" idx="10"/>
          </p:nvPr>
        </p:nvSpPr>
        <p:spPr>
          <a:xfrm>
            <a:off x="571500" y="4844838"/>
            <a:ext cx="2057400" cy="273900"/>
          </a:xfrm>
          <a:prstGeom prst="rect">
            <a:avLst/>
          </a:prstGeom>
          <a:noFill/>
          <a:ln>
            <a:noFill/>
          </a:ln>
        </p:spPr>
        <p:txBody>
          <a:bodyPr spcFirstLastPara="1" wrap="square" lIns="68575" tIns="34275" rIns="68575" bIns="34275" anchor="ctr" anchorCtr="0">
            <a:noAutofit/>
          </a:bodyPr>
          <a:lstStyle/>
          <a:p>
            <a:pPr marL="0" marR="0" lvl="0" defTabSz="914400" rtl="0" eaLnBrk="1" fontAlgn="auto" latinLnBrk="0" hangingPunct="1">
              <a:spcBef>
                <a:spcPts val="0"/>
              </a:spcBef>
              <a:spcAft>
                <a:spcPts val="0"/>
              </a:spcAft>
              <a:buClr>
                <a:srgbClr val="000000"/>
              </a:buClr>
              <a:buSzPts val="1100"/>
              <a:buFont typeface="Arial"/>
              <a:buNone/>
              <a:tabLst/>
              <a:defRPr/>
            </a:pPr>
            <a:fld id="{97312997-5BAA-47F9-8267-2862CE6CEBAA}" type="datetime1">
              <a:rPr kumimoji="0" lang="en-US" sz="800" b="1" i="0" u="none" strike="noStrike" kern="0" cap="none" spc="0" normalizeH="0" baseline="0" noProof="0" smtClean="0">
                <a:ln>
                  <a:noFill/>
                </a:ln>
                <a:solidFill>
                  <a:srgbClr val="000000"/>
                </a:solidFill>
                <a:effectLst/>
                <a:uLnTx/>
                <a:uFillTx/>
                <a:latin typeface="Times New Roman"/>
                <a:cs typeface="Times New Roman"/>
                <a:sym typeface="Times New Roman"/>
              </a:rPr>
              <a:pPr marL="0" marR="0" lvl="0" defTabSz="914400" rtl="0" eaLnBrk="1" fontAlgn="auto" latinLnBrk="0" hangingPunct="1">
                <a:spcBef>
                  <a:spcPts val="0"/>
                </a:spcBef>
                <a:spcAft>
                  <a:spcPts val="0"/>
                </a:spcAft>
                <a:buClr>
                  <a:srgbClr val="000000"/>
                </a:buClr>
                <a:buSzPts val="1100"/>
                <a:buFont typeface="Arial"/>
                <a:buNone/>
                <a:tabLst/>
                <a:defRPr/>
              </a:pPr>
              <a:t>2/1/2024</a:t>
            </a:fld>
            <a:endParaRPr kumimoji="0" sz="800" b="1" i="0" u="none" strike="noStrike" kern="0" cap="none" spc="0" normalizeH="0" baseline="0" noProof="0">
              <a:ln>
                <a:noFill/>
              </a:ln>
              <a:solidFill>
                <a:srgbClr val="000000"/>
              </a:solidFill>
              <a:effectLst/>
              <a:uLnTx/>
              <a:uFillTx/>
              <a:latin typeface="Times New Roman"/>
              <a:ea typeface="Times New Roman"/>
              <a:cs typeface="Times New Roman"/>
              <a:sym typeface="Times New Roman"/>
            </a:endParaRPr>
          </a:p>
        </p:txBody>
      </p:sp>
      <p:sp>
        <p:nvSpPr>
          <p:cNvPr id="188" name="Google Shape;188;p29"/>
          <p:cNvSpPr txBox="1">
            <a:spLocks noGrp="1"/>
          </p:cNvSpPr>
          <p:nvPr>
            <p:ph type="ftr" idx="11"/>
          </p:nvPr>
        </p:nvSpPr>
        <p:spPr>
          <a:xfrm>
            <a:off x="2764639" y="4844839"/>
            <a:ext cx="3617100" cy="273900"/>
          </a:xfrm>
          <a:prstGeom prst="rect">
            <a:avLst/>
          </a:prstGeom>
          <a:noFill/>
          <a:ln>
            <a:noFill/>
          </a:ln>
        </p:spPr>
        <p:txBody>
          <a:bodyPr spcFirstLastPara="1" wrap="square" lIns="68575" tIns="34275" rIns="68575" bIns="34275" anchor="ctr" anchorCtr="0">
            <a:noAutofit/>
          </a:bodyPr>
          <a:lstStyle/>
          <a:p>
            <a:pPr marL="0" marR="0" lvl="0" algn="l" defTabSz="914400" rtl="0" eaLnBrk="1" fontAlgn="auto" latinLnBrk="0" hangingPunct="1">
              <a:spcBef>
                <a:spcPts val="0"/>
              </a:spcBef>
              <a:spcAft>
                <a:spcPts val="0"/>
              </a:spcAft>
              <a:buClr>
                <a:srgbClr val="000000"/>
              </a:buClr>
              <a:buSzPts val="1100"/>
              <a:buFont typeface="Arial"/>
              <a:buNone/>
              <a:tabLst/>
              <a:defRPr/>
            </a:pPr>
            <a:r>
              <a:rPr kumimoji="0" lang="en-GB" sz="800" b="1" i="0" u="none" strike="noStrike" kern="0" cap="none" spc="0" normalizeH="0" baseline="0" noProof="0" smtClean="0">
                <a:ln>
                  <a:noFill/>
                </a:ln>
                <a:solidFill>
                  <a:srgbClr val="000000"/>
                </a:solidFill>
                <a:effectLst/>
                <a:uLnTx/>
                <a:uFillTx/>
                <a:latin typeface="Times New Roman"/>
                <a:ea typeface="Times New Roman"/>
                <a:cs typeface="Times New Roman"/>
                <a:sym typeface="Times New Roman"/>
              </a:rPr>
              <a:t>Unit 1                Computer Networks        SY BTech(CSE)    Semester-4               2023-24    </a:t>
            </a:r>
            <a:endParaRPr kumimoji="0" sz="800" b="1" i="0" u="none" strike="noStrike" kern="0" cap="none" spc="0" normalizeH="0" baseline="0" noProof="0">
              <a:ln>
                <a:noFill/>
              </a:ln>
              <a:solidFill>
                <a:srgbClr val="000000"/>
              </a:solidFill>
              <a:effectLst/>
              <a:uLnTx/>
              <a:uFillTx/>
              <a:latin typeface="Times New Roman"/>
              <a:ea typeface="Times New Roman"/>
              <a:cs typeface="Times New Roman"/>
              <a:sym typeface="Times New Roman"/>
            </a:endParaRPr>
          </a:p>
        </p:txBody>
      </p:sp>
      <p:sp>
        <p:nvSpPr>
          <p:cNvPr id="9" name="Content Placeholder 2">
            <a:extLst>
              <a:ext uri="{FF2B5EF4-FFF2-40B4-BE49-F238E27FC236}">
                <a16:creationId xmlns:a16="http://schemas.microsoft.com/office/drawing/2014/main" id="{FD0B97FC-5F04-49F9-9D43-7AC7FADD02DD}"/>
              </a:ext>
            </a:extLst>
          </p:cNvPr>
          <p:cNvSpPr txBox="1">
            <a:spLocks/>
          </p:cNvSpPr>
          <p:nvPr/>
        </p:nvSpPr>
        <p:spPr>
          <a:xfrm>
            <a:off x="571500" y="655854"/>
            <a:ext cx="6190247" cy="3746674"/>
          </a:xfrm>
          <a:prstGeom prst="rect">
            <a:avLst/>
          </a:prstGeom>
          <a:noFill/>
          <a:ln>
            <a:noFill/>
          </a:ln>
        </p:spPr>
        <p:txBody>
          <a:bodyPr spcFirstLastPara="1" wrap="square" lIns="0" tIns="34275" rIns="0" bIns="34275" anchor="t" anchorCtr="0">
            <a:noAutofit/>
          </a:bodyPr>
          <a:lstStyle>
            <a:defPPr marR="0" lvl="0" algn="l" rtl="0">
              <a:lnSpc>
                <a:spcPct val="100000"/>
              </a:lnSpc>
              <a:spcBef>
                <a:spcPts val="0"/>
              </a:spcBef>
              <a:spcAft>
                <a:spcPts val="0"/>
              </a:spcAft>
            </a:defPPr>
            <a:lvl1pPr marL="457200" marR="0" lvl="0" indent="-323850" algn="l" rtl="0">
              <a:lnSpc>
                <a:spcPct val="90000"/>
              </a:lnSpc>
              <a:spcBef>
                <a:spcPts val="900"/>
              </a:spcBef>
              <a:spcAft>
                <a:spcPts val="0"/>
              </a:spcAft>
              <a:buClr>
                <a:schemeClr val="accent1"/>
              </a:buClr>
              <a:buSzPts val="1500"/>
              <a:buFont typeface="Calibri"/>
              <a:buChar char=" "/>
              <a:defRPr sz="1500" b="0" i="0" u="none" strike="noStrike" cap="none">
                <a:solidFill>
                  <a:srgbClr val="3F3F3F"/>
                </a:solidFill>
                <a:latin typeface="Calibri"/>
                <a:ea typeface="Calibri"/>
                <a:cs typeface="Calibri"/>
                <a:sym typeface="Calibri"/>
              </a:defRPr>
            </a:lvl1pPr>
            <a:lvl2pPr marL="914400" marR="0" lvl="1" indent="-317500" algn="l" rtl="0">
              <a:lnSpc>
                <a:spcPct val="90000"/>
              </a:lnSpc>
              <a:spcBef>
                <a:spcPts val="2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2pPr>
            <a:lvl3pPr marL="1371600" marR="0" lvl="2" indent="-298450" algn="l" rtl="0">
              <a:lnSpc>
                <a:spcPct val="90000"/>
              </a:lnSpc>
              <a:spcBef>
                <a:spcPts val="300"/>
              </a:spcBef>
              <a:spcAft>
                <a:spcPts val="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3pPr>
            <a:lvl4pPr marL="1828800" marR="0" lvl="3" indent="-298450" algn="l" rtl="0">
              <a:lnSpc>
                <a:spcPct val="90000"/>
              </a:lnSpc>
              <a:spcBef>
                <a:spcPts val="300"/>
              </a:spcBef>
              <a:spcAft>
                <a:spcPts val="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4pPr>
            <a:lvl5pPr marL="2286000" marR="0" lvl="4" indent="-298450" algn="l" rtl="0">
              <a:lnSpc>
                <a:spcPct val="90000"/>
              </a:lnSpc>
              <a:spcBef>
                <a:spcPts val="300"/>
              </a:spcBef>
              <a:spcAft>
                <a:spcPts val="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5pPr>
            <a:lvl6pPr marL="2743200" marR="0" lvl="5" indent="-298450" algn="l" rtl="0">
              <a:lnSpc>
                <a:spcPct val="90000"/>
              </a:lnSpc>
              <a:spcBef>
                <a:spcPts val="300"/>
              </a:spcBef>
              <a:spcAft>
                <a:spcPts val="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6pPr>
            <a:lvl7pPr marL="3200400" marR="0" lvl="6" indent="-298450" algn="l" rtl="0">
              <a:lnSpc>
                <a:spcPct val="90000"/>
              </a:lnSpc>
              <a:spcBef>
                <a:spcPts val="300"/>
              </a:spcBef>
              <a:spcAft>
                <a:spcPts val="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7pPr>
            <a:lvl8pPr marL="3657600" marR="0" lvl="7" indent="-298450" algn="l" rtl="0">
              <a:lnSpc>
                <a:spcPct val="90000"/>
              </a:lnSpc>
              <a:spcBef>
                <a:spcPts val="300"/>
              </a:spcBef>
              <a:spcAft>
                <a:spcPts val="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8pPr>
            <a:lvl9pPr marL="4114800" marR="0" lvl="8" indent="-298450" algn="l" rtl="0">
              <a:lnSpc>
                <a:spcPct val="90000"/>
              </a:lnSpc>
              <a:spcBef>
                <a:spcPts val="300"/>
              </a:spcBef>
              <a:spcAft>
                <a:spcPts val="30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9pPr>
          </a:lstStyle>
          <a:p>
            <a:pPr marL="73819" indent="0">
              <a:lnSpc>
                <a:spcPct val="100000"/>
              </a:lnSpc>
              <a:spcBef>
                <a:spcPct val="0"/>
              </a:spcBef>
              <a:buClr>
                <a:srgbClr val="CC0000"/>
              </a:buClr>
              <a:buSzPct val="150000"/>
              <a:buNone/>
            </a:pPr>
            <a:r>
              <a:rPr lang="en-US" altLang="en-US" b="1" dirty="0">
                <a:solidFill>
                  <a:schemeClr val="tx1"/>
                </a:solidFill>
                <a:latin typeface="Times New Roman" panose="02020603050405020304" pitchFamily="18" charset="0"/>
                <a:cs typeface="Times New Roman" panose="02020603050405020304" pitchFamily="18" charset="0"/>
              </a:rPr>
              <a:t>Star topology</a:t>
            </a:r>
          </a:p>
          <a:p>
            <a:pPr marL="788194" indent="-285750">
              <a:lnSpc>
                <a:spcPct val="100000"/>
              </a:lnSpc>
              <a:spcBef>
                <a:spcPct val="0"/>
              </a:spcBef>
              <a:buClr>
                <a:srgbClr val="CC0000"/>
              </a:buClr>
              <a:buSzPct val="150000"/>
              <a:buFont typeface="Wingdings" panose="05000000000000000000" pitchFamily="2" charset="2"/>
              <a:buChar char="Ø"/>
            </a:pPr>
            <a:r>
              <a:rPr lang="en-US" altLang="en-US" dirty="0">
                <a:solidFill>
                  <a:schemeClr val="tx1"/>
                </a:solidFill>
                <a:latin typeface="Times New Roman" panose="02020603050405020304" pitchFamily="18" charset="0"/>
                <a:cs typeface="Times New Roman" panose="02020603050405020304" pitchFamily="18" charset="0"/>
              </a:rPr>
              <a:t>most commonly used architecture in Ethernet LANs </a:t>
            </a:r>
          </a:p>
          <a:p>
            <a:pPr marL="788194" indent="-285750">
              <a:lnSpc>
                <a:spcPct val="100000"/>
              </a:lnSpc>
              <a:spcBef>
                <a:spcPct val="0"/>
              </a:spcBef>
              <a:buClr>
                <a:srgbClr val="CC0000"/>
              </a:buClr>
              <a:buSzPct val="150000"/>
              <a:buFont typeface="Wingdings" panose="05000000000000000000" pitchFamily="2" charset="2"/>
              <a:buChar char="Ø"/>
            </a:pPr>
            <a:r>
              <a:rPr lang="en-US" altLang="en-US" dirty="0">
                <a:solidFill>
                  <a:schemeClr val="tx1"/>
                </a:solidFill>
                <a:latin typeface="Times New Roman" panose="02020603050405020304" pitchFamily="18" charset="0"/>
                <a:cs typeface="Times New Roman" panose="02020603050405020304" pitchFamily="18" charset="0"/>
              </a:rPr>
              <a:t>resembles spokes in a bicycle wheel</a:t>
            </a:r>
          </a:p>
          <a:p>
            <a:pPr marL="73819" indent="0">
              <a:lnSpc>
                <a:spcPct val="100000"/>
              </a:lnSpc>
              <a:spcBef>
                <a:spcPct val="0"/>
              </a:spcBef>
              <a:buClr>
                <a:srgbClr val="CC0000"/>
              </a:buClr>
              <a:buSzPct val="150000"/>
              <a:buNone/>
            </a:pPr>
            <a:r>
              <a:rPr lang="en-US" altLang="en-US" sz="1600" b="1" dirty="0" smtClean="0">
                <a:solidFill>
                  <a:srgbClr val="FF0000"/>
                </a:solidFill>
                <a:latin typeface="Times New Roman" panose="02020603050405020304" pitchFamily="18" charset="0"/>
                <a:cs typeface="Times New Roman" panose="02020603050405020304" pitchFamily="18" charset="0"/>
              </a:rPr>
              <a:t>Advantages </a:t>
            </a:r>
            <a:r>
              <a:rPr lang="en-US" altLang="en-US" sz="1600" b="1" dirty="0">
                <a:solidFill>
                  <a:srgbClr val="FF0000"/>
                </a:solidFill>
                <a:latin typeface="Times New Roman" panose="02020603050405020304" pitchFamily="18" charset="0"/>
                <a:cs typeface="Times New Roman" panose="02020603050405020304" pitchFamily="18" charset="0"/>
              </a:rPr>
              <a:t>of Star Topology</a:t>
            </a:r>
          </a:p>
          <a:p>
            <a:pPr marL="788194" indent="-285750">
              <a:lnSpc>
                <a:spcPct val="100000"/>
              </a:lnSpc>
              <a:spcBef>
                <a:spcPct val="0"/>
              </a:spcBef>
              <a:buClr>
                <a:srgbClr val="CC0000"/>
              </a:buClr>
              <a:buSzPct val="150000"/>
              <a:buFont typeface="Wingdings" panose="05000000000000000000" pitchFamily="2" charset="2"/>
              <a:buChar char="Ø"/>
            </a:pPr>
            <a:r>
              <a:rPr lang="en-US" altLang="en-US" dirty="0">
                <a:solidFill>
                  <a:schemeClr val="tx1"/>
                </a:solidFill>
                <a:latin typeface="Times New Roman" panose="02020603050405020304" pitchFamily="18" charset="0"/>
                <a:cs typeface="Times New Roman" panose="02020603050405020304" pitchFamily="18" charset="0"/>
              </a:rPr>
              <a:t>Due to its centralized nature, the topology offers simplicity of operation.</a:t>
            </a:r>
          </a:p>
          <a:p>
            <a:pPr marL="788194" indent="-285750">
              <a:lnSpc>
                <a:spcPct val="100000"/>
              </a:lnSpc>
              <a:spcBef>
                <a:spcPct val="0"/>
              </a:spcBef>
              <a:buClr>
                <a:srgbClr val="CC0000"/>
              </a:buClr>
              <a:buSzPct val="150000"/>
              <a:buFont typeface="Wingdings" panose="05000000000000000000" pitchFamily="2" charset="2"/>
              <a:buChar char="Ø"/>
            </a:pPr>
            <a:r>
              <a:rPr lang="en-US" altLang="en-US" dirty="0">
                <a:solidFill>
                  <a:schemeClr val="tx1"/>
                </a:solidFill>
                <a:latin typeface="Times New Roman" panose="02020603050405020304" pitchFamily="18" charset="0"/>
                <a:cs typeface="Times New Roman" panose="02020603050405020304" pitchFamily="18" charset="0"/>
              </a:rPr>
              <a:t>It also achieves isolation of each device in the network.</a:t>
            </a:r>
          </a:p>
          <a:p>
            <a:pPr marL="788194" indent="-285750">
              <a:lnSpc>
                <a:spcPct val="100000"/>
              </a:lnSpc>
              <a:spcBef>
                <a:spcPct val="0"/>
              </a:spcBef>
              <a:buClr>
                <a:srgbClr val="CC0000"/>
              </a:buClr>
              <a:buSzPct val="150000"/>
              <a:buFont typeface="Wingdings" panose="05000000000000000000" pitchFamily="2" charset="2"/>
              <a:buChar char="Ø"/>
            </a:pPr>
            <a:r>
              <a:rPr lang="en-US" altLang="en-US" dirty="0">
                <a:solidFill>
                  <a:schemeClr val="tx1"/>
                </a:solidFill>
                <a:latin typeface="Times New Roman" panose="02020603050405020304" pitchFamily="18" charset="0"/>
                <a:cs typeface="Times New Roman" panose="02020603050405020304" pitchFamily="18" charset="0"/>
              </a:rPr>
              <a:t>Adding or removing network nodes is easy.</a:t>
            </a:r>
          </a:p>
          <a:p>
            <a:pPr marL="788194" indent="-285750">
              <a:lnSpc>
                <a:spcPct val="100000"/>
              </a:lnSpc>
              <a:spcBef>
                <a:spcPct val="0"/>
              </a:spcBef>
              <a:buClr>
                <a:srgbClr val="CC0000"/>
              </a:buClr>
              <a:buSzPct val="150000"/>
              <a:buFont typeface="Wingdings" panose="05000000000000000000" pitchFamily="2" charset="2"/>
              <a:buChar char="Ø"/>
            </a:pPr>
            <a:r>
              <a:rPr lang="en-US" altLang="en-US" dirty="0">
                <a:solidFill>
                  <a:schemeClr val="tx1"/>
                </a:solidFill>
                <a:latin typeface="Times New Roman" panose="02020603050405020304" pitchFamily="18" charset="0"/>
                <a:cs typeface="Times New Roman" panose="02020603050405020304" pitchFamily="18" charset="0"/>
              </a:rPr>
              <a:t>Due to the centralized nature, it is easy to detect faults in the network devices.</a:t>
            </a:r>
          </a:p>
          <a:p>
            <a:pPr marL="73819" indent="0">
              <a:lnSpc>
                <a:spcPct val="100000"/>
              </a:lnSpc>
              <a:spcBef>
                <a:spcPct val="0"/>
              </a:spcBef>
              <a:buClr>
                <a:srgbClr val="CC0000"/>
              </a:buClr>
              <a:buSzPct val="150000"/>
              <a:buNone/>
            </a:pPr>
            <a:r>
              <a:rPr lang="en-US" altLang="en-US" sz="1600" b="1" dirty="0" smtClean="0">
                <a:solidFill>
                  <a:srgbClr val="FF0000"/>
                </a:solidFill>
                <a:latin typeface="Times New Roman" panose="02020603050405020304" pitchFamily="18" charset="0"/>
                <a:cs typeface="Times New Roman" panose="02020603050405020304" pitchFamily="18" charset="0"/>
              </a:rPr>
              <a:t>Disadvantages </a:t>
            </a:r>
            <a:r>
              <a:rPr lang="en-US" altLang="en-US" sz="1600" b="1" dirty="0">
                <a:solidFill>
                  <a:srgbClr val="FF0000"/>
                </a:solidFill>
                <a:latin typeface="Times New Roman" panose="02020603050405020304" pitchFamily="18" charset="0"/>
                <a:cs typeface="Times New Roman" panose="02020603050405020304" pitchFamily="18" charset="0"/>
              </a:rPr>
              <a:t>of Star Topology</a:t>
            </a:r>
          </a:p>
          <a:p>
            <a:pPr marL="788194" indent="-285750">
              <a:lnSpc>
                <a:spcPct val="100000"/>
              </a:lnSpc>
              <a:spcBef>
                <a:spcPct val="0"/>
              </a:spcBef>
              <a:buClr>
                <a:srgbClr val="CC0000"/>
              </a:buClr>
              <a:buSzPct val="150000"/>
              <a:buFont typeface="Wingdings" panose="05000000000000000000" pitchFamily="2" charset="2"/>
              <a:buChar char="Ø"/>
            </a:pPr>
            <a:r>
              <a:rPr lang="en-US" altLang="en-US" dirty="0">
                <a:solidFill>
                  <a:schemeClr val="tx1"/>
                </a:solidFill>
                <a:latin typeface="Times New Roman" panose="02020603050405020304" pitchFamily="18" charset="0"/>
                <a:cs typeface="Times New Roman" panose="02020603050405020304" pitchFamily="18" charset="0"/>
              </a:rPr>
              <a:t>Network operation depends on the functioning of the central hub. Hence, central hub failure leads to failure of the entire network.</a:t>
            </a:r>
          </a:p>
          <a:p>
            <a:pPr marL="788194" indent="-285750">
              <a:lnSpc>
                <a:spcPct val="100000"/>
              </a:lnSpc>
              <a:spcBef>
                <a:spcPct val="0"/>
              </a:spcBef>
              <a:buClr>
                <a:srgbClr val="CC0000"/>
              </a:buClr>
              <a:buSzPct val="150000"/>
              <a:buFont typeface="Wingdings" panose="05000000000000000000" pitchFamily="2" charset="2"/>
              <a:buChar char="Ø"/>
            </a:pPr>
            <a:r>
              <a:rPr lang="en-US" altLang="en-US" dirty="0">
                <a:solidFill>
                  <a:schemeClr val="tx1"/>
                </a:solidFill>
                <a:latin typeface="Times New Roman" panose="02020603050405020304" pitchFamily="18" charset="0"/>
                <a:cs typeface="Times New Roman" panose="02020603050405020304" pitchFamily="18" charset="0"/>
              </a:rPr>
              <a:t>Also, the number of nodes that can be added, depends on the capacity of the central hub.</a:t>
            </a:r>
          </a:p>
          <a:p>
            <a:pPr marL="788194" indent="-285750">
              <a:lnSpc>
                <a:spcPct val="100000"/>
              </a:lnSpc>
              <a:spcBef>
                <a:spcPct val="0"/>
              </a:spcBef>
              <a:buClr>
                <a:srgbClr val="CC0000"/>
              </a:buClr>
              <a:buSzPct val="150000"/>
              <a:buFont typeface="Wingdings" panose="05000000000000000000" pitchFamily="2" charset="2"/>
              <a:buChar char="Ø"/>
            </a:pPr>
            <a:r>
              <a:rPr lang="en-US" altLang="en-US" dirty="0">
                <a:solidFill>
                  <a:schemeClr val="tx1"/>
                </a:solidFill>
                <a:latin typeface="Times New Roman" panose="02020603050405020304" pitchFamily="18" charset="0"/>
                <a:cs typeface="Times New Roman" panose="02020603050405020304" pitchFamily="18" charset="0"/>
              </a:rPr>
              <a:t> The setup cost is quite high.</a:t>
            </a:r>
          </a:p>
          <a:p>
            <a:pPr marL="502444" indent="0">
              <a:lnSpc>
                <a:spcPct val="100000"/>
              </a:lnSpc>
              <a:spcBef>
                <a:spcPct val="0"/>
              </a:spcBef>
              <a:buClr>
                <a:srgbClr val="CC0000"/>
              </a:buClr>
              <a:buSzPct val="150000"/>
              <a:buFont typeface="Arial" panose="020B0604020202020204" pitchFamily="34" charset="0"/>
              <a:buChar char="•"/>
            </a:pPr>
            <a:endParaRPr lang="en-US" altLang="en-US" dirty="0">
              <a:solidFill>
                <a:schemeClr val="tx1"/>
              </a:solidFill>
              <a:latin typeface="Times New Roman" panose="02020603050405020304" pitchFamily="18" charset="0"/>
              <a:cs typeface="Times New Roman" panose="02020603050405020304" pitchFamily="18" charset="0"/>
            </a:endParaRPr>
          </a:p>
          <a:p>
            <a:pPr marL="457200" marR="0" lvl="0" indent="0" defTabSz="914400" rtl="0" eaLnBrk="1" fontAlgn="auto" latinLnBrk="0" hangingPunct="1">
              <a:lnSpc>
                <a:spcPct val="100000"/>
              </a:lnSpc>
              <a:spcBef>
                <a:spcPts val="300"/>
              </a:spcBef>
              <a:spcAft>
                <a:spcPts val="300"/>
              </a:spcAft>
              <a:buClr>
                <a:srgbClr val="000000"/>
              </a:buClr>
              <a:buSzPct val="150000"/>
              <a:buFont typeface="Arial" panose="020B0604020202020204" pitchFamily="34" charset="0"/>
              <a:buChar char="•"/>
              <a:tabLst/>
              <a:defRPr/>
            </a:pPr>
            <a:endParaRPr kumimoji="0" lang="en-US" b="0" i="0" u="none" strike="noStrike" kern="0" cap="none" spc="0" normalizeH="0" baseline="0" noProof="0" dirty="0">
              <a:ln>
                <a:noFill/>
              </a:ln>
              <a:solidFill>
                <a:srgbClr val="000000"/>
              </a:solidFill>
              <a:effectLst/>
              <a:uLnTx/>
              <a:uFillTx/>
              <a:sym typeface="Calibri"/>
            </a:endParaRPr>
          </a:p>
        </p:txBody>
      </p:sp>
      <p:pic>
        <p:nvPicPr>
          <p:cNvPr id="11" name="Picture 10" descr="565star">
            <a:extLst>
              <a:ext uri="{FF2B5EF4-FFF2-40B4-BE49-F238E27FC236}">
                <a16:creationId xmlns:a16="http://schemas.microsoft.com/office/drawing/2014/main" id="{5AC44958-2A0D-4FD8-BB08-FB06CCF8F1A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70496" y="865101"/>
            <a:ext cx="2093713" cy="2364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27407484"/>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29"/>
          <p:cNvSpPr txBox="1">
            <a:spLocks noGrp="1"/>
          </p:cNvSpPr>
          <p:nvPr>
            <p:ph type="sldNum" idx="12"/>
          </p:nvPr>
        </p:nvSpPr>
        <p:spPr>
          <a:xfrm>
            <a:off x="7425344" y="4844839"/>
            <a:ext cx="984019" cy="273844"/>
          </a:xfrm>
          <a:prstGeom prst="rect">
            <a:avLst/>
          </a:prstGeom>
          <a:noFill/>
          <a:ln>
            <a:noFill/>
          </a:ln>
        </p:spPr>
        <p:txBody>
          <a:bodyPr spcFirstLastPara="1" wrap="square" lIns="68575" tIns="34275" rIns="68575" bIns="34275"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900" b="0" i="0" u="none" strike="noStrike" kern="0" cap="none" spc="0" normalizeH="0" baseline="0" noProof="0">
                <a:ln>
                  <a:noFill/>
                </a:ln>
                <a:solidFill>
                  <a:srgbClr val="000000"/>
                </a:solidFill>
                <a:effectLst/>
                <a:uLnTx/>
                <a:uFillTx/>
                <a:latin typeface="Times New Roman"/>
                <a:ea typeface="Times New Roman"/>
                <a:cs typeface="Times New Roman"/>
                <a:sym typeface="Times New Roman"/>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105</a:t>
            </a:fld>
            <a:endParaRPr kumimoji="0" sz="900" b="0" i="0" u="none" strike="noStrike" kern="0" cap="none" spc="0" normalizeH="0" baseline="0" noProof="0">
              <a:ln>
                <a:noFill/>
              </a:ln>
              <a:solidFill>
                <a:srgbClr val="000000"/>
              </a:solidFill>
              <a:effectLst/>
              <a:uLnTx/>
              <a:uFillTx/>
              <a:latin typeface="Times New Roman"/>
              <a:ea typeface="Times New Roman"/>
              <a:cs typeface="Times New Roman"/>
              <a:sym typeface="Times New Roman"/>
            </a:endParaRPr>
          </a:p>
        </p:txBody>
      </p:sp>
      <p:sp>
        <p:nvSpPr>
          <p:cNvPr id="185" name="Google Shape;185;p29"/>
          <p:cNvSpPr/>
          <p:nvPr/>
        </p:nvSpPr>
        <p:spPr>
          <a:xfrm>
            <a:off x="780836" y="230040"/>
            <a:ext cx="7646230" cy="851629"/>
          </a:xfrm>
          <a:prstGeom prst="rect">
            <a:avLst/>
          </a:prstGeom>
          <a:noFill/>
          <a:ln>
            <a:noFill/>
          </a:ln>
        </p:spPr>
        <p:txBody>
          <a:bodyPr spcFirstLastPara="1" wrap="square" lIns="68575" tIns="34275" rIns="68575" bIns="34275" anchor="t" anchorCtr="0">
            <a:noAutofit/>
          </a:bodyPr>
          <a:lstStyle/>
          <a:p>
            <a:pPr lvl="0" fontAlgn="base"/>
            <a:r>
              <a:rPr lang="en-US" sz="2800" b="1" dirty="0">
                <a:solidFill>
                  <a:srgbClr val="7030A0"/>
                </a:solidFill>
                <a:latin typeface="Times New Roman" panose="02020603050405020304" pitchFamily="18" charset="0"/>
                <a:cs typeface="Times New Roman" panose="02020603050405020304" pitchFamily="18" charset="0"/>
              </a:rPr>
              <a:t>Tree Topology</a:t>
            </a:r>
            <a:endParaRPr kumimoji="0" lang="en-US" sz="2800" b="1" i="0" u="none" strike="noStrike" kern="0" cap="none" spc="0" normalizeH="0" baseline="0" noProof="0" dirty="0">
              <a:ln>
                <a:noFill/>
              </a:ln>
              <a:solidFill>
                <a:srgbClr val="7030A0"/>
              </a:solidFill>
              <a:effectLst/>
              <a:uLnTx/>
              <a:uFillTx/>
              <a:latin typeface="Times New Roman" panose="02020603050405020304" pitchFamily="18" charset="0"/>
              <a:cs typeface="Times New Roman" panose="02020603050405020304" pitchFamily="18" charset="0"/>
              <a:sym typeface="Arial"/>
            </a:endParaRPr>
          </a:p>
        </p:txBody>
      </p:sp>
      <p:pic>
        <p:nvPicPr>
          <p:cNvPr id="186" name="Google Shape;186;p29"/>
          <p:cNvPicPr preferRelativeResize="0"/>
          <p:nvPr/>
        </p:nvPicPr>
        <p:blipFill rotWithShape="1">
          <a:blip r:embed="rId3">
            <a:alphaModFix/>
          </a:blip>
          <a:srcRect/>
          <a:stretch/>
        </p:blipFill>
        <p:spPr>
          <a:xfrm>
            <a:off x="41821" y="47020"/>
            <a:ext cx="739015" cy="528333"/>
          </a:xfrm>
          <a:prstGeom prst="rect">
            <a:avLst/>
          </a:prstGeom>
          <a:noFill/>
          <a:ln>
            <a:noFill/>
          </a:ln>
        </p:spPr>
      </p:pic>
      <p:sp>
        <p:nvSpPr>
          <p:cNvPr id="187" name="Google Shape;187;p29"/>
          <p:cNvSpPr txBox="1">
            <a:spLocks noGrp="1"/>
          </p:cNvSpPr>
          <p:nvPr>
            <p:ph type="dt" idx="10"/>
          </p:nvPr>
        </p:nvSpPr>
        <p:spPr>
          <a:xfrm>
            <a:off x="571500" y="4844838"/>
            <a:ext cx="2057400" cy="273900"/>
          </a:xfrm>
          <a:prstGeom prst="rect">
            <a:avLst/>
          </a:prstGeom>
          <a:noFill/>
          <a:ln>
            <a:noFill/>
          </a:ln>
        </p:spPr>
        <p:txBody>
          <a:bodyPr spcFirstLastPara="1" wrap="square" lIns="68575" tIns="34275" rIns="68575" bIns="3427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fld id="{4CEBBA4F-6C4B-4F5A-A16A-905588B71C16}" type="datetime1">
              <a:rPr kumimoji="0" lang="en-US" sz="800" b="1" i="0" u="none" strike="noStrike" kern="0" cap="none" spc="0" normalizeH="0" baseline="0" noProof="0" smtClean="0">
                <a:ln>
                  <a:noFill/>
                </a:ln>
                <a:solidFill>
                  <a:srgbClr val="000000"/>
                </a:solidFill>
                <a:effectLst/>
                <a:uLnTx/>
                <a:uFillTx/>
                <a:latin typeface="Times New Roman"/>
                <a:cs typeface="Times New Roman"/>
                <a:sym typeface="Times New Roman"/>
              </a:rPr>
              <a:t>2/1/2024</a:t>
            </a:fld>
            <a:endParaRPr kumimoji="0" sz="800" b="1" i="0" u="none" strike="noStrike" kern="0" cap="none" spc="0" normalizeH="0" baseline="0" noProof="0">
              <a:ln>
                <a:noFill/>
              </a:ln>
              <a:solidFill>
                <a:srgbClr val="000000"/>
              </a:solidFill>
              <a:effectLst/>
              <a:uLnTx/>
              <a:uFillTx/>
              <a:latin typeface="Times New Roman"/>
              <a:ea typeface="Times New Roman"/>
              <a:cs typeface="Times New Roman"/>
              <a:sym typeface="Times New Roman"/>
            </a:endParaRPr>
          </a:p>
        </p:txBody>
      </p:sp>
      <p:sp>
        <p:nvSpPr>
          <p:cNvPr id="188" name="Google Shape;188;p29"/>
          <p:cNvSpPr txBox="1">
            <a:spLocks noGrp="1"/>
          </p:cNvSpPr>
          <p:nvPr>
            <p:ph type="ftr" idx="11"/>
          </p:nvPr>
        </p:nvSpPr>
        <p:spPr>
          <a:xfrm>
            <a:off x="2764639" y="4844839"/>
            <a:ext cx="3617100" cy="273900"/>
          </a:xfrm>
          <a:prstGeom prst="rect">
            <a:avLst/>
          </a:prstGeom>
          <a:noFill/>
          <a:ln>
            <a:noFill/>
          </a:ln>
        </p:spPr>
        <p:txBody>
          <a:bodyPr spcFirstLastPara="1" wrap="square" lIns="68575" tIns="34275" rIns="68575" bIns="342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GB" sz="800" b="1" i="0" u="none" strike="noStrike" kern="0" cap="none" spc="0" normalizeH="0" baseline="0" noProof="0" smtClean="0">
                <a:ln>
                  <a:noFill/>
                </a:ln>
                <a:solidFill>
                  <a:srgbClr val="000000"/>
                </a:solidFill>
                <a:effectLst/>
                <a:uLnTx/>
                <a:uFillTx/>
                <a:latin typeface="Times New Roman"/>
                <a:ea typeface="Times New Roman"/>
                <a:cs typeface="Times New Roman"/>
                <a:sym typeface="Times New Roman"/>
              </a:rPr>
              <a:t>Unit 1                Computer Networks        SY BTech(CSE)    Semester-4               2023-24    </a:t>
            </a:r>
            <a:endParaRPr kumimoji="0" sz="800" b="1" i="0" u="none" strike="noStrike" kern="0" cap="none" spc="0" normalizeH="0" baseline="0" noProof="0">
              <a:ln>
                <a:noFill/>
              </a:ln>
              <a:solidFill>
                <a:srgbClr val="000000"/>
              </a:solidFill>
              <a:effectLst/>
              <a:uLnTx/>
              <a:uFillTx/>
              <a:latin typeface="Times New Roman"/>
              <a:ea typeface="Times New Roman"/>
              <a:cs typeface="Times New Roman"/>
              <a:sym typeface="Times New Roman"/>
            </a:endParaRPr>
          </a:p>
        </p:txBody>
      </p:sp>
      <p:sp>
        <p:nvSpPr>
          <p:cNvPr id="9" name="Content Placeholder 2">
            <a:extLst>
              <a:ext uri="{FF2B5EF4-FFF2-40B4-BE49-F238E27FC236}">
                <a16:creationId xmlns:a16="http://schemas.microsoft.com/office/drawing/2014/main" id="{FD0B97FC-5F04-49F9-9D43-7AC7FADD02DD}"/>
              </a:ext>
            </a:extLst>
          </p:cNvPr>
          <p:cNvSpPr txBox="1">
            <a:spLocks/>
          </p:cNvSpPr>
          <p:nvPr/>
        </p:nvSpPr>
        <p:spPr>
          <a:xfrm>
            <a:off x="223024" y="724832"/>
            <a:ext cx="6510905" cy="3746674"/>
          </a:xfrm>
          <a:prstGeom prst="rect">
            <a:avLst/>
          </a:prstGeom>
          <a:noFill/>
          <a:ln>
            <a:noFill/>
          </a:ln>
        </p:spPr>
        <p:txBody>
          <a:bodyPr spcFirstLastPara="1" wrap="square" lIns="0" tIns="34275" rIns="0" bIns="34275" anchor="t" anchorCtr="0">
            <a:noAutofit/>
          </a:bodyPr>
          <a:lstStyle>
            <a:defPPr marR="0" lvl="0" algn="l" rtl="0">
              <a:lnSpc>
                <a:spcPct val="100000"/>
              </a:lnSpc>
              <a:spcBef>
                <a:spcPts val="0"/>
              </a:spcBef>
              <a:spcAft>
                <a:spcPts val="0"/>
              </a:spcAft>
            </a:defPPr>
            <a:lvl1pPr marL="457200" marR="0" lvl="0" indent="-323850" algn="l" rtl="0">
              <a:lnSpc>
                <a:spcPct val="90000"/>
              </a:lnSpc>
              <a:spcBef>
                <a:spcPts val="900"/>
              </a:spcBef>
              <a:spcAft>
                <a:spcPts val="0"/>
              </a:spcAft>
              <a:buClr>
                <a:schemeClr val="accent1"/>
              </a:buClr>
              <a:buSzPts val="1500"/>
              <a:buFont typeface="Calibri"/>
              <a:buChar char=" "/>
              <a:defRPr sz="1500" b="0" i="0" u="none" strike="noStrike" cap="none">
                <a:solidFill>
                  <a:srgbClr val="3F3F3F"/>
                </a:solidFill>
                <a:latin typeface="Calibri"/>
                <a:ea typeface="Calibri"/>
                <a:cs typeface="Calibri"/>
                <a:sym typeface="Calibri"/>
              </a:defRPr>
            </a:lvl1pPr>
            <a:lvl2pPr marL="914400" marR="0" lvl="1" indent="-317500" algn="l" rtl="0">
              <a:lnSpc>
                <a:spcPct val="90000"/>
              </a:lnSpc>
              <a:spcBef>
                <a:spcPts val="2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2pPr>
            <a:lvl3pPr marL="1371600" marR="0" lvl="2" indent="-298450" algn="l" rtl="0">
              <a:lnSpc>
                <a:spcPct val="90000"/>
              </a:lnSpc>
              <a:spcBef>
                <a:spcPts val="300"/>
              </a:spcBef>
              <a:spcAft>
                <a:spcPts val="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3pPr>
            <a:lvl4pPr marL="1828800" marR="0" lvl="3" indent="-298450" algn="l" rtl="0">
              <a:lnSpc>
                <a:spcPct val="90000"/>
              </a:lnSpc>
              <a:spcBef>
                <a:spcPts val="300"/>
              </a:spcBef>
              <a:spcAft>
                <a:spcPts val="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4pPr>
            <a:lvl5pPr marL="2286000" marR="0" lvl="4" indent="-298450" algn="l" rtl="0">
              <a:lnSpc>
                <a:spcPct val="90000"/>
              </a:lnSpc>
              <a:spcBef>
                <a:spcPts val="300"/>
              </a:spcBef>
              <a:spcAft>
                <a:spcPts val="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5pPr>
            <a:lvl6pPr marL="2743200" marR="0" lvl="5" indent="-298450" algn="l" rtl="0">
              <a:lnSpc>
                <a:spcPct val="90000"/>
              </a:lnSpc>
              <a:spcBef>
                <a:spcPts val="300"/>
              </a:spcBef>
              <a:spcAft>
                <a:spcPts val="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6pPr>
            <a:lvl7pPr marL="3200400" marR="0" lvl="6" indent="-298450" algn="l" rtl="0">
              <a:lnSpc>
                <a:spcPct val="90000"/>
              </a:lnSpc>
              <a:spcBef>
                <a:spcPts val="300"/>
              </a:spcBef>
              <a:spcAft>
                <a:spcPts val="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7pPr>
            <a:lvl8pPr marL="3657600" marR="0" lvl="7" indent="-298450" algn="l" rtl="0">
              <a:lnSpc>
                <a:spcPct val="90000"/>
              </a:lnSpc>
              <a:spcBef>
                <a:spcPts val="300"/>
              </a:spcBef>
              <a:spcAft>
                <a:spcPts val="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8pPr>
            <a:lvl9pPr marL="4114800" marR="0" lvl="8" indent="-298450" algn="l" rtl="0">
              <a:lnSpc>
                <a:spcPct val="90000"/>
              </a:lnSpc>
              <a:spcBef>
                <a:spcPts val="300"/>
              </a:spcBef>
              <a:spcAft>
                <a:spcPts val="30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9pPr>
          </a:lstStyle>
          <a:p>
            <a:pPr marL="73819" indent="0">
              <a:lnSpc>
                <a:spcPct val="80000"/>
              </a:lnSpc>
              <a:spcBef>
                <a:spcPct val="0"/>
              </a:spcBef>
              <a:buClr>
                <a:srgbClr val="CC0000"/>
              </a:buClr>
              <a:buSzPct val="150000"/>
              <a:buNone/>
            </a:pPr>
            <a:r>
              <a:rPr lang="en-US" altLang="en-US" sz="1600" b="1" dirty="0">
                <a:solidFill>
                  <a:schemeClr val="tx1"/>
                </a:solidFill>
                <a:latin typeface="Times New Roman" panose="02020603050405020304" pitchFamily="18" charset="0"/>
                <a:cs typeface="Times New Roman" panose="02020603050405020304" pitchFamily="18" charset="0"/>
              </a:rPr>
              <a:t>Extended star topology or tree topology</a:t>
            </a:r>
          </a:p>
          <a:p>
            <a:pPr marL="502444" indent="-428625">
              <a:lnSpc>
                <a:spcPct val="80000"/>
              </a:lnSpc>
              <a:spcBef>
                <a:spcPct val="0"/>
              </a:spcBef>
              <a:buClr>
                <a:srgbClr val="CC0000"/>
              </a:buClr>
              <a:buSzPct val="150000"/>
              <a:buFont typeface="Arial" panose="020B0604020202020204" pitchFamily="34" charset="0"/>
              <a:buChar char="•"/>
            </a:pPr>
            <a:r>
              <a:rPr lang="en-US" altLang="en-US" sz="1600" dirty="0">
                <a:solidFill>
                  <a:schemeClr val="tx1"/>
                </a:solidFill>
                <a:latin typeface="Times New Roman" panose="02020603050405020304" pitchFamily="18" charset="0"/>
                <a:cs typeface="Times New Roman" panose="02020603050405020304" pitchFamily="18" charset="0"/>
              </a:rPr>
              <a:t>significantly reduces the traffic on the wires by sending packets only to the wires of the destination host</a:t>
            </a:r>
          </a:p>
          <a:p>
            <a:pPr marL="502444" indent="-428625">
              <a:lnSpc>
                <a:spcPct val="80000"/>
              </a:lnSpc>
              <a:spcBef>
                <a:spcPct val="0"/>
              </a:spcBef>
              <a:buClr>
                <a:srgbClr val="CC0000"/>
              </a:buClr>
              <a:buSzPct val="150000"/>
              <a:buFont typeface="Arial" panose="020B0604020202020204" pitchFamily="34" charset="0"/>
              <a:buChar char="•"/>
            </a:pPr>
            <a:r>
              <a:rPr lang="en-US" altLang="en-US" sz="1600" dirty="0">
                <a:solidFill>
                  <a:schemeClr val="tx1"/>
                </a:solidFill>
                <a:latin typeface="Times New Roman" panose="02020603050405020304" pitchFamily="18" charset="0"/>
                <a:cs typeface="Times New Roman" panose="02020603050405020304" pitchFamily="18" charset="0"/>
              </a:rPr>
              <a:t>network devices that filter frames or packets like bridges, switches and routers</a:t>
            </a:r>
          </a:p>
          <a:p>
            <a:pPr marL="502444" indent="-428625">
              <a:lnSpc>
                <a:spcPct val="80000"/>
              </a:lnSpc>
              <a:spcBef>
                <a:spcPct val="0"/>
              </a:spcBef>
              <a:buClr>
                <a:srgbClr val="CC0000"/>
              </a:buClr>
              <a:buSzPct val="150000"/>
              <a:buFont typeface="Arial" panose="020B0604020202020204" pitchFamily="34" charset="0"/>
              <a:buChar char="•"/>
            </a:pPr>
            <a:endParaRPr lang="en-US" altLang="en-US" sz="1600" dirty="0">
              <a:solidFill>
                <a:schemeClr val="tx1"/>
              </a:solidFill>
              <a:latin typeface="Times New Roman" panose="02020603050405020304" pitchFamily="18" charset="0"/>
              <a:cs typeface="Times New Roman" panose="02020603050405020304" pitchFamily="18" charset="0"/>
            </a:endParaRPr>
          </a:p>
          <a:p>
            <a:pPr marL="73819" indent="0">
              <a:lnSpc>
                <a:spcPct val="80000"/>
              </a:lnSpc>
              <a:spcBef>
                <a:spcPct val="0"/>
              </a:spcBef>
              <a:buClr>
                <a:srgbClr val="CC0000"/>
              </a:buClr>
              <a:buSzPct val="150000"/>
              <a:buNone/>
            </a:pPr>
            <a:r>
              <a:rPr lang="en-US" altLang="en-US" sz="1600" dirty="0">
                <a:solidFill>
                  <a:srgbClr val="FF0000"/>
                </a:solidFill>
                <a:latin typeface="Times New Roman" panose="02020603050405020304" pitchFamily="18" charset="0"/>
                <a:cs typeface="Times New Roman" panose="02020603050405020304" pitchFamily="18" charset="0"/>
              </a:rPr>
              <a:t> Advantages of Tree Topology</a:t>
            </a:r>
          </a:p>
          <a:p>
            <a:pPr marL="502444" indent="-428625">
              <a:lnSpc>
                <a:spcPct val="80000"/>
              </a:lnSpc>
              <a:spcBef>
                <a:spcPct val="0"/>
              </a:spcBef>
              <a:buClr>
                <a:srgbClr val="CC0000"/>
              </a:buClr>
              <a:buSzPct val="150000"/>
              <a:buFont typeface="Arial" panose="020B0604020202020204" pitchFamily="34" charset="0"/>
              <a:buChar char="•"/>
            </a:pPr>
            <a:r>
              <a:rPr lang="en-US" altLang="en-US" sz="1600" dirty="0">
                <a:solidFill>
                  <a:schemeClr val="tx1"/>
                </a:solidFill>
                <a:latin typeface="Times New Roman" panose="02020603050405020304" pitchFamily="18" charset="0"/>
                <a:cs typeface="Times New Roman" panose="02020603050405020304" pitchFamily="18" charset="0"/>
              </a:rPr>
              <a:t>The tree topology is useful in cases where a star or bus cannot be implemented individually.</a:t>
            </a:r>
          </a:p>
          <a:p>
            <a:pPr marL="502444" indent="-428625">
              <a:lnSpc>
                <a:spcPct val="80000"/>
              </a:lnSpc>
              <a:spcBef>
                <a:spcPct val="0"/>
              </a:spcBef>
              <a:buClr>
                <a:srgbClr val="CC0000"/>
              </a:buClr>
              <a:buSzPct val="150000"/>
              <a:buFont typeface="Arial" panose="020B0604020202020204" pitchFamily="34" charset="0"/>
              <a:buChar char="•"/>
            </a:pPr>
            <a:r>
              <a:rPr lang="en-US" altLang="en-US" sz="1600" dirty="0">
                <a:solidFill>
                  <a:schemeClr val="tx1"/>
                </a:solidFill>
                <a:latin typeface="Times New Roman" panose="02020603050405020304" pitchFamily="18" charset="0"/>
                <a:cs typeface="Times New Roman" panose="02020603050405020304" pitchFamily="18" charset="0"/>
              </a:rPr>
              <a:t>Fault identification is easy.</a:t>
            </a:r>
          </a:p>
          <a:p>
            <a:pPr marL="502444" indent="-428625">
              <a:lnSpc>
                <a:spcPct val="80000"/>
              </a:lnSpc>
              <a:spcBef>
                <a:spcPct val="0"/>
              </a:spcBef>
              <a:buClr>
                <a:srgbClr val="CC0000"/>
              </a:buClr>
              <a:buSzPct val="150000"/>
              <a:buFont typeface="Arial" panose="020B0604020202020204" pitchFamily="34" charset="0"/>
              <a:buChar char="•"/>
            </a:pPr>
            <a:r>
              <a:rPr lang="en-US" altLang="en-US" sz="1600" dirty="0">
                <a:solidFill>
                  <a:schemeClr val="tx1"/>
                </a:solidFill>
                <a:latin typeface="Times New Roman" panose="02020603050405020304" pitchFamily="18" charset="0"/>
                <a:cs typeface="Times New Roman" panose="02020603050405020304" pitchFamily="18" charset="0"/>
              </a:rPr>
              <a:t>The network can be expanded by the addition of secondary nodes. Thus, scalability is achieved.</a:t>
            </a:r>
          </a:p>
          <a:p>
            <a:pPr marL="502444" indent="-428625">
              <a:lnSpc>
                <a:spcPct val="80000"/>
              </a:lnSpc>
              <a:spcBef>
                <a:spcPct val="0"/>
              </a:spcBef>
              <a:buClr>
                <a:srgbClr val="CC0000"/>
              </a:buClr>
              <a:buSzPct val="150000"/>
              <a:buFont typeface="Arial" panose="020B0604020202020204" pitchFamily="34" charset="0"/>
              <a:buChar char="•"/>
            </a:pPr>
            <a:endParaRPr lang="en-US" altLang="en-US" sz="1600" dirty="0">
              <a:solidFill>
                <a:schemeClr val="tx1"/>
              </a:solidFill>
              <a:latin typeface="Times New Roman" panose="02020603050405020304" pitchFamily="18" charset="0"/>
              <a:cs typeface="Times New Roman" panose="02020603050405020304" pitchFamily="18" charset="0"/>
            </a:endParaRPr>
          </a:p>
          <a:p>
            <a:pPr marL="73819" indent="0">
              <a:lnSpc>
                <a:spcPct val="80000"/>
              </a:lnSpc>
              <a:spcBef>
                <a:spcPct val="0"/>
              </a:spcBef>
              <a:buClr>
                <a:srgbClr val="CC0000"/>
              </a:buClr>
              <a:buSzPct val="150000"/>
              <a:buNone/>
            </a:pPr>
            <a:r>
              <a:rPr lang="en-US" altLang="en-US" sz="1600" dirty="0">
                <a:solidFill>
                  <a:srgbClr val="FF0000"/>
                </a:solidFill>
                <a:latin typeface="Times New Roman" panose="02020603050405020304" pitchFamily="18" charset="0"/>
                <a:cs typeface="Times New Roman" panose="02020603050405020304" pitchFamily="18" charset="0"/>
              </a:rPr>
              <a:t>Disadvantages of Tree Topology</a:t>
            </a:r>
          </a:p>
          <a:p>
            <a:pPr marL="502444" indent="-428625">
              <a:lnSpc>
                <a:spcPct val="80000"/>
              </a:lnSpc>
              <a:spcBef>
                <a:spcPct val="0"/>
              </a:spcBef>
              <a:buClr>
                <a:srgbClr val="CC0000"/>
              </a:buClr>
              <a:buSzPct val="150000"/>
              <a:buFont typeface="Arial" panose="020B0604020202020204" pitchFamily="34" charset="0"/>
              <a:buChar char="•"/>
            </a:pPr>
            <a:r>
              <a:rPr lang="en-US" altLang="en-US" sz="1600" dirty="0">
                <a:solidFill>
                  <a:schemeClr val="tx1"/>
                </a:solidFill>
                <a:latin typeface="Times New Roman" panose="02020603050405020304" pitchFamily="18" charset="0"/>
                <a:cs typeface="Times New Roman" panose="02020603050405020304" pitchFamily="18" charset="0"/>
              </a:rPr>
              <a:t>As multiple segments are connected to a central bus, the network depends heavily on the bus. Its failure affects the entire network</a:t>
            </a:r>
          </a:p>
          <a:p>
            <a:pPr marL="502444" indent="-428625">
              <a:lnSpc>
                <a:spcPct val="80000"/>
              </a:lnSpc>
              <a:spcBef>
                <a:spcPct val="0"/>
              </a:spcBef>
              <a:buClr>
                <a:srgbClr val="CC0000"/>
              </a:buClr>
              <a:buSzPct val="150000"/>
              <a:buFont typeface="Arial" panose="020B0604020202020204" pitchFamily="34" charset="0"/>
              <a:buChar char="•"/>
            </a:pPr>
            <a:r>
              <a:rPr lang="en-US" altLang="en-US" dirty="0">
                <a:solidFill>
                  <a:schemeClr val="tx1"/>
                </a:solidFill>
                <a:latin typeface="Times New Roman" panose="02020603050405020304" pitchFamily="18" charset="0"/>
                <a:cs typeface="Times New Roman" panose="02020603050405020304" pitchFamily="18" charset="0"/>
              </a:rPr>
              <a:t>Owing to its size and complexity, maintenance is not easy and costs are high</a:t>
            </a:r>
          </a:p>
          <a:p>
            <a:pPr marL="502444" indent="-428625">
              <a:lnSpc>
                <a:spcPct val="80000"/>
              </a:lnSpc>
              <a:spcBef>
                <a:spcPct val="0"/>
              </a:spcBef>
              <a:buClr>
                <a:srgbClr val="CC0000"/>
              </a:buClr>
              <a:buSzPct val="150000"/>
              <a:buFont typeface="Arial" panose="020B0604020202020204" pitchFamily="34" charset="0"/>
              <a:buChar char="•"/>
            </a:pPr>
            <a:r>
              <a:rPr lang="en-US" altLang="en-US" sz="1600" dirty="0">
                <a:solidFill>
                  <a:schemeClr val="tx1"/>
                </a:solidFill>
                <a:latin typeface="Times New Roman" panose="02020603050405020304" pitchFamily="18" charset="0"/>
                <a:cs typeface="Times New Roman" panose="02020603050405020304" pitchFamily="18" charset="0"/>
              </a:rPr>
              <a:t>Though it is scalable, the number of nodes that can be added depends on the capacity of the central bus and on the cable type.</a:t>
            </a:r>
          </a:p>
          <a:p>
            <a:pPr marL="502444" indent="-428625">
              <a:lnSpc>
                <a:spcPct val="80000"/>
              </a:lnSpc>
              <a:spcBef>
                <a:spcPct val="0"/>
              </a:spcBef>
              <a:buClr>
                <a:srgbClr val="CC0000"/>
              </a:buClr>
              <a:buSzPct val="150000"/>
              <a:buFont typeface="Arial" panose="020B0604020202020204" pitchFamily="34" charset="0"/>
              <a:buChar char="•"/>
            </a:pPr>
            <a:endParaRPr lang="en-US" altLang="en-US" sz="1800" dirty="0">
              <a:solidFill>
                <a:schemeClr val="tx1"/>
              </a:solidFill>
              <a:latin typeface="Times New Roman" panose="02020603050405020304" pitchFamily="18" charset="0"/>
              <a:cs typeface="Times New Roman" panose="02020603050405020304" pitchFamily="18" charset="0"/>
            </a:endParaRPr>
          </a:p>
          <a:p>
            <a:pPr marL="457200" marR="0" lvl="0" indent="-323850" algn="l" defTabSz="914400" rtl="0" eaLnBrk="1" fontAlgn="auto" latinLnBrk="0" hangingPunct="1">
              <a:lnSpc>
                <a:spcPct val="100000"/>
              </a:lnSpc>
              <a:spcBef>
                <a:spcPts val="300"/>
              </a:spcBef>
              <a:spcAft>
                <a:spcPts val="300"/>
              </a:spcAft>
              <a:buClr>
                <a:srgbClr val="000000"/>
              </a:buClr>
              <a:buSzPct val="150000"/>
              <a:buFont typeface="Arial" panose="020B0604020202020204" pitchFamily="34" charset="0"/>
              <a:buChar char="•"/>
              <a:tabLst/>
              <a:defRPr/>
            </a:pPr>
            <a:endParaRPr kumimoji="0" lang="en-US" sz="1600" b="0" i="0" u="none" strike="noStrike" kern="0" cap="none" spc="0" normalizeH="0" baseline="0" noProof="0" dirty="0">
              <a:ln>
                <a:noFill/>
              </a:ln>
              <a:solidFill>
                <a:srgbClr val="000000"/>
              </a:solidFill>
              <a:effectLst/>
              <a:uLnTx/>
              <a:uFillTx/>
              <a:latin typeface="Calibri"/>
              <a:cs typeface="Calibri"/>
              <a:sym typeface="Calibri"/>
            </a:endParaRPr>
          </a:p>
        </p:txBody>
      </p:sp>
      <p:pic>
        <p:nvPicPr>
          <p:cNvPr id="12" name="Picture 11" descr="566estar">
            <a:extLst>
              <a:ext uri="{FF2B5EF4-FFF2-40B4-BE49-F238E27FC236}">
                <a16:creationId xmlns:a16="http://schemas.microsoft.com/office/drawing/2014/main" id="{8EC625DF-A64E-4E73-B78F-D76E96DBD03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10619" y="992458"/>
            <a:ext cx="1885950" cy="22404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55235616"/>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29"/>
          <p:cNvSpPr txBox="1">
            <a:spLocks noGrp="1"/>
          </p:cNvSpPr>
          <p:nvPr>
            <p:ph type="sldNum" idx="12"/>
          </p:nvPr>
        </p:nvSpPr>
        <p:spPr>
          <a:xfrm>
            <a:off x="7425344" y="4844839"/>
            <a:ext cx="984019" cy="273844"/>
          </a:xfrm>
          <a:prstGeom prst="rect">
            <a:avLst/>
          </a:prstGeom>
          <a:noFill/>
          <a:ln>
            <a:noFill/>
          </a:ln>
        </p:spPr>
        <p:txBody>
          <a:bodyPr spcFirstLastPara="1" wrap="square" lIns="68575" tIns="34275" rIns="68575" bIns="34275"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900" b="0" i="0" u="none" strike="noStrike" kern="0" cap="none" spc="0" normalizeH="0" baseline="0" noProof="0">
                <a:ln>
                  <a:noFill/>
                </a:ln>
                <a:solidFill>
                  <a:srgbClr val="000000"/>
                </a:solidFill>
                <a:effectLst/>
                <a:uLnTx/>
                <a:uFillTx/>
                <a:latin typeface="Times New Roman"/>
                <a:ea typeface="Times New Roman"/>
                <a:cs typeface="Times New Roman"/>
                <a:sym typeface="Times New Roman"/>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106</a:t>
            </a:fld>
            <a:endParaRPr kumimoji="0" sz="900" b="0" i="0" u="none" strike="noStrike" kern="0" cap="none" spc="0" normalizeH="0" baseline="0" noProof="0">
              <a:ln>
                <a:noFill/>
              </a:ln>
              <a:solidFill>
                <a:srgbClr val="000000"/>
              </a:solidFill>
              <a:effectLst/>
              <a:uLnTx/>
              <a:uFillTx/>
              <a:latin typeface="Times New Roman"/>
              <a:ea typeface="Times New Roman"/>
              <a:cs typeface="Times New Roman"/>
              <a:sym typeface="Times New Roman"/>
            </a:endParaRPr>
          </a:p>
        </p:txBody>
      </p:sp>
      <p:sp>
        <p:nvSpPr>
          <p:cNvPr id="185" name="Google Shape;185;p29"/>
          <p:cNvSpPr/>
          <p:nvPr/>
        </p:nvSpPr>
        <p:spPr>
          <a:xfrm>
            <a:off x="780836" y="230040"/>
            <a:ext cx="7646230" cy="851629"/>
          </a:xfrm>
          <a:prstGeom prst="rect">
            <a:avLst/>
          </a:prstGeom>
          <a:noFill/>
          <a:ln>
            <a:noFill/>
          </a:ln>
        </p:spPr>
        <p:txBody>
          <a:bodyPr spcFirstLastPara="1" wrap="square" lIns="68575" tIns="34275" rIns="68575" bIns="34275" anchor="t" anchorCtr="0">
            <a:noAutofit/>
          </a:bodyPr>
          <a:lstStyle/>
          <a:p>
            <a:pPr lvl="0" fontAlgn="base"/>
            <a:r>
              <a:rPr lang="en-US" sz="2800" b="1" dirty="0">
                <a:solidFill>
                  <a:srgbClr val="7030A0"/>
                </a:solidFill>
                <a:latin typeface="Times New Roman" panose="02020603050405020304" pitchFamily="18" charset="0"/>
                <a:cs typeface="Times New Roman" panose="02020603050405020304" pitchFamily="18" charset="0"/>
              </a:rPr>
              <a:t>Ring Topology</a:t>
            </a:r>
            <a:endParaRPr kumimoji="0" lang="en-US" sz="2800" b="1" i="0" u="none" strike="noStrike" kern="0" cap="none" spc="0" normalizeH="0" baseline="0" noProof="0" dirty="0">
              <a:ln>
                <a:noFill/>
              </a:ln>
              <a:solidFill>
                <a:srgbClr val="7030A0"/>
              </a:solidFill>
              <a:effectLst/>
              <a:uLnTx/>
              <a:uFillTx/>
              <a:latin typeface="Times New Roman" panose="02020603050405020304" pitchFamily="18" charset="0"/>
              <a:cs typeface="Times New Roman" panose="02020603050405020304" pitchFamily="18" charset="0"/>
              <a:sym typeface="Arial"/>
            </a:endParaRPr>
          </a:p>
        </p:txBody>
      </p:sp>
      <p:pic>
        <p:nvPicPr>
          <p:cNvPr id="186" name="Google Shape;186;p29"/>
          <p:cNvPicPr preferRelativeResize="0"/>
          <p:nvPr/>
        </p:nvPicPr>
        <p:blipFill rotWithShape="1">
          <a:blip r:embed="rId3">
            <a:alphaModFix/>
          </a:blip>
          <a:srcRect/>
          <a:stretch/>
        </p:blipFill>
        <p:spPr>
          <a:xfrm>
            <a:off x="41821" y="47020"/>
            <a:ext cx="739015" cy="528333"/>
          </a:xfrm>
          <a:prstGeom prst="rect">
            <a:avLst/>
          </a:prstGeom>
          <a:noFill/>
          <a:ln>
            <a:noFill/>
          </a:ln>
        </p:spPr>
      </p:pic>
      <p:sp>
        <p:nvSpPr>
          <p:cNvPr id="187" name="Google Shape;187;p29"/>
          <p:cNvSpPr txBox="1">
            <a:spLocks noGrp="1"/>
          </p:cNvSpPr>
          <p:nvPr>
            <p:ph type="dt" idx="10"/>
          </p:nvPr>
        </p:nvSpPr>
        <p:spPr>
          <a:xfrm>
            <a:off x="571500" y="4844838"/>
            <a:ext cx="2057400" cy="273900"/>
          </a:xfrm>
          <a:prstGeom prst="rect">
            <a:avLst/>
          </a:prstGeom>
          <a:noFill/>
          <a:ln>
            <a:noFill/>
          </a:ln>
        </p:spPr>
        <p:txBody>
          <a:bodyPr spcFirstLastPara="1" wrap="square" lIns="68575" tIns="34275" rIns="68575" bIns="3427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fld id="{5F88ABA0-9D05-433B-9C95-13604B54CE40}" type="datetime1">
              <a:rPr kumimoji="0" lang="en-US" sz="800" b="1" i="0" u="none" strike="noStrike" kern="0" cap="none" spc="0" normalizeH="0" baseline="0" noProof="0" smtClean="0">
                <a:ln>
                  <a:noFill/>
                </a:ln>
                <a:solidFill>
                  <a:srgbClr val="000000"/>
                </a:solidFill>
                <a:effectLst/>
                <a:uLnTx/>
                <a:uFillTx/>
                <a:latin typeface="Times New Roman"/>
                <a:cs typeface="Times New Roman"/>
                <a:sym typeface="Times New Roman"/>
              </a:rPr>
              <a:t>2/1/2024</a:t>
            </a:fld>
            <a:endParaRPr kumimoji="0" sz="800" b="1" i="0" u="none" strike="noStrike" kern="0" cap="none" spc="0" normalizeH="0" baseline="0" noProof="0">
              <a:ln>
                <a:noFill/>
              </a:ln>
              <a:solidFill>
                <a:srgbClr val="000000"/>
              </a:solidFill>
              <a:effectLst/>
              <a:uLnTx/>
              <a:uFillTx/>
              <a:latin typeface="Times New Roman"/>
              <a:ea typeface="Times New Roman"/>
              <a:cs typeface="Times New Roman"/>
              <a:sym typeface="Times New Roman"/>
            </a:endParaRPr>
          </a:p>
        </p:txBody>
      </p:sp>
      <p:sp>
        <p:nvSpPr>
          <p:cNvPr id="188" name="Google Shape;188;p29"/>
          <p:cNvSpPr txBox="1">
            <a:spLocks noGrp="1"/>
          </p:cNvSpPr>
          <p:nvPr>
            <p:ph type="ftr" idx="11"/>
          </p:nvPr>
        </p:nvSpPr>
        <p:spPr>
          <a:xfrm>
            <a:off x="2764639" y="4844839"/>
            <a:ext cx="3617100" cy="273900"/>
          </a:xfrm>
          <a:prstGeom prst="rect">
            <a:avLst/>
          </a:prstGeom>
          <a:noFill/>
          <a:ln>
            <a:noFill/>
          </a:ln>
        </p:spPr>
        <p:txBody>
          <a:bodyPr spcFirstLastPara="1" wrap="square" lIns="68575" tIns="34275" rIns="68575" bIns="342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GB" sz="800" b="1" i="0" u="none" strike="noStrike" kern="0" cap="none" spc="0" normalizeH="0" baseline="0" noProof="0" smtClean="0">
                <a:ln>
                  <a:noFill/>
                </a:ln>
                <a:solidFill>
                  <a:srgbClr val="000000"/>
                </a:solidFill>
                <a:effectLst/>
                <a:uLnTx/>
                <a:uFillTx/>
                <a:latin typeface="Times New Roman"/>
                <a:ea typeface="Times New Roman"/>
                <a:cs typeface="Times New Roman"/>
                <a:sym typeface="Times New Roman"/>
              </a:rPr>
              <a:t>Unit 1                Computer Networks        SY BTech(CSE)    Semester-4               2023-24    </a:t>
            </a:r>
            <a:endParaRPr kumimoji="0" sz="800" b="1" i="0" u="none" strike="noStrike" kern="0" cap="none" spc="0" normalizeH="0" baseline="0" noProof="0">
              <a:ln>
                <a:noFill/>
              </a:ln>
              <a:solidFill>
                <a:srgbClr val="000000"/>
              </a:solidFill>
              <a:effectLst/>
              <a:uLnTx/>
              <a:uFillTx/>
              <a:latin typeface="Times New Roman"/>
              <a:ea typeface="Times New Roman"/>
              <a:cs typeface="Times New Roman"/>
              <a:sym typeface="Times New Roman"/>
            </a:endParaRPr>
          </a:p>
        </p:txBody>
      </p:sp>
      <p:sp>
        <p:nvSpPr>
          <p:cNvPr id="9" name="Content Placeholder 2">
            <a:extLst>
              <a:ext uri="{FF2B5EF4-FFF2-40B4-BE49-F238E27FC236}">
                <a16:creationId xmlns:a16="http://schemas.microsoft.com/office/drawing/2014/main" id="{FD0B97FC-5F04-49F9-9D43-7AC7FADD02DD}"/>
              </a:ext>
            </a:extLst>
          </p:cNvPr>
          <p:cNvSpPr txBox="1">
            <a:spLocks/>
          </p:cNvSpPr>
          <p:nvPr/>
        </p:nvSpPr>
        <p:spPr>
          <a:xfrm>
            <a:off x="167268" y="707982"/>
            <a:ext cx="6188769" cy="3908487"/>
          </a:xfrm>
          <a:prstGeom prst="rect">
            <a:avLst/>
          </a:prstGeom>
          <a:noFill/>
          <a:ln>
            <a:noFill/>
          </a:ln>
        </p:spPr>
        <p:txBody>
          <a:bodyPr spcFirstLastPara="1" wrap="square" lIns="0" tIns="34275" rIns="0" bIns="34275" anchor="t" anchorCtr="0">
            <a:noAutofit/>
          </a:bodyPr>
          <a:lstStyle>
            <a:defPPr marR="0" lvl="0" algn="l" rtl="0">
              <a:lnSpc>
                <a:spcPct val="100000"/>
              </a:lnSpc>
              <a:spcBef>
                <a:spcPts val="0"/>
              </a:spcBef>
              <a:spcAft>
                <a:spcPts val="0"/>
              </a:spcAft>
            </a:defPPr>
            <a:lvl1pPr marL="457200" marR="0" lvl="0" indent="-323850" algn="l" rtl="0">
              <a:lnSpc>
                <a:spcPct val="90000"/>
              </a:lnSpc>
              <a:spcBef>
                <a:spcPts val="900"/>
              </a:spcBef>
              <a:spcAft>
                <a:spcPts val="0"/>
              </a:spcAft>
              <a:buClr>
                <a:schemeClr val="accent1"/>
              </a:buClr>
              <a:buSzPts val="1500"/>
              <a:buFont typeface="Calibri"/>
              <a:buChar char=" "/>
              <a:defRPr sz="1500" b="0" i="0" u="none" strike="noStrike" cap="none">
                <a:solidFill>
                  <a:srgbClr val="3F3F3F"/>
                </a:solidFill>
                <a:latin typeface="Calibri"/>
                <a:ea typeface="Calibri"/>
                <a:cs typeface="Calibri"/>
                <a:sym typeface="Calibri"/>
              </a:defRPr>
            </a:lvl1pPr>
            <a:lvl2pPr marL="914400" marR="0" lvl="1" indent="-317500" algn="l" rtl="0">
              <a:lnSpc>
                <a:spcPct val="90000"/>
              </a:lnSpc>
              <a:spcBef>
                <a:spcPts val="2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2pPr>
            <a:lvl3pPr marL="1371600" marR="0" lvl="2" indent="-298450" algn="l" rtl="0">
              <a:lnSpc>
                <a:spcPct val="90000"/>
              </a:lnSpc>
              <a:spcBef>
                <a:spcPts val="300"/>
              </a:spcBef>
              <a:spcAft>
                <a:spcPts val="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3pPr>
            <a:lvl4pPr marL="1828800" marR="0" lvl="3" indent="-298450" algn="l" rtl="0">
              <a:lnSpc>
                <a:spcPct val="90000"/>
              </a:lnSpc>
              <a:spcBef>
                <a:spcPts val="300"/>
              </a:spcBef>
              <a:spcAft>
                <a:spcPts val="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4pPr>
            <a:lvl5pPr marL="2286000" marR="0" lvl="4" indent="-298450" algn="l" rtl="0">
              <a:lnSpc>
                <a:spcPct val="90000"/>
              </a:lnSpc>
              <a:spcBef>
                <a:spcPts val="300"/>
              </a:spcBef>
              <a:spcAft>
                <a:spcPts val="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5pPr>
            <a:lvl6pPr marL="2743200" marR="0" lvl="5" indent="-298450" algn="l" rtl="0">
              <a:lnSpc>
                <a:spcPct val="90000"/>
              </a:lnSpc>
              <a:spcBef>
                <a:spcPts val="300"/>
              </a:spcBef>
              <a:spcAft>
                <a:spcPts val="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6pPr>
            <a:lvl7pPr marL="3200400" marR="0" lvl="6" indent="-298450" algn="l" rtl="0">
              <a:lnSpc>
                <a:spcPct val="90000"/>
              </a:lnSpc>
              <a:spcBef>
                <a:spcPts val="300"/>
              </a:spcBef>
              <a:spcAft>
                <a:spcPts val="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7pPr>
            <a:lvl8pPr marL="3657600" marR="0" lvl="7" indent="-298450" algn="l" rtl="0">
              <a:lnSpc>
                <a:spcPct val="90000"/>
              </a:lnSpc>
              <a:spcBef>
                <a:spcPts val="300"/>
              </a:spcBef>
              <a:spcAft>
                <a:spcPts val="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8pPr>
            <a:lvl9pPr marL="4114800" marR="0" lvl="8" indent="-298450" algn="l" rtl="0">
              <a:lnSpc>
                <a:spcPct val="90000"/>
              </a:lnSpc>
              <a:spcBef>
                <a:spcPts val="300"/>
              </a:spcBef>
              <a:spcAft>
                <a:spcPts val="30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9pPr>
          </a:lstStyle>
          <a:p>
            <a:pPr lvl="0">
              <a:lnSpc>
                <a:spcPct val="100000"/>
              </a:lnSpc>
              <a:spcBef>
                <a:spcPts val="300"/>
              </a:spcBef>
              <a:spcAft>
                <a:spcPts val="300"/>
              </a:spcAft>
              <a:buClr>
                <a:srgbClr val="FF0000"/>
              </a:buClr>
              <a:buSzPct val="150000"/>
              <a:buFont typeface="Arial" panose="020B0604020202020204" pitchFamily="34" charset="0"/>
              <a:buChar char="•"/>
            </a:pPr>
            <a:r>
              <a:rPr lang="en-US" sz="1400" dirty="0">
                <a:solidFill>
                  <a:schemeClr val="tx1"/>
                </a:solidFill>
                <a:latin typeface="Times New Roman" panose="02020603050405020304" pitchFamily="18" charset="0"/>
                <a:cs typeface="Times New Roman" panose="02020603050405020304" pitchFamily="18" charset="0"/>
              </a:rPr>
              <a:t>A frame travels around the ring, stopping at each node</a:t>
            </a:r>
          </a:p>
          <a:p>
            <a:pPr lvl="0">
              <a:lnSpc>
                <a:spcPct val="100000"/>
              </a:lnSpc>
              <a:spcBef>
                <a:spcPts val="300"/>
              </a:spcBef>
              <a:spcAft>
                <a:spcPts val="300"/>
              </a:spcAft>
              <a:buClr>
                <a:srgbClr val="FF0000"/>
              </a:buClr>
              <a:buSzPct val="150000"/>
              <a:buFont typeface="Arial" panose="020B0604020202020204" pitchFamily="34" charset="0"/>
              <a:buChar char="•"/>
            </a:pPr>
            <a:r>
              <a:rPr lang="en-US" sz="1400" dirty="0">
                <a:solidFill>
                  <a:schemeClr val="tx1"/>
                </a:solidFill>
                <a:latin typeface="Times New Roman" panose="02020603050405020304" pitchFamily="18" charset="0"/>
                <a:cs typeface="Times New Roman" panose="02020603050405020304" pitchFamily="18" charset="0"/>
              </a:rPr>
              <a:t>A Node wants to transmit data it adds the data as well as the destination address to the frame, which takes the data out of the frame </a:t>
            </a:r>
          </a:p>
          <a:p>
            <a:pPr lvl="0">
              <a:lnSpc>
                <a:spcPct val="100000"/>
              </a:lnSpc>
              <a:spcBef>
                <a:spcPts val="300"/>
              </a:spcBef>
              <a:spcAft>
                <a:spcPts val="300"/>
              </a:spcAft>
              <a:buClr>
                <a:srgbClr val="FF0000"/>
              </a:buClr>
              <a:buSzPct val="150000"/>
              <a:buFont typeface="Arial" panose="020B0604020202020204" pitchFamily="34" charset="0"/>
              <a:buChar char="•"/>
            </a:pPr>
            <a:r>
              <a:rPr lang="en-US" sz="1400" dirty="0">
                <a:solidFill>
                  <a:schemeClr val="tx1"/>
                </a:solidFill>
                <a:latin typeface="Times New Roman" panose="02020603050405020304" pitchFamily="18" charset="0"/>
                <a:cs typeface="Times New Roman" panose="02020603050405020304" pitchFamily="18" charset="0"/>
              </a:rPr>
              <a:t>Single ring – all the devices on the network share a single cable </a:t>
            </a:r>
          </a:p>
          <a:p>
            <a:pPr lvl="0">
              <a:lnSpc>
                <a:spcPct val="100000"/>
              </a:lnSpc>
              <a:spcBef>
                <a:spcPts val="300"/>
              </a:spcBef>
              <a:spcAft>
                <a:spcPts val="300"/>
              </a:spcAft>
              <a:buClr>
                <a:srgbClr val="FF0000"/>
              </a:buClr>
              <a:buSzPct val="150000"/>
              <a:buFont typeface="Arial" panose="020B0604020202020204" pitchFamily="34" charset="0"/>
              <a:buChar char="•"/>
            </a:pPr>
            <a:r>
              <a:rPr lang="en-US" sz="1400" dirty="0">
                <a:solidFill>
                  <a:schemeClr val="tx1"/>
                </a:solidFill>
                <a:latin typeface="Times New Roman" panose="02020603050405020304" pitchFamily="18" charset="0"/>
                <a:cs typeface="Times New Roman" panose="02020603050405020304" pitchFamily="18" charset="0"/>
              </a:rPr>
              <a:t>Dual ring – allows data to be sent in both directions</a:t>
            </a:r>
          </a:p>
          <a:p>
            <a:pPr marL="133350" lvl="0" indent="0">
              <a:lnSpc>
                <a:spcPct val="100000"/>
              </a:lnSpc>
              <a:spcBef>
                <a:spcPts val="300"/>
              </a:spcBef>
              <a:spcAft>
                <a:spcPts val="300"/>
              </a:spcAft>
              <a:buClr>
                <a:srgbClr val="FF0000"/>
              </a:buClr>
              <a:buSzPct val="150000"/>
              <a:buNone/>
            </a:pPr>
            <a:r>
              <a:rPr lang="en-US" sz="1400" dirty="0">
                <a:solidFill>
                  <a:srgbClr val="FF0000"/>
                </a:solidFill>
                <a:latin typeface="Times New Roman" panose="02020603050405020304" pitchFamily="18" charset="0"/>
                <a:cs typeface="Times New Roman" panose="02020603050405020304" pitchFamily="18" charset="0"/>
              </a:rPr>
              <a:t> Advantages of Ring Topology</a:t>
            </a:r>
          </a:p>
          <a:p>
            <a:pPr lvl="0">
              <a:lnSpc>
                <a:spcPct val="100000"/>
              </a:lnSpc>
              <a:spcBef>
                <a:spcPts val="300"/>
              </a:spcBef>
              <a:spcAft>
                <a:spcPts val="300"/>
              </a:spcAft>
              <a:buClr>
                <a:srgbClr val="FF0000"/>
              </a:buClr>
              <a:buSzPct val="150000"/>
              <a:buFont typeface="Arial" panose="020B0604020202020204" pitchFamily="34" charset="0"/>
              <a:buChar char="•"/>
            </a:pPr>
            <a:r>
              <a:rPr lang="en-US" sz="1400" dirty="0">
                <a:solidFill>
                  <a:schemeClr val="tx1"/>
                </a:solidFill>
                <a:latin typeface="Times New Roman" panose="02020603050405020304" pitchFamily="18" charset="0"/>
                <a:cs typeface="Times New Roman" panose="02020603050405020304" pitchFamily="18" charset="0"/>
              </a:rPr>
              <a:t>A central server is not required </a:t>
            </a:r>
          </a:p>
          <a:p>
            <a:pPr lvl="0">
              <a:lnSpc>
                <a:spcPct val="100000"/>
              </a:lnSpc>
              <a:spcBef>
                <a:spcPts val="300"/>
              </a:spcBef>
              <a:spcAft>
                <a:spcPts val="300"/>
              </a:spcAft>
              <a:buClr>
                <a:srgbClr val="FF0000"/>
              </a:buClr>
              <a:buSzPct val="150000"/>
              <a:buFont typeface="Arial" panose="020B0604020202020204" pitchFamily="34" charset="0"/>
              <a:buChar char="•"/>
            </a:pPr>
            <a:r>
              <a:rPr lang="en-US" sz="1400" dirty="0">
                <a:solidFill>
                  <a:schemeClr val="tx1"/>
                </a:solidFill>
                <a:latin typeface="Times New Roman" panose="02020603050405020304" pitchFamily="18" charset="0"/>
                <a:cs typeface="Times New Roman" panose="02020603050405020304" pitchFamily="18" charset="0"/>
              </a:rPr>
              <a:t>The traffic is unidirectional and the data transmission is high-speed</a:t>
            </a:r>
          </a:p>
          <a:p>
            <a:pPr lvl="0">
              <a:lnSpc>
                <a:spcPct val="100000"/>
              </a:lnSpc>
              <a:spcBef>
                <a:spcPts val="300"/>
              </a:spcBef>
              <a:spcAft>
                <a:spcPts val="300"/>
              </a:spcAft>
              <a:buClr>
                <a:srgbClr val="FF0000"/>
              </a:buClr>
              <a:buSzPct val="150000"/>
              <a:buFont typeface="Arial" panose="020B0604020202020204" pitchFamily="34" charset="0"/>
              <a:buChar char="•"/>
            </a:pPr>
            <a:r>
              <a:rPr lang="en-US" sz="1400" dirty="0">
                <a:solidFill>
                  <a:schemeClr val="tx1"/>
                </a:solidFill>
                <a:latin typeface="Times New Roman" panose="02020603050405020304" pitchFamily="18" charset="0"/>
                <a:cs typeface="Times New Roman" panose="02020603050405020304" pitchFamily="18" charset="0"/>
              </a:rPr>
              <a:t>In comparison to a bus, a ring is better at handling load.</a:t>
            </a:r>
          </a:p>
          <a:p>
            <a:pPr lvl="0">
              <a:lnSpc>
                <a:spcPct val="100000"/>
              </a:lnSpc>
              <a:spcBef>
                <a:spcPts val="300"/>
              </a:spcBef>
              <a:spcAft>
                <a:spcPts val="300"/>
              </a:spcAft>
              <a:buClr>
                <a:srgbClr val="FF0000"/>
              </a:buClr>
              <a:buSzPct val="150000"/>
              <a:buFont typeface="Arial" panose="020B0604020202020204" pitchFamily="34" charset="0"/>
              <a:buChar char="•"/>
            </a:pPr>
            <a:r>
              <a:rPr lang="en-US" sz="1400" dirty="0">
                <a:solidFill>
                  <a:schemeClr val="tx1"/>
                </a:solidFill>
                <a:latin typeface="Times New Roman" panose="02020603050405020304" pitchFamily="18" charset="0"/>
                <a:cs typeface="Times New Roman" panose="02020603050405020304" pitchFamily="18" charset="0"/>
              </a:rPr>
              <a:t>The adding or removing of network nodes is easy.</a:t>
            </a:r>
          </a:p>
          <a:p>
            <a:pPr lvl="0">
              <a:lnSpc>
                <a:spcPct val="100000"/>
              </a:lnSpc>
              <a:spcBef>
                <a:spcPts val="300"/>
              </a:spcBef>
              <a:spcAft>
                <a:spcPts val="300"/>
              </a:spcAft>
              <a:buClr>
                <a:srgbClr val="FF0000"/>
              </a:buClr>
              <a:buSzPct val="150000"/>
              <a:buFont typeface="Arial" panose="020B0604020202020204" pitchFamily="34" charset="0"/>
              <a:buChar char="•"/>
            </a:pPr>
            <a:r>
              <a:rPr lang="en-US" sz="1400" dirty="0">
                <a:solidFill>
                  <a:schemeClr val="tx1"/>
                </a:solidFill>
                <a:latin typeface="Times New Roman" panose="02020603050405020304" pitchFamily="18" charset="0"/>
                <a:cs typeface="Times New Roman" panose="02020603050405020304" pitchFamily="18" charset="0"/>
              </a:rPr>
              <a:t>It is less costly than a star topology.</a:t>
            </a:r>
          </a:p>
          <a:p>
            <a:pPr marL="133350" lvl="0" indent="0">
              <a:lnSpc>
                <a:spcPct val="100000"/>
              </a:lnSpc>
              <a:spcBef>
                <a:spcPts val="300"/>
              </a:spcBef>
              <a:spcAft>
                <a:spcPts val="300"/>
              </a:spcAft>
              <a:buClr>
                <a:srgbClr val="FF0000"/>
              </a:buClr>
              <a:buSzPct val="150000"/>
              <a:buNone/>
            </a:pPr>
            <a:r>
              <a:rPr lang="en-US" sz="1400" dirty="0">
                <a:solidFill>
                  <a:srgbClr val="FF0000"/>
                </a:solidFill>
                <a:latin typeface="Times New Roman" panose="02020603050405020304" pitchFamily="18" charset="0"/>
                <a:cs typeface="Times New Roman" panose="02020603050405020304" pitchFamily="18" charset="0"/>
              </a:rPr>
              <a:t> Disadvantages of Ring Topology</a:t>
            </a:r>
          </a:p>
          <a:p>
            <a:pPr lvl="0">
              <a:lnSpc>
                <a:spcPct val="100000"/>
              </a:lnSpc>
              <a:spcBef>
                <a:spcPts val="300"/>
              </a:spcBef>
              <a:spcAft>
                <a:spcPts val="300"/>
              </a:spcAft>
              <a:buClr>
                <a:srgbClr val="FF0000"/>
              </a:buClr>
              <a:buSzPct val="150000"/>
              <a:buFont typeface="Arial" panose="020B0604020202020204" pitchFamily="34" charset="0"/>
              <a:buChar char="•"/>
            </a:pPr>
            <a:r>
              <a:rPr lang="en-US" sz="1400" dirty="0">
                <a:solidFill>
                  <a:schemeClr val="tx1"/>
                </a:solidFill>
                <a:latin typeface="Times New Roman" panose="02020603050405020304" pitchFamily="18" charset="0"/>
                <a:cs typeface="Times New Roman" panose="02020603050405020304" pitchFamily="18" charset="0"/>
              </a:rPr>
              <a:t>The failure of a single node in the network can cause the entire network to fail</a:t>
            </a:r>
          </a:p>
          <a:p>
            <a:pPr lvl="0">
              <a:lnSpc>
                <a:spcPct val="100000"/>
              </a:lnSpc>
              <a:spcBef>
                <a:spcPts val="300"/>
              </a:spcBef>
              <a:spcAft>
                <a:spcPts val="300"/>
              </a:spcAft>
              <a:buClr>
                <a:srgbClr val="FF0000"/>
              </a:buClr>
              <a:buSzPct val="150000"/>
              <a:buFont typeface="Arial" panose="020B0604020202020204" pitchFamily="34" charset="0"/>
              <a:buChar char="•"/>
            </a:pPr>
            <a:r>
              <a:rPr lang="en-US" sz="1400" dirty="0">
                <a:solidFill>
                  <a:schemeClr val="tx1"/>
                </a:solidFill>
                <a:latin typeface="Times New Roman" panose="02020603050405020304" pitchFamily="18" charset="0"/>
                <a:cs typeface="Times New Roman" panose="02020603050405020304" pitchFamily="18" charset="0"/>
              </a:rPr>
              <a:t>The movement made to network nodes affect the entire network’s performance.</a:t>
            </a:r>
          </a:p>
          <a:p>
            <a:pPr lvl="0">
              <a:lnSpc>
                <a:spcPct val="100000"/>
              </a:lnSpc>
              <a:spcBef>
                <a:spcPts val="300"/>
              </a:spcBef>
              <a:spcAft>
                <a:spcPts val="300"/>
              </a:spcAft>
              <a:buClr>
                <a:srgbClr val="FF0000"/>
              </a:buClr>
              <a:buSzPct val="150000"/>
              <a:buFont typeface="Arial" panose="020B0604020202020204" pitchFamily="34" charset="0"/>
              <a:buChar char="•"/>
            </a:pPr>
            <a:endParaRPr lang="en-US" sz="1400" dirty="0">
              <a:solidFill>
                <a:schemeClr val="tx1"/>
              </a:solidFill>
              <a:latin typeface="Times New Roman" panose="02020603050405020304" pitchFamily="18" charset="0"/>
              <a:cs typeface="Times New Roman" panose="02020603050405020304" pitchFamily="18" charset="0"/>
            </a:endParaRPr>
          </a:p>
          <a:p>
            <a:pPr lvl="0">
              <a:lnSpc>
                <a:spcPct val="100000"/>
              </a:lnSpc>
              <a:spcBef>
                <a:spcPts val="300"/>
              </a:spcBef>
              <a:spcAft>
                <a:spcPts val="300"/>
              </a:spcAft>
              <a:buClr>
                <a:srgbClr val="FF0000"/>
              </a:buClr>
              <a:buSzPct val="150000"/>
              <a:buFont typeface="Arial" panose="020B0604020202020204" pitchFamily="34" charset="0"/>
              <a:buChar char="•"/>
            </a:pPr>
            <a:endParaRPr lang="en-US" sz="1400" dirty="0">
              <a:solidFill>
                <a:schemeClr val="tx1"/>
              </a:solidFill>
              <a:latin typeface="Times New Roman" panose="02020603050405020304" pitchFamily="18" charset="0"/>
              <a:cs typeface="Times New Roman" panose="02020603050405020304" pitchFamily="18" charset="0"/>
            </a:endParaRPr>
          </a:p>
        </p:txBody>
      </p:sp>
      <p:pic>
        <p:nvPicPr>
          <p:cNvPr id="10" name="Picture 10" descr="563ring">
            <a:extLst>
              <a:ext uri="{FF2B5EF4-FFF2-40B4-BE49-F238E27FC236}">
                <a16:creationId xmlns:a16="http://schemas.microsoft.com/office/drawing/2014/main" id="{455629B2-EC55-41DA-80DB-6816A08B85D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16043" y="495298"/>
            <a:ext cx="2380060" cy="2029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11" descr="564dring">
            <a:extLst>
              <a:ext uri="{FF2B5EF4-FFF2-40B4-BE49-F238E27FC236}">
                <a16:creationId xmlns:a16="http://schemas.microsoft.com/office/drawing/2014/main" id="{BF894909-2D17-46A1-B51D-C8AE14C0E36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81207" y="2524612"/>
            <a:ext cx="2295525" cy="1796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47946470"/>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29"/>
          <p:cNvSpPr txBox="1">
            <a:spLocks noGrp="1"/>
          </p:cNvSpPr>
          <p:nvPr>
            <p:ph type="sldNum" idx="12"/>
          </p:nvPr>
        </p:nvSpPr>
        <p:spPr>
          <a:xfrm>
            <a:off x="7425344" y="4844839"/>
            <a:ext cx="984019" cy="273844"/>
          </a:xfrm>
          <a:prstGeom prst="rect">
            <a:avLst/>
          </a:prstGeom>
          <a:noFill/>
          <a:ln>
            <a:noFill/>
          </a:ln>
        </p:spPr>
        <p:txBody>
          <a:bodyPr spcFirstLastPara="1" wrap="square" lIns="68575" tIns="34275" rIns="68575" bIns="34275"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900" b="0" i="0" u="none" strike="noStrike" kern="0" cap="none" spc="0" normalizeH="0" baseline="0" noProof="0">
                <a:ln>
                  <a:noFill/>
                </a:ln>
                <a:solidFill>
                  <a:srgbClr val="000000"/>
                </a:solidFill>
                <a:effectLst/>
                <a:uLnTx/>
                <a:uFillTx/>
                <a:latin typeface="Times New Roman" panose="02020603050405020304" pitchFamily="18" charset="0"/>
                <a:ea typeface="Times New Roman"/>
                <a:cs typeface="Times New Roman" panose="02020603050405020304" pitchFamily="18" charset="0"/>
                <a:sym typeface="Times New Roman"/>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107</a:t>
            </a:fld>
            <a:endParaRPr kumimoji="0" sz="900" b="0" i="0" u="none" strike="noStrike" kern="0" cap="none" spc="0" normalizeH="0" baseline="0" noProof="0">
              <a:ln>
                <a:noFill/>
              </a:ln>
              <a:solidFill>
                <a:srgbClr val="000000"/>
              </a:solidFill>
              <a:effectLst/>
              <a:uLnTx/>
              <a:uFillTx/>
              <a:latin typeface="Times New Roman" panose="02020603050405020304" pitchFamily="18" charset="0"/>
              <a:ea typeface="Times New Roman"/>
              <a:cs typeface="Times New Roman" panose="02020603050405020304" pitchFamily="18" charset="0"/>
              <a:sym typeface="Times New Roman"/>
            </a:endParaRPr>
          </a:p>
        </p:txBody>
      </p:sp>
      <p:sp>
        <p:nvSpPr>
          <p:cNvPr id="185" name="Google Shape;185;p29"/>
          <p:cNvSpPr/>
          <p:nvPr/>
        </p:nvSpPr>
        <p:spPr>
          <a:xfrm>
            <a:off x="780836" y="230040"/>
            <a:ext cx="7646230" cy="851629"/>
          </a:xfrm>
          <a:prstGeom prst="rect">
            <a:avLst/>
          </a:prstGeom>
          <a:noFill/>
          <a:ln>
            <a:noFill/>
          </a:ln>
        </p:spPr>
        <p:txBody>
          <a:bodyPr spcFirstLastPara="1" wrap="square" lIns="68575" tIns="34275" rIns="68575" bIns="34275" anchor="t" anchorCtr="0">
            <a:noAutofit/>
          </a:bodyPr>
          <a:lstStyle/>
          <a:p>
            <a:pPr lvl="0" fontAlgn="base"/>
            <a:r>
              <a:rPr lang="en-US" sz="2800" b="1" dirty="0">
                <a:solidFill>
                  <a:srgbClr val="7030A0"/>
                </a:solidFill>
                <a:latin typeface="Times New Roman" panose="02020603050405020304" pitchFamily="18" charset="0"/>
                <a:cs typeface="Times New Roman" panose="02020603050405020304" pitchFamily="18" charset="0"/>
              </a:rPr>
              <a:t>Mesh Topology</a:t>
            </a:r>
            <a:endParaRPr kumimoji="0" lang="en-US" sz="2800" b="1" i="0" u="none" strike="noStrike" kern="0" cap="none" spc="0" normalizeH="0" baseline="0" noProof="0" dirty="0">
              <a:ln>
                <a:noFill/>
              </a:ln>
              <a:solidFill>
                <a:srgbClr val="7030A0"/>
              </a:solidFill>
              <a:effectLst/>
              <a:uLnTx/>
              <a:uFillTx/>
              <a:latin typeface="Times New Roman" panose="02020603050405020304" pitchFamily="18" charset="0"/>
              <a:cs typeface="Times New Roman" panose="02020603050405020304" pitchFamily="18" charset="0"/>
              <a:sym typeface="Arial"/>
            </a:endParaRPr>
          </a:p>
        </p:txBody>
      </p:sp>
      <p:pic>
        <p:nvPicPr>
          <p:cNvPr id="186" name="Google Shape;186;p29"/>
          <p:cNvPicPr preferRelativeResize="0"/>
          <p:nvPr/>
        </p:nvPicPr>
        <p:blipFill rotWithShape="1">
          <a:blip r:embed="rId3">
            <a:alphaModFix/>
          </a:blip>
          <a:srcRect/>
          <a:stretch/>
        </p:blipFill>
        <p:spPr>
          <a:xfrm>
            <a:off x="41821" y="47020"/>
            <a:ext cx="739015" cy="528333"/>
          </a:xfrm>
          <a:prstGeom prst="rect">
            <a:avLst/>
          </a:prstGeom>
          <a:noFill/>
          <a:ln>
            <a:noFill/>
          </a:ln>
        </p:spPr>
      </p:pic>
      <p:sp>
        <p:nvSpPr>
          <p:cNvPr id="187" name="Google Shape;187;p29"/>
          <p:cNvSpPr txBox="1">
            <a:spLocks noGrp="1"/>
          </p:cNvSpPr>
          <p:nvPr>
            <p:ph type="dt" idx="10"/>
          </p:nvPr>
        </p:nvSpPr>
        <p:spPr>
          <a:xfrm>
            <a:off x="571500" y="4844838"/>
            <a:ext cx="2057400" cy="273900"/>
          </a:xfrm>
          <a:prstGeom prst="rect">
            <a:avLst/>
          </a:prstGeom>
          <a:noFill/>
          <a:ln>
            <a:noFill/>
          </a:ln>
        </p:spPr>
        <p:txBody>
          <a:bodyPr spcFirstLastPara="1" wrap="square" lIns="68575" tIns="34275" rIns="68575" bIns="3427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fld id="{8E3201B6-1AA8-467F-9E99-A56FD23245BE}" type="datetime1">
              <a:rPr kumimoji="0" lang="en-US" sz="800" b="1" i="0" u="none" strike="noStrike" kern="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sym typeface="Times New Roman"/>
              </a:rPr>
              <a:t>2/1/2024</a:t>
            </a:fld>
            <a:endParaRPr kumimoji="0" sz="800" b="1" i="0" u="none" strike="noStrike" kern="0" cap="none" spc="0" normalizeH="0" baseline="0" noProof="0">
              <a:ln>
                <a:noFill/>
              </a:ln>
              <a:solidFill>
                <a:srgbClr val="000000"/>
              </a:solidFill>
              <a:effectLst/>
              <a:uLnTx/>
              <a:uFillTx/>
              <a:latin typeface="Times New Roman" panose="02020603050405020304" pitchFamily="18" charset="0"/>
              <a:ea typeface="Times New Roman"/>
              <a:cs typeface="Times New Roman" panose="02020603050405020304" pitchFamily="18" charset="0"/>
              <a:sym typeface="Times New Roman"/>
            </a:endParaRPr>
          </a:p>
        </p:txBody>
      </p:sp>
      <p:sp>
        <p:nvSpPr>
          <p:cNvPr id="188" name="Google Shape;188;p29"/>
          <p:cNvSpPr txBox="1">
            <a:spLocks noGrp="1"/>
          </p:cNvSpPr>
          <p:nvPr>
            <p:ph type="ftr" idx="11"/>
          </p:nvPr>
        </p:nvSpPr>
        <p:spPr>
          <a:xfrm>
            <a:off x="2764639" y="4844839"/>
            <a:ext cx="3617100" cy="273900"/>
          </a:xfrm>
          <a:prstGeom prst="rect">
            <a:avLst/>
          </a:prstGeom>
          <a:noFill/>
          <a:ln>
            <a:noFill/>
          </a:ln>
        </p:spPr>
        <p:txBody>
          <a:bodyPr spcFirstLastPara="1" wrap="square" lIns="68575" tIns="34275" rIns="68575" bIns="342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GB" sz="800" b="1" i="0" u="none" strike="noStrike" kern="0" cap="none" spc="0" normalizeH="0" baseline="0" noProof="0" smtClean="0">
                <a:ln>
                  <a:noFill/>
                </a:ln>
                <a:solidFill>
                  <a:srgbClr val="000000"/>
                </a:solidFill>
                <a:effectLst/>
                <a:uLnTx/>
                <a:uFillTx/>
                <a:latin typeface="Times New Roman" panose="02020603050405020304" pitchFamily="18" charset="0"/>
                <a:ea typeface="Times New Roman"/>
                <a:cs typeface="Times New Roman" panose="02020603050405020304" pitchFamily="18" charset="0"/>
                <a:sym typeface="Times New Roman"/>
              </a:rPr>
              <a:t>Unit 1                Computer Networks        SY BTech(CSE)    Semester-4               2023-24    </a:t>
            </a:r>
            <a:endParaRPr kumimoji="0" sz="800" b="1" i="0" u="none" strike="noStrike" kern="0" cap="none" spc="0" normalizeH="0" baseline="0" noProof="0">
              <a:ln>
                <a:noFill/>
              </a:ln>
              <a:solidFill>
                <a:srgbClr val="000000"/>
              </a:solidFill>
              <a:effectLst/>
              <a:uLnTx/>
              <a:uFillTx/>
              <a:latin typeface="Times New Roman" panose="02020603050405020304" pitchFamily="18" charset="0"/>
              <a:ea typeface="Times New Roman"/>
              <a:cs typeface="Times New Roman" panose="02020603050405020304" pitchFamily="18" charset="0"/>
              <a:sym typeface="Times New Roman"/>
            </a:endParaRPr>
          </a:p>
        </p:txBody>
      </p:sp>
      <p:sp>
        <p:nvSpPr>
          <p:cNvPr id="9" name="Content Placeholder 2">
            <a:extLst>
              <a:ext uri="{FF2B5EF4-FFF2-40B4-BE49-F238E27FC236}">
                <a16:creationId xmlns:a16="http://schemas.microsoft.com/office/drawing/2014/main" id="{FD0B97FC-5F04-49F9-9D43-7AC7FADD02DD}"/>
              </a:ext>
            </a:extLst>
          </p:cNvPr>
          <p:cNvSpPr txBox="1">
            <a:spLocks/>
          </p:cNvSpPr>
          <p:nvPr/>
        </p:nvSpPr>
        <p:spPr>
          <a:xfrm>
            <a:off x="197882" y="758373"/>
            <a:ext cx="5188158" cy="3825059"/>
          </a:xfrm>
          <a:prstGeom prst="rect">
            <a:avLst/>
          </a:prstGeom>
          <a:noFill/>
          <a:ln>
            <a:noFill/>
          </a:ln>
        </p:spPr>
        <p:txBody>
          <a:bodyPr spcFirstLastPara="1" wrap="square" lIns="0" tIns="34275" rIns="0" bIns="34275" anchor="t" anchorCtr="0">
            <a:noAutofit/>
          </a:bodyPr>
          <a:lstStyle>
            <a:defPPr marR="0" lvl="0" algn="l" rtl="0">
              <a:lnSpc>
                <a:spcPct val="100000"/>
              </a:lnSpc>
              <a:spcBef>
                <a:spcPts val="0"/>
              </a:spcBef>
              <a:spcAft>
                <a:spcPts val="0"/>
              </a:spcAft>
            </a:defPPr>
            <a:lvl1pPr marL="457200" marR="0" lvl="0" indent="-323850" algn="l" rtl="0">
              <a:lnSpc>
                <a:spcPct val="90000"/>
              </a:lnSpc>
              <a:spcBef>
                <a:spcPts val="900"/>
              </a:spcBef>
              <a:spcAft>
                <a:spcPts val="0"/>
              </a:spcAft>
              <a:buClr>
                <a:schemeClr val="accent1"/>
              </a:buClr>
              <a:buSzPts val="1500"/>
              <a:buFont typeface="Calibri"/>
              <a:buChar char=" "/>
              <a:defRPr sz="1500" b="0" i="0" u="none" strike="noStrike" cap="none">
                <a:solidFill>
                  <a:srgbClr val="3F3F3F"/>
                </a:solidFill>
                <a:latin typeface="Calibri"/>
                <a:ea typeface="Calibri"/>
                <a:cs typeface="Calibri"/>
                <a:sym typeface="Calibri"/>
              </a:defRPr>
            </a:lvl1pPr>
            <a:lvl2pPr marL="914400" marR="0" lvl="1" indent="-317500" algn="l" rtl="0">
              <a:lnSpc>
                <a:spcPct val="90000"/>
              </a:lnSpc>
              <a:spcBef>
                <a:spcPts val="2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2pPr>
            <a:lvl3pPr marL="1371600" marR="0" lvl="2" indent="-298450" algn="l" rtl="0">
              <a:lnSpc>
                <a:spcPct val="90000"/>
              </a:lnSpc>
              <a:spcBef>
                <a:spcPts val="300"/>
              </a:spcBef>
              <a:spcAft>
                <a:spcPts val="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3pPr>
            <a:lvl4pPr marL="1828800" marR="0" lvl="3" indent="-298450" algn="l" rtl="0">
              <a:lnSpc>
                <a:spcPct val="90000"/>
              </a:lnSpc>
              <a:spcBef>
                <a:spcPts val="300"/>
              </a:spcBef>
              <a:spcAft>
                <a:spcPts val="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4pPr>
            <a:lvl5pPr marL="2286000" marR="0" lvl="4" indent="-298450" algn="l" rtl="0">
              <a:lnSpc>
                <a:spcPct val="90000"/>
              </a:lnSpc>
              <a:spcBef>
                <a:spcPts val="300"/>
              </a:spcBef>
              <a:spcAft>
                <a:spcPts val="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5pPr>
            <a:lvl6pPr marL="2743200" marR="0" lvl="5" indent="-298450" algn="l" rtl="0">
              <a:lnSpc>
                <a:spcPct val="90000"/>
              </a:lnSpc>
              <a:spcBef>
                <a:spcPts val="300"/>
              </a:spcBef>
              <a:spcAft>
                <a:spcPts val="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6pPr>
            <a:lvl7pPr marL="3200400" marR="0" lvl="6" indent="-298450" algn="l" rtl="0">
              <a:lnSpc>
                <a:spcPct val="90000"/>
              </a:lnSpc>
              <a:spcBef>
                <a:spcPts val="300"/>
              </a:spcBef>
              <a:spcAft>
                <a:spcPts val="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7pPr>
            <a:lvl8pPr marL="3657600" marR="0" lvl="7" indent="-298450" algn="l" rtl="0">
              <a:lnSpc>
                <a:spcPct val="90000"/>
              </a:lnSpc>
              <a:spcBef>
                <a:spcPts val="300"/>
              </a:spcBef>
              <a:spcAft>
                <a:spcPts val="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8pPr>
            <a:lvl9pPr marL="4114800" marR="0" lvl="8" indent="-298450" algn="l" rtl="0">
              <a:lnSpc>
                <a:spcPct val="90000"/>
              </a:lnSpc>
              <a:spcBef>
                <a:spcPts val="300"/>
              </a:spcBef>
              <a:spcAft>
                <a:spcPts val="30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9pPr>
          </a:lstStyle>
          <a:p>
            <a:pPr lvl="0">
              <a:lnSpc>
                <a:spcPct val="100000"/>
              </a:lnSpc>
              <a:spcBef>
                <a:spcPts val="300"/>
              </a:spcBef>
              <a:spcAft>
                <a:spcPts val="300"/>
              </a:spcAft>
              <a:buClr>
                <a:srgbClr val="FF0000"/>
              </a:buClr>
              <a:buSzPct val="150000"/>
              <a:buFont typeface="Arial" panose="020B0604020202020204" pitchFamily="34" charset="0"/>
              <a:buChar char="•"/>
            </a:pPr>
            <a:r>
              <a:rPr lang="en-US" sz="1600" dirty="0">
                <a:solidFill>
                  <a:schemeClr val="tx1"/>
                </a:solidFill>
                <a:latin typeface="Times New Roman" panose="02020603050405020304" pitchFamily="18" charset="0"/>
                <a:cs typeface="Times New Roman" panose="02020603050405020304" pitchFamily="18" charset="0"/>
              </a:rPr>
              <a:t>Connects all devices (nodes) to each other for redundancy and fault tolerance</a:t>
            </a:r>
          </a:p>
          <a:p>
            <a:pPr lvl="0">
              <a:lnSpc>
                <a:spcPct val="100000"/>
              </a:lnSpc>
              <a:spcBef>
                <a:spcPts val="300"/>
              </a:spcBef>
              <a:spcAft>
                <a:spcPts val="300"/>
              </a:spcAft>
              <a:buClr>
                <a:srgbClr val="FF0000"/>
              </a:buClr>
              <a:buSzPct val="150000"/>
              <a:buFont typeface="Arial" panose="020B0604020202020204" pitchFamily="34" charset="0"/>
              <a:buChar char="•"/>
            </a:pPr>
            <a:r>
              <a:rPr lang="en-US" sz="1600" dirty="0">
                <a:solidFill>
                  <a:schemeClr val="tx1"/>
                </a:solidFill>
                <a:latin typeface="Times New Roman" panose="02020603050405020304" pitchFamily="18" charset="0"/>
                <a:cs typeface="Times New Roman" panose="02020603050405020304" pitchFamily="18" charset="0"/>
              </a:rPr>
              <a:t>Used in WANs to interconnect LANs and for mission critical networks like those used by banks and financial institutions</a:t>
            </a:r>
          </a:p>
          <a:p>
            <a:pPr lvl="0">
              <a:lnSpc>
                <a:spcPct val="100000"/>
              </a:lnSpc>
              <a:spcBef>
                <a:spcPts val="300"/>
              </a:spcBef>
              <a:spcAft>
                <a:spcPts val="300"/>
              </a:spcAft>
              <a:buClr>
                <a:srgbClr val="FF0000"/>
              </a:buClr>
              <a:buSzPct val="150000"/>
              <a:buFont typeface="Arial" panose="020B0604020202020204" pitchFamily="34" charset="0"/>
              <a:buChar char="•"/>
            </a:pPr>
            <a:r>
              <a:rPr lang="en-US" sz="1600" dirty="0">
                <a:solidFill>
                  <a:schemeClr val="tx1"/>
                </a:solidFill>
                <a:latin typeface="Times New Roman" panose="02020603050405020304" pitchFamily="18" charset="0"/>
                <a:cs typeface="Times New Roman" panose="02020603050405020304" pitchFamily="18" charset="0"/>
              </a:rPr>
              <a:t>Implementation is Expensive and difficult</a:t>
            </a:r>
          </a:p>
          <a:p>
            <a:pPr lvl="0">
              <a:lnSpc>
                <a:spcPct val="100000"/>
              </a:lnSpc>
              <a:spcBef>
                <a:spcPts val="300"/>
              </a:spcBef>
              <a:spcAft>
                <a:spcPts val="300"/>
              </a:spcAft>
              <a:buClr>
                <a:srgbClr val="FF0000"/>
              </a:buClr>
              <a:buSzPct val="150000"/>
              <a:buFont typeface="Arial" panose="020B0604020202020204" pitchFamily="34" charset="0"/>
              <a:buChar char="•"/>
            </a:pPr>
            <a:r>
              <a:rPr lang="en-US" sz="1600" dirty="0">
                <a:solidFill>
                  <a:srgbClr val="FF0000"/>
                </a:solidFill>
                <a:latin typeface="Times New Roman" panose="02020603050405020304" pitchFamily="18" charset="0"/>
                <a:cs typeface="Times New Roman" panose="02020603050405020304" pitchFamily="18" charset="0"/>
              </a:rPr>
              <a:t>Advantages of Mesh Topology</a:t>
            </a:r>
          </a:p>
          <a:p>
            <a:pPr lvl="0">
              <a:lnSpc>
                <a:spcPct val="100000"/>
              </a:lnSpc>
              <a:spcBef>
                <a:spcPts val="300"/>
              </a:spcBef>
              <a:spcAft>
                <a:spcPts val="300"/>
              </a:spcAft>
              <a:buClr>
                <a:srgbClr val="FF0000"/>
              </a:buClr>
              <a:buSzPct val="150000"/>
              <a:buFont typeface="Arial" panose="020B0604020202020204" pitchFamily="34" charset="0"/>
              <a:buChar char="•"/>
            </a:pPr>
            <a:r>
              <a:rPr lang="en-US" sz="1600" dirty="0">
                <a:solidFill>
                  <a:schemeClr val="tx1"/>
                </a:solidFill>
                <a:latin typeface="Times New Roman" panose="02020603050405020304" pitchFamily="18" charset="0"/>
                <a:cs typeface="Times New Roman" panose="02020603050405020304" pitchFamily="18" charset="0"/>
              </a:rPr>
              <a:t>Possible to transmit data from one node to many other nodes at the same time.</a:t>
            </a:r>
          </a:p>
          <a:p>
            <a:pPr lvl="0">
              <a:lnSpc>
                <a:spcPct val="100000"/>
              </a:lnSpc>
              <a:spcBef>
                <a:spcPts val="300"/>
              </a:spcBef>
              <a:spcAft>
                <a:spcPts val="300"/>
              </a:spcAft>
              <a:buClr>
                <a:srgbClr val="FF0000"/>
              </a:buClr>
              <a:buSzPct val="150000"/>
              <a:buFont typeface="Arial" panose="020B0604020202020204" pitchFamily="34" charset="0"/>
              <a:buChar char="•"/>
            </a:pPr>
            <a:r>
              <a:rPr lang="en-US" sz="1600" dirty="0">
                <a:solidFill>
                  <a:schemeClr val="tx1"/>
                </a:solidFill>
                <a:latin typeface="Times New Roman" panose="02020603050405020304" pitchFamily="18" charset="0"/>
                <a:cs typeface="Times New Roman" panose="02020603050405020304" pitchFamily="18" charset="0"/>
              </a:rPr>
              <a:t>The failure of a single node does not cause the entire network to fail</a:t>
            </a:r>
          </a:p>
          <a:p>
            <a:pPr lvl="0">
              <a:lnSpc>
                <a:spcPct val="100000"/>
              </a:lnSpc>
              <a:spcBef>
                <a:spcPts val="300"/>
              </a:spcBef>
              <a:spcAft>
                <a:spcPts val="300"/>
              </a:spcAft>
              <a:buClr>
                <a:srgbClr val="FF0000"/>
              </a:buClr>
              <a:buSzPct val="150000"/>
              <a:buFont typeface="Arial" panose="020B0604020202020204" pitchFamily="34" charset="0"/>
              <a:buChar char="•"/>
            </a:pPr>
            <a:r>
              <a:rPr lang="en-US" sz="1600" dirty="0">
                <a:solidFill>
                  <a:schemeClr val="tx1"/>
                </a:solidFill>
                <a:latin typeface="Times New Roman" panose="02020603050405020304" pitchFamily="18" charset="0"/>
                <a:cs typeface="Times New Roman" panose="02020603050405020304" pitchFamily="18" charset="0"/>
              </a:rPr>
              <a:t>It can handle heavy traffic</a:t>
            </a:r>
          </a:p>
          <a:p>
            <a:pPr lvl="0">
              <a:lnSpc>
                <a:spcPct val="100000"/>
              </a:lnSpc>
              <a:spcBef>
                <a:spcPts val="300"/>
              </a:spcBef>
              <a:spcAft>
                <a:spcPts val="300"/>
              </a:spcAft>
              <a:buClr>
                <a:srgbClr val="FF0000"/>
              </a:buClr>
              <a:buSzPct val="150000"/>
              <a:buFont typeface="Arial" panose="020B0604020202020204" pitchFamily="34" charset="0"/>
              <a:buChar char="•"/>
            </a:pPr>
            <a:r>
              <a:rPr lang="en-US" sz="1600" dirty="0">
                <a:solidFill>
                  <a:schemeClr val="tx1"/>
                </a:solidFill>
                <a:latin typeface="Times New Roman" panose="02020603050405020304" pitchFamily="18" charset="0"/>
                <a:cs typeface="Times New Roman" panose="02020603050405020304" pitchFamily="18" charset="0"/>
              </a:rPr>
              <a:t>Easy to identify faults.</a:t>
            </a:r>
          </a:p>
        </p:txBody>
      </p:sp>
      <p:pic>
        <p:nvPicPr>
          <p:cNvPr id="11" name="Picture 10" descr="569mesh">
            <a:extLst>
              <a:ext uri="{FF2B5EF4-FFF2-40B4-BE49-F238E27FC236}">
                <a16:creationId xmlns:a16="http://schemas.microsoft.com/office/drawing/2014/main" id="{A1298E10-6D79-4B41-99EB-DFE5E822397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a:xfrm>
            <a:off x="5650673" y="350563"/>
            <a:ext cx="3239690" cy="2331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2" name="Content Placeholder 2">
            <a:extLst>
              <a:ext uri="{FF2B5EF4-FFF2-40B4-BE49-F238E27FC236}">
                <a16:creationId xmlns:a16="http://schemas.microsoft.com/office/drawing/2014/main" id="{B4548EDC-0834-4DA5-984A-9AB987349744}"/>
              </a:ext>
            </a:extLst>
          </p:cNvPr>
          <p:cNvSpPr txBox="1">
            <a:spLocks/>
          </p:cNvSpPr>
          <p:nvPr/>
        </p:nvSpPr>
        <p:spPr>
          <a:xfrm>
            <a:off x="5497475" y="3074987"/>
            <a:ext cx="4103648" cy="1331414"/>
          </a:xfrm>
          <a:prstGeom prst="rect">
            <a:avLst/>
          </a:prstGeom>
          <a:noFill/>
          <a:ln>
            <a:noFill/>
          </a:ln>
        </p:spPr>
        <p:txBody>
          <a:bodyPr spcFirstLastPara="1" wrap="square" lIns="0" tIns="34275" rIns="0" bIns="34275" anchor="t" anchorCtr="0">
            <a:noAutofit/>
          </a:bodyPr>
          <a:lstStyle>
            <a:defPPr marR="0" lvl="0" algn="l" rtl="0">
              <a:lnSpc>
                <a:spcPct val="100000"/>
              </a:lnSpc>
              <a:spcBef>
                <a:spcPts val="0"/>
              </a:spcBef>
              <a:spcAft>
                <a:spcPts val="0"/>
              </a:spcAft>
            </a:defPPr>
            <a:lvl1pPr marL="457200" marR="0" lvl="0" indent="-323850" algn="l" rtl="0">
              <a:lnSpc>
                <a:spcPct val="90000"/>
              </a:lnSpc>
              <a:spcBef>
                <a:spcPts val="900"/>
              </a:spcBef>
              <a:spcAft>
                <a:spcPts val="0"/>
              </a:spcAft>
              <a:buClr>
                <a:schemeClr val="accent1"/>
              </a:buClr>
              <a:buSzPts val="1500"/>
              <a:buFont typeface="Calibri"/>
              <a:buChar char=" "/>
              <a:defRPr sz="1500" b="0" i="0" u="none" strike="noStrike" cap="none">
                <a:solidFill>
                  <a:srgbClr val="3F3F3F"/>
                </a:solidFill>
                <a:latin typeface="Calibri"/>
                <a:ea typeface="Calibri"/>
                <a:cs typeface="Calibri"/>
                <a:sym typeface="Calibri"/>
              </a:defRPr>
            </a:lvl1pPr>
            <a:lvl2pPr marL="914400" marR="0" lvl="1" indent="-317500" algn="l" rtl="0">
              <a:lnSpc>
                <a:spcPct val="90000"/>
              </a:lnSpc>
              <a:spcBef>
                <a:spcPts val="2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2pPr>
            <a:lvl3pPr marL="1371600" marR="0" lvl="2" indent="-298450" algn="l" rtl="0">
              <a:lnSpc>
                <a:spcPct val="90000"/>
              </a:lnSpc>
              <a:spcBef>
                <a:spcPts val="300"/>
              </a:spcBef>
              <a:spcAft>
                <a:spcPts val="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3pPr>
            <a:lvl4pPr marL="1828800" marR="0" lvl="3" indent="-298450" algn="l" rtl="0">
              <a:lnSpc>
                <a:spcPct val="90000"/>
              </a:lnSpc>
              <a:spcBef>
                <a:spcPts val="300"/>
              </a:spcBef>
              <a:spcAft>
                <a:spcPts val="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4pPr>
            <a:lvl5pPr marL="2286000" marR="0" lvl="4" indent="-298450" algn="l" rtl="0">
              <a:lnSpc>
                <a:spcPct val="90000"/>
              </a:lnSpc>
              <a:spcBef>
                <a:spcPts val="300"/>
              </a:spcBef>
              <a:spcAft>
                <a:spcPts val="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5pPr>
            <a:lvl6pPr marL="2743200" marR="0" lvl="5" indent="-298450" algn="l" rtl="0">
              <a:lnSpc>
                <a:spcPct val="90000"/>
              </a:lnSpc>
              <a:spcBef>
                <a:spcPts val="300"/>
              </a:spcBef>
              <a:spcAft>
                <a:spcPts val="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6pPr>
            <a:lvl7pPr marL="3200400" marR="0" lvl="6" indent="-298450" algn="l" rtl="0">
              <a:lnSpc>
                <a:spcPct val="90000"/>
              </a:lnSpc>
              <a:spcBef>
                <a:spcPts val="300"/>
              </a:spcBef>
              <a:spcAft>
                <a:spcPts val="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7pPr>
            <a:lvl8pPr marL="3657600" marR="0" lvl="7" indent="-298450" algn="l" rtl="0">
              <a:lnSpc>
                <a:spcPct val="90000"/>
              </a:lnSpc>
              <a:spcBef>
                <a:spcPts val="300"/>
              </a:spcBef>
              <a:spcAft>
                <a:spcPts val="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8pPr>
            <a:lvl9pPr marL="4114800" marR="0" lvl="8" indent="-298450" algn="l" rtl="0">
              <a:lnSpc>
                <a:spcPct val="90000"/>
              </a:lnSpc>
              <a:spcBef>
                <a:spcPts val="300"/>
              </a:spcBef>
              <a:spcAft>
                <a:spcPts val="30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9pPr>
          </a:lstStyle>
          <a:p>
            <a:pPr lvl="0">
              <a:lnSpc>
                <a:spcPct val="100000"/>
              </a:lnSpc>
              <a:spcBef>
                <a:spcPts val="300"/>
              </a:spcBef>
              <a:spcAft>
                <a:spcPts val="300"/>
              </a:spcAft>
              <a:buClr>
                <a:srgbClr val="FF0000"/>
              </a:buClr>
              <a:buSzPct val="150000"/>
              <a:buFont typeface="Arial" panose="020B0604020202020204" pitchFamily="34" charset="0"/>
              <a:buChar char="•"/>
            </a:pPr>
            <a:r>
              <a:rPr lang="en-US" sz="1600" dirty="0">
                <a:solidFill>
                  <a:srgbClr val="FF0000"/>
                </a:solidFill>
                <a:latin typeface="Times New Roman" panose="02020603050405020304" pitchFamily="18" charset="0"/>
                <a:cs typeface="Times New Roman" panose="02020603050405020304" pitchFamily="18" charset="0"/>
              </a:rPr>
              <a:t>Disadvantages of Mesh Topology</a:t>
            </a:r>
          </a:p>
          <a:p>
            <a:pPr lvl="0">
              <a:lnSpc>
                <a:spcPct val="100000"/>
              </a:lnSpc>
              <a:spcBef>
                <a:spcPts val="300"/>
              </a:spcBef>
              <a:spcAft>
                <a:spcPts val="300"/>
              </a:spcAft>
              <a:buClr>
                <a:srgbClr val="FF0000"/>
              </a:buClr>
              <a:buSzPct val="150000"/>
              <a:buFont typeface="Arial" panose="020B0604020202020204" pitchFamily="34" charset="0"/>
              <a:buChar char="•"/>
            </a:pPr>
            <a:r>
              <a:rPr lang="en-US" sz="1600" dirty="0">
                <a:solidFill>
                  <a:schemeClr val="tx1"/>
                </a:solidFill>
                <a:latin typeface="Times New Roman" panose="02020603050405020304" pitchFamily="18" charset="0"/>
                <a:cs typeface="Times New Roman" panose="02020603050405020304" pitchFamily="18" charset="0"/>
              </a:rPr>
              <a:t>A lot of cabling is required. </a:t>
            </a:r>
          </a:p>
          <a:p>
            <a:pPr lvl="0">
              <a:lnSpc>
                <a:spcPct val="100000"/>
              </a:lnSpc>
              <a:spcBef>
                <a:spcPts val="300"/>
              </a:spcBef>
              <a:spcAft>
                <a:spcPts val="300"/>
              </a:spcAft>
              <a:buClr>
                <a:srgbClr val="FF0000"/>
              </a:buClr>
              <a:buSzPct val="150000"/>
              <a:buFont typeface="Arial" panose="020B0604020202020204" pitchFamily="34" charset="0"/>
              <a:buChar char="•"/>
            </a:pPr>
            <a:r>
              <a:rPr lang="en-US" sz="1600" dirty="0">
                <a:solidFill>
                  <a:schemeClr val="tx1"/>
                </a:solidFill>
                <a:latin typeface="Times New Roman" panose="02020603050405020304" pitchFamily="18" charset="0"/>
                <a:cs typeface="Times New Roman" panose="02020603050405020304" pitchFamily="18" charset="0"/>
              </a:rPr>
              <a:t>Costly setup and  maintenance </a:t>
            </a:r>
          </a:p>
          <a:p>
            <a:pPr lvl="0">
              <a:lnSpc>
                <a:spcPct val="100000"/>
              </a:lnSpc>
              <a:spcBef>
                <a:spcPts val="300"/>
              </a:spcBef>
              <a:spcAft>
                <a:spcPts val="300"/>
              </a:spcAft>
              <a:buClr>
                <a:srgbClr val="FF0000"/>
              </a:buClr>
              <a:buSzPct val="150000"/>
              <a:buFont typeface="Arial" panose="020B0604020202020204" pitchFamily="34" charset="0"/>
              <a:buChar char="•"/>
            </a:pPr>
            <a:r>
              <a:rPr lang="en-US" sz="1600" dirty="0">
                <a:solidFill>
                  <a:schemeClr val="tx1"/>
                </a:solidFill>
                <a:latin typeface="Times New Roman" panose="02020603050405020304" pitchFamily="18" charset="0"/>
                <a:cs typeface="Times New Roman" panose="02020603050405020304" pitchFamily="18" charset="0"/>
              </a:rPr>
              <a:t>Administration of a mesh network is difficult</a:t>
            </a:r>
          </a:p>
        </p:txBody>
      </p:sp>
    </p:spTree>
    <p:extLst>
      <p:ext uri="{BB962C8B-B14F-4D97-AF65-F5344CB8AC3E}">
        <p14:creationId xmlns:p14="http://schemas.microsoft.com/office/powerpoint/2010/main" val="3877841019"/>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29"/>
          <p:cNvSpPr txBox="1">
            <a:spLocks noGrp="1"/>
          </p:cNvSpPr>
          <p:nvPr>
            <p:ph type="sldNum" idx="12"/>
          </p:nvPr>
        </p:nvSpPr>
        <p:spPr>
          <a:xfrm>
            <a:off x="7425344" y="4844839"/>
            <a:ext cx="984019" cy="273844"/>
          </a:xfrm>
          <a:prstGeom prst="rect">
            <a:avLst/>
          </a:prstGeom>
          <a:noFill/>
          <a:ln>
            <a:noFill/>
          </a:ln>
        </p:spPr>
        <p:txBody>
          <a:bodyPr spcFirstLastPara="1" wrap="square" lIns="68575" tIns="34275" rIns="68575" bIns="34275"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900" b="0" i="0" u="none" strike="noStrike" kern="0" cap="none" spc="0" normalizeH="0" baseline="0" noProof="0">
                <a:ln>
                  <a:noFill/>
                </a:ln>
                <a:solidFill>
                  <a:srgbClr val="000000"/>
                </a:solidFill>
                <a:effectLst/>
                <a:uLnTx/>
                <a:uFillTx/>
                <a:latin typeface="Times New Roman" panose="02020603050405020304" pitchFamily="18" charset="0"/>
                <a:ea typeface="Times New Roman"/>
                <a:cs typeface="Times New Roman" panose="02020603050405020304" pitchFamily="18" charset="0"/>
                <a:sym typeface="Times New Roman"/>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108</a:t>
            </a:fld>
            <a:endParaRPr kumimoji="0" sz="900" b="0" i="0" u="none" strike="noStrike" kern="0" cap="none" spc="0" normalizeH="0" baseline="0" noProof="0">
              <a:ln>
                <a:noFill/>
              </a:ln>
              <a:solidFill>
                <a:srgbClr val="000000"/>
              </a:solidFill>
              <a:effectLst/>
              <a:uLnTx/>
              <a:uFillTx/>
              <a:latin typeface="Times New Roman" panose="02020603050405020304" pitchFamily="18" charset="0"/>
              <a:ea typeface="Times New Roman"/>
              <a:cs typeface="Times New Roman" panose="02020603050405020304" pitchFamily="18" charset="0"/>
              <a:sym typeface="Times New Roman"/>
            </a:endParaRPr>
          </a:p>
        </p:txBody>
      </p:sp>
      <p:sp>
        <p:nvSpPr>
          <p:cNvPr id="185" name="Google Shape;185;p29"/>
          <p:cNvSpPr/>
          <p:nvPr/>
        </p:nvSpPr>
        <p:spPr>
          <a:xfrm>
            <a:off x="780836" y="230040"/>
            <a:ext cx="7646230" cy="851629"/>
          </a:xfrm>
          <a:prstGeom prst="rect">
            <a:avLst/>
          </a:prstGeom>
          <a:noFill/>
          <a:ln>
            <a:noFill/>
          </a:ln>
        </p:spPr>
        <p:txBody>
          <a:bodyPr spcFirstLastPara="1" wrap="square" lIns="68575" tIns="34275" rIns="68575" bIns="34275" anchor="t" anchorCtr="0">
            <a:noAutofit/>
          </a:bodyPr>
          <a:lstStyle/>
          <a:p>
            <a:pPr lvl="0" fontAlgn="base"/>
            <a:r>
              <a:rPr lang="en-US" sz="3200" b="1" dirty="0">
                <a:solidFill>
                  <a:srgbClr val="C00000"/>
                </a:solidFill>
                <a:latin typeface="Times New Roman" panose="02020603050405020304" pitchFamily="18" charset="0"/>
                <a:cs typeface="Times New Roman" panose="02020603050405020304" pitchFamily="18" charset="0"/>
              </a:rPr>
              <a:t>Comparison of network  Topologies</a:t>
            </a:r>
            <a:endParaRPr kumimoji="0" lang="en-US" sz="3200" b="1" i="0" u="none" strike="noStrike" kern="0" cap="none" spc="0" normalizeH="0" baseline="0" noProof="0" dirty="0">
              <a:ln>
                <a:noFill/>
              </a:ln>
              <a:solidFill>
                <a:srgbClr val="C00000"/>
              </a:solidFill>
              <a:effectLst/>
              <a:uLnTx/>
              <a:uFillTx/>
              <a:latin typeface="Times New Roman" panose="02020603050405020304" pitchFamily="18" charset="0"/>
              <a:cs typeface="Times New Roman" panose="02020603050405020304" pitchFamily="18" charset="0"/>
              <a:sym typeface="Arial"/>
            </a:endParaRPr>
          </a:p>
        </p:txBody>
      </p:sp>
      <p:pic>
        <p:nvPicPr>
          <p:cNvPr id="186" name="Google Shape;186;p29"/>
          <p:cNvPicPr preferRelativeResize="0"/>
          <p:nvPr/>
        </p:nvPicPr>
        <p:blipFill rotWithShape="1">
          <a:blip r:embed="rId3">
            <a:alphaModFix/>
          </a:blip>
          <a:srcRect/>
          <a:stretch/>
        </p:blipFill>
        <p:spPr>
          <a:xfrm>
            <a:off x="41821" y="47020"/>
            <a:ext cx="739015" cy="528333"/>
          </a:xfrm>
          <a:prstGeom prst="rect">
            <a:avLst/>
          </a:prstGeom>
          <a:noFill/>
          <a:ln>
            <a:noFill/>
          </a:ln>
        </p:spPr>
      </p:pic>
      <p:sp>
        <p:nvSpPr>
          <p:cNvPr id="187" name="Google Shape;187;p29"/>
          <p:cNvSpPr txBox="1">
            <a:spLocks noGrp="1"/>
          </p:cNvSpPr>
          <p:nvPr>
            <p:ph type="dt" idx="10"/>
          </p:nvPr>
        </p:nvSpPr>
        <p:spPr>
          <a:xfrm>
            <a:off x="571500" y="4844838"/>
            <a:ext cx="2057400" cy="273900"/>
          </a:xfrm>
          <a:prstGeom prst="rect">
            <a:avLst/>
          </a:prstGeom>
          <a:noFill/>
          <a:ln>
            <a:noFill/>
          </a:ln>
        </p:spPr>
        <p:txBody>
          <a:bodyPr spcFirstLastPara="1" wrap="square" lIns="68575" tIns="34275" rIns="68575" bIns="3427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fld id="{49294FB3-8891-4FE0-BDAF-DB1982574714}" type="datetime1">
              <a:rPr kumimoji="0" lang="en-US" sz="800" b="1" i="0" u="none" strike="noStrike" kern="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sym typeface="Times New Roman"/>
              </a:rPr>
              <a:t>2/1/2024</a:t>
            </a:fld>
            <a:endParaRPr kumimoji="0" sz="800" b="1" i="0" u="none" strike="noStrike" kern="0" cap="none" spc="0" normalizeH="0" baseline="0" noProof="0">
              <a:ln>
                <a:noFill/>
              </a:ln>
              <a:solidFill>
                <a:srgbClr val="000000"/>
              </a:solidFill>
              <a:effectLst/>
              <a:uLnTx/>
              <a:uFillTx/>
              <a:latin typeface="Times New Roman" panose="02020603050405020304" pitchFamily="18" charset="0"/>
              <a:ea typeface="Times New Roman"/>
              <a:cs typeface="Times New Roman" panose="02020603050405020304" pitchFamily="18" charset="0"/>
              <a:sym typeface="Times New Roman"/>
            </a:endParaRPr>
          </a:p>
        </p:txBody>
      </p:sp>
      <p:sp>
        <p:nvSpPr>
          <p:cNvPr id="188" name="Google Shape;188;p29"/>
          <p:cNvSpPr txBox="1">
            <a:spLocks noGrp="1"/>
          </p:cNvSpPr>
          <p:nvPr>
            <p:ph type="ftr" idx="11"/>
          </p:nvPr>
        </p:nvSpPr>
        <p:spPr>
          <a:xfrm>
            <a:off x="2764639" y="4844839"/>
            <a:ext cx="3617100" cy="273900"/>
          </a:xfrm>
          <a:prstGeom prst="rect">
            <a:avLst/>
          </a:prstGeom>
          <a:noFill/>
          <a:ln>
            <a:noFill/>
          </a:ln>
        </p:spPr>
        <p:txBody>
          <a:bodyPr spcFirstLastPara="1" wrap="square" lIns="68575" tIns="34275" rIns="68575" bIns="342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GB" sz="800" b="1" i="0" u="none" strike="noStrike" kern="0" cap="none" spc="0" normalizeH="0" baseline="0" noProof="0" smtClean="0">
                <a:ln>
                  <a:noFill/>
                </a:ln>
                <a:solidFill>
                  <a:srgbClr val="000000"/>
                </a:solidFill>
                <a:effectLst/>
                <a:uLnTx/>
                <a:uFillTx/>
                <a:latin typeface="Times New Roman" panose="02020603050405020304" pitchFamily="18" charset="0"/>
                <a:ea typeface="Times New Roman"/>
                <a:cs typeface="Times New Roman" panose="02020603050405020304" pitchFamily="18" charset="0"/>
                <a:sym typeface="Times New Roman"/>
              </a:rPr>
              <a:t>Unit 1                Computer Networks        SY BTech(CSE)    Semester-4               2023-24    </a:t>
            </a:r>
            <a:endParaRPr kumimoji="0" sz="800" b="1" i="0" u="none" strike="noStrike" kern="0" cap="none" spc="0" normalizeH="0" baseline="0" noProof="0">
              <a:ln>
                <a:noFill/>
              </a:ln>
              <a:solidFill>
                <a:srgbClr val="000000"/>
              </a:solidFill>
              <a:effectLst/>
              <a:uLnTx/>
              <a:uFillTx/>
              <a:latin typeface="Times New Roman" panose="02020603050405020304" pitchFamily="18" charset="0"/>
              <a:ea typeface="Times New Roman"/>
              <a:cs typeface="Times New Roman" panose="02020603050405020304" pitchFamily="18" charset="0"/>
              <a:sym typeface="Times New Roman"/>
            </a:endParaRPr>
          </a:p>
        </p:txBody>
      </p:sp>
      <p:graphicFrame>
        <p:nvGraphicFramePr>
          <p:cNvPr id="10" name="Table 9">
            <a:extLst>
              <a:ext uri="{FF2B5EF4-FFF2-40B4-BE49-F238E27FC236}">
                <a16:creationId xmlns:a16="http://schemas.microsoft.com/office/drawing/2014/main" id="{FD9D969C-35D3-4E86-BD7D-85794CBC867F}"/>
              </a:ext>
            </a:extLst>
          </p:cNvPr>
          <p:cNvGraphicFramePr>
            <a:graphicFrameLocks noGrp="1"/>
          </p:cNvGraphicFramePr>
          <p:nvPr>
            <p:extLst>
              <p:ext uri="{D42A27DB-BD31-4B8C-83A1-F6EECF244321}">
                <p14:modId xmlns:p14="http://schemas.microsoft.com/office/powerpoint/2010/main" val="321358152"/>
              </p:ext>
            </p:extLst>
          </p:nvPr>
        </p:nvGraphicFramePr>
        <p:xfrm>
          <a:off x="89101" y="951018"/>
          <a:ext cx="9029699" cy="3893820"/>
        </p:xfrm>
        <a:graphic>
          <a:graphicData uri="http://schemas.openxmlformats.org/drawingml/2006/table">
            <a:tbl>
              <a:tblPr firstRow="1" firstCol="1" lastRow="1" lastCol="1" bandRow="1" bandCol="1"/>
              <a:tblGrid>
                <a:gridCol w="1289957">
                  <a:extLst>
                    <a:ext uri="{9D8B030D-6E8A-4147-A177-3AD203B41FA5}">
                      <a16:colId xmlns:a16="http://schemas.microsoft.com/office/drawing/2014/main" val="20000"/>
                    </a:ext>
                  </a:extLst>
                </a:gridCol>
                <a:gridCol w="1289957">
                  <a:extLst>
                    <a:ext uri="{9D8B030D-6E8A-4147-A177-3AD203B41FA5}">
                      <a16:colId xmlns:a16="http://schemas.microsoft.com/office/drawing/2014/main" val="20001"/>
                    </a:ext>
                  </a:extLst>
                </a:gridCol>
                <a:gridCol w="1289957">
                  <a:extLst>
                    <a:ext uri="{9D8B030D-6E8A-4147-A177-3AD203B41FA5}">
                      <a16:colId xmlns:a16="http://schemas.microsoft.com/office/drawing/2014/main" val="20002"/>
                    </a:ext>
                  </a:extLst>
                </a:gridCol>
                <a:gridCol w="1289957">
                  <a:extLst>
                    <a:ext uri="{9D8B030D-6E8A-4147-A177-3AD203B41FA5}">
                      <a16:colId xmlns:a16="http://schemas.microsoft.com/office/drawing/2014/main" val="20003"/>
                    </a:ext>
                  </a:extLst>
                </a:gridCol>
                <a:gridCol w="1289957">
                  <a:extLst>
                    <a:ext uri="{9D8B030D-6E8A-4147-A177-3AD203B41FA5}">
                      <a16:colId xmlns:a16="http://schemas.microsoft.com/office/drawing/2014/main" val="20004"/>
                    </a:ext>
                  </a:extLst>
                </a:gridCol>
                <a:gridCol w="1289957">
                  <a:extLst>
                    <a:ext uri="{9D8B030D-6E8A-4147-A177-3AD203B41FA5}">
                      <a16:colId xmlns:a16="http://schemas.microsoft.com/office/drawing/2014/main" val="20005"/>
                    </a:ext>
                  </a:extLst>
                </a:gridCol>
                <a:gridCol w="1289957">
                  <a:extLst>
                    <a:ext uri="{9D8B030D-6E8A-4147-A177-3AD203B41FA5}">
                      <a16:colId xmlns:a16="http://schemas.microsoft.com/office/drawing/2014/main" val="20006"/>
                    </a:ext>
                  </a:extLst>
                </a:gridCol>
              </a:tblGrid>
              <a:tr h="388620">
                <a:tc>
                  <a:txBody>
                    <a:bodyPr/>
                    <a:lstStyle/>
                    <a:p>
                      <a:pPr marL="0" marR="0" algn="ctr">
                        <a:spcBef>
                          <a:spcPts val="0"/>
                        </a:spcBef>
                        <a:spcAft>
                          <a:spcPts val="0"/>
                        </a:spcAft>
                      </a:pPr>
                      <a:r>
                        <a:rPr lang="en-US" sz="1300" b="1" dirty="0">
                          <a:effectLst/>
                          <a:latin typeface="Times New Roman" panose="02020603050405020304" pitchFamily="18" charset="0"/>
                          <a:ea typeface="Times New Roman"/>
                          <a:cs typeface="Times New Roman" panose="02020603050405020304" pitchFamily="18" charset="0"/>
                        </a:rPr>
                        <a:t>Topology</a:t>
                      </a:r>
                      <a:endParaRPr lang="en-US" sz="1300" dirty="0">
                        <a:effectLst/>
                        <a:latin typeface="Times New Roman" panose="02020603050405020304" pitchFamily="18" charset="0"/>
                        <a:ea typeface="Times New Roman"/>
                        <a:cs typeface="Times New Roman" panose="02020603050405020304" pitchFamily="18" charset="0"/>
                      </a:endParaRPr>
                    </a:p>
                  </a:txBody>
                  <a:tcPr marL="36197" marR="3619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300" b="1">
                          <a:effectLst/>
                          <a:latin typeface="Times New Roman" panose="02020603050405020304" pitchFamily="18" charset="0"/>
                          <a:ea typeface="Times New Roman"/>
                          <a:cs typeface="Times New Roman" panose="02020603050405020304" pitchFamily="18" charset="0"/>
                        </a:rPr>
                        <a:t>Information Transfer</a:t>
                      </a:r>
                      <a:endParaRPr lang="en-US" sz="1300">
                        <a:effectLst/>
                        <a:latin typeface="Times New Roman" panose="02020603050405020304" pitchFamily="18" charset="0"/>
                        <a:ea typeface="Times New Roman"/>
                        <a:cs typeface="Times New Roman" panose="02020603050405020304" pitchFamily="18" charset="0"/>
                      </a:endParaRPr>
                    </a:p>
                  </a:txBody>
                  <a:tcPr marL="36197" marR="3619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300" b="1">
                          <a:effectLst/>
                          <a:latin typeface="Times New Roman" panose="02020603050405020304" pitchFamily="18" charset="0"/>
                          <a:ea typeface="Times New Roman"/>
                          <a:cs typeface="Times New Roman" panose="02020603050405020304" pitchFamily="18" charset="0"/>
                        </a:rPr>
                        <a:t>Setup</a:t>
                      </a:r>
                      <a:endParaRPr lang="en-US" sz="1300">
                        <a:effectLst/>
                        <a:latin typeface="Times New Roman" panose="02020603050405020304" pitchFamily="18" charset="0"/>
                        <a:ea typeface="Times New Roman"/>
                        <a:cs typeface="Times New Roman" panose="02020603050405020304" pitchFamily="18" charset="0"/>
                      </a:endParaRPr>
                    </a:p>
                  </a:txBody>
                  <a:tcPr marL="36197" marR="3619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300" b="1">
                          <a:effectLst/>
                          <a:latin typeface="Times New Roman" panose="02020603050405020304" pitchFamily="18" charset="0"/>
                          <a:ea typeface="Times New Roman"/>
                          <a:cs typeface="Times New Roman" panose="02020603050405020304" pitchFamily="18" charset="0"/>
                        </a:rPr>
                        <a:t>Expansion</a:t>
                      </a:r>
                      <a:endParaRPr lang="en-US" sz="1300">
                        <a:effectLst/>
                        <a:latin typeface="Times New Roman" panose="02020603050405020304" pitchFamily="18" charset="0"/>
                        <a:ea typeface="Times New Roman"/>
                        <a:cs typeface="Times New Roman" panose="02020603050405020304" pitchFamily="18" charset="0"/>
                      </a:endParaRPr>
                    </a:p>
                  </a:txBody>
                  <a:tcPr marL="36197" marR="3619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300" b="1">
                          <a:effectLst/>
                          <a:latin typeface="Times New Roman" panose="02020603050405020304" pitchFamily="18" charset="0"/>
                          <a:ea typeface="Times New Roman"/>
                          <a:cs typeface="Times New Roman" panose="02020603050405020304" pitchFamily="18" charset="0"/>
                        </a:rPr>
                        <a:t>Troubleshooting</a:t>
                      </a:r>
                      <a:endParaRPr lang="en-US" sz="1300">
                        <a:effectLst/>
                        <a:latin typeface="Times New Roman" panose="02020603050405020304" pitchFamily="18" charset="0"/>
                        <a:ea typeface="Times New Roman"/>
                        <a:cs typeface="Times New Roman" panose="02020603050405020304" pitchFamily="18" charset="0"/>
                      </a:endParaRPr>
                    </a:p>
                  </a:txBody>
                  <a:tcPr marL="36197" marR="3619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300" b="1">
                          <a:effectLst/>
                          <a:latin typeface="Times New Roman" panose="02020603050405020304" pitchFamily="18" charset="0"/>
                          <a:ea typeface="Times New Roman"/>
                          <a:cs typeface="Times New Roman" panose="02020603050405020304" pitchFamily="18" charset="0"/>
                        </a:rPr>
                        <a:t>Cost</a:t>
                      </a:r>
                      <a:endParaRPr lang="en-US" sz="1300">
                        <a:effectLst/>
                        <a:latin typeface="Times New Roman" panose="02020603050405020304" pitchFamily="18" charset="0"/>
                        <a:ea typeface="Times New Roman"/>
                        <a:cs typeface="Times New Roman" panose="02020603050405020304" pitchFamily="18" charset="0"/>
                      </a:endParaRPr>
                    </a:p>
                  </a:txBody>
                  <a:tcPr marL="36197" marR="3619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300" b="1" dirty="0">
                          <a:effectLst/>
                          <a:latin typeface="Times New Roman" panose="02020603050405020304" pitchFamily="18" charset="0"/>
                          <a:ea typeface="Times New Roman"/>
                          <a:cs typeface="Times New Roman" panose="02020603050405020304" pitchFamily="18" charset="0"/>
                        </a:rPr>
                        <a:t>Cabling Concerns</a:t>
                      </a:r>
                      <a:endParaRPr lang="en-US" sz="1300" dirty="0">
                        <a:effectLst/>
                        <a:latin typeface="Times New Roman" panose="02020603050405020304" pitchFamily="18" charset="0"/>
                        <a:ea typeface="Times New Roman"/>
                        <a:cs typeface="Times New Roman" panose="02020603050405020304" pitchFamily="18" charset="0"/>
                      </a:endParaRPr>
                    </a:p>
                  </a:txBody>
                  <a:tcPr marL="36197" marR="3619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748790">
                <a:tc>
                  <a:txBody>
                    <a:bodyPr/>
                    <a:lstStyle/>
                    <a:p>
                      <a:pPr marL="0" marR="0">
                        <a:spcBef>
                          <a:spcPts val="0"/>
                        </a:spcBef>
                        <a:spcAft>
                          <a:spcPts val="0"/>
                        </a:spcAft>
                      </a:pPr>
                      <a:r>
                        <a:rPr lang="en-US" sz="1200" b="1" dirty="0">
                          <a:effectLst/>
                          <a:latin typeface="Times New Roman" panose="02020603050405020304" pitchFamily="18" charset="0"/>
                          <a:ea typeface="Times New Roman"/>
                          <a:cs typeface="Times New Roman" panose="02020603050405020304" pitchFamily="18" charset="0"/>
                        </a:rPr>
                        <a:t>Star </a:t>
                      </a:r>
                      <a:endParaRPr lang="en-US" sz="1200" dirty="0">
                        <a:effectLst/>
                        <a:latin typeface="Times New Roman" panose="02020603050405020304" pitchFamily="18" charset="0"/>
                        <a:ea typeface="Times New Roman"/>
                        <a:cs typeface="Times New Roman" panose="02020603050405020304" pitchFamily="18" charset="0"/>
                      </a:endParaRPr>
                    </a:p>
                    <a:p>
                      <a:pPr marL="0" marR="0">
                        <a:spcBef>
                          <a:spcPts val="0"/>
                        </a:spcBef>
                        <a:spcAft>
                          <a:spcPts val="0"/>
                        </a:spcAft>
                      </a:pPr>
                      <a:r>
                        <a:rPr lang="en-US" sz="1200" b="1" dirty="0">
                          <a:effectLst/>
                          <a:latin typeface="Times New Roman" panose="02020603050405020304" pitchFamily="18" charset="0"/>
                          <a:ea typeface="Times New Roman"/>
                          <a:cs typeface="Times New Roman" panose="02020603050405020304" pitchFamily="18" charset="0"/>
                        </a:rPr>
                        <a:t> </a:t>
                      </a:r>
                      <a:endParaRPr lang="en-US" sz="1200" dirty="0">
                        <a:effectLst/>
                        <a:latin typeface="Times New Roman" panose="02020603050405020304" pitchFamily="18" charset="0"/>
                        <a:ea typeface="Times New Roman"/>
                        <a:cs typeface="Times New Roman" panose="02020603050405020304" pitchFamily="18" charset="0"/>
                      </a:endParaRPr>
                    </a:p>
                    <a:p>
                      <a:pPr marL="0" marR="0">
                        <a:spcBef>
                          <a:spcPts val="0"/>
                        </a:spcBef>
                        <a:spcAft>
                          <a:spcPts val="0"/>
                        </a:spcAft>
                      </a:pPr>
                      <a:r>
                        <a:rPr lang="en-US" sz="1200" dirty="0">
                          <a:effectLst/>
                          <a:latin typeface="Times New Roman" panose="02020603050405020304" pitchFamily="18" charset="0"/>
                          <a:ea typeface="Times New Roman"/>
                          <a:cs typeface="Times New Roman" panose="02020603050405020304" pitchFamily="18" charset="0"/>
                        </a:rPr>
                        <a:t>Each computer connects to a central connection device.</a:t>
                      </a:r>
                    </a:p>
                  </a:txBody>
                  <a:tcPr marL="36197" marR="3619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200" dirty="0">
                          <a:effectLst/>
                          <a:latin typeface="Times New Roman" panose="02020603050405020304" pitchFamily="18" charset="0"/>
                          <a:ea typeface="Times New Roman"/>
                          <a:cs typeface="Times New Roman" panose="02020603050405020304" pitchFamily="18" charset="0"/>
                        </a:rPr>
                        <a:t>All information passes through the central network connection.</a:t>
                      </a:r>
                    </a:p>
                  </a:txBody>
                  <a:tcPr marL="36197" marR="3619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200" dirty="0">
                          <a:effectLst/>
                          <a:latin typeface="Times New Roman" panose="02020603050405020304" pitchFamily="18" charset="0"/>
                          <a:ea typeface="Times New Roman"/>
                          <a:cs typeface="Times New Roman" panose="02020603050405020304" pitchFamily="18" charset="0"/>
                        </a:rPr>
                        <a:t>Each computer must be close to the central device.</a:t>
                      </a:r>
                    </a:p>
                    <a:p>
                      <a:pPr marL="0" marR="0">
                        <a:spcBef>
                          <a:spcPts val="0"/>
                        </a:spcBef>
                        <a:spcAft>
                          <a:spcPts val="0"/>
                        </a:spcAft>
                      </a:pPr>
                      <a:r>
                        <a:rPr lang="en-US" sz="1200" dirty="0">
                          <a:effectLst/>
                          <a:latin typeface="Times New Roman" panose="02020603050405020304" pitchFamily="18" charset="0"/>
                          <a:ea typeface="Times New Roman"/>
                          <a:cs typeface="Times New Roman" panose="02020603050405020304" pitchFamily="18" charset="0"/>
                        </a:rPr>
                        <a:t>100 meters maximum cable length.</a:t>
                      </a:r>
                    </a:p>
                    <a:p>
                      <a:pPr marL="0" marR="0">
                        <a:spcBef>
                          <a:spcPts val="0"/>
                        </a:spcBef>
                        <a:spcAft>
                          <a:spcPts val="0"/>
                        </a:spcAft>
                      </a:pPr>
                      <a:r>
                        <a:rPr lang="en-US" sz="1200" dirty="0">
                          <a:effectLst/>
                          <a:latin typeface="Times New Roman" panose="02020603050405020304" pitchFamily="18" charset="0"/>
                          <a:ea typeface="Times New Roman"/>
                          <a:cs typeface="Times New Roman" panose="02020603050405020304" pitchFamily="18" charset="0"/>
                        </a:rPr>
                        <a:t>Up to 24 computers per network.</a:t>
                      </a:r>
                    </a:p>
                  </a:txBody>
                  <a:tcPr marL="36197" marR="3619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200" dirty="0">
                          <a:effectLst/>
                          <a:latin typeface="Times New Roman" panose="02020603050405020304" pitchFamily="18" charset="0"/>
                          <a:ea typeface="Times New Roman"/>
                          <a:cs typeface="Times New Roman" panose="02020603050405020304" pitchFamily="18" charset="0"/>
                        </a:rPr>
                        <a:t>Add a new computer by plugging in a new cable from the computer to the connection device.</a:t>
                      </a:r>
                    </a:p>
                  </a:txBody>
                  <a:tcPr marL="36197" marR="3619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200" dirty="0">
                          <a:effectLst/>
                          <a:latin typeface="Times New Roman" panose="02020603050405020304" pitchFamily="18" charset="0"/>
                          <a:ea typeface="Times New Roman"/>
                          <a:cs typeface="Times New Roman" panose="02020603050405020304" pitchFamily="18" charset="0"/>
                        </a:rPr>
                        <a:t>When one computer goes down, the rest of the network is unaffected. If the connection device goes down, then the network is down.</a:t>
                      </a:r>
                    </a:p>
                  </a:txBody>
                  <a:tcPr marL="36197" marR="3619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200">
                          <a:effectLst/>
                          <a:latin typeface="Times New Roman" panose="02020603050405020304" pitchFamily="18" charset="0"/>
                          <a:ea typeface="Times New Roman"/>
                          <a:cs typeface="Times New Roman" panose="02020603050405020304" pitchFamily="18" charset="0"/>
                        </a:rPr>
                        <a:t>More expensive of the simple topologies, it requires costly connection device. Usually cheaper than a hybrid network.</a:t>
                      </a:r>
                    </a:p>
                  </a:txBody>
                  <a:tcPr marL="36197" marR="3619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200" dirty="0">
                          <a:effectLst/>
                          <a:latin typeface="Times New Roman" panose="02020603050405020304" pitchFamily="18" charset="0"/>
                          <a:ea typeface="Times New Roman"/>
                          <a:cs typeface="Times New Roman" panose="02020603050405020304" pitchFamily="18" charset="0"/>
                        </a:rPr>
                        <a:t>Uses twisted pair cable.</a:t>
                      </a:r>
                    </a:p>
                    <a:p>
                      <a:pPr marL="0" marR="0">
                        <a:spcBef>
                          <a:spcPts val="0"/>
                        </a:spcBef>
                        <a:spcAft>
                          <a:spcPts val="0"/>
                        </a:spcAft>
                      </a:pPr>
                      <a:r>
                        <a:rPr lang="en-US" sz="1200" dirty="0">
                          <a:effectLst/>
                          <a:latin typeface="Times New Roman" panose="02020603050405020304" pitchFamily="18" charset="0"/>
                          <a:ea typeface="Times New Roman"/>
                          <a:cs typeface="Times New Roman" panose="02020603050405020304" pitchFamily="18" charset="0"/>
                        </a:rPr>
                        <a:t>Requires large amounts of cable. No more than 100 meters from the computer to the connection device.</a:t>
                      </a:r>
                    </a:p>
                  </a:txBody>
                  <a:tcPr marL="36197" marR="3619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748790">
                <a:tc>
                  <a:txBody>
                    <a:bodyPr/>
                    <a:lstStyle/>
                    <a:p>
                      <a:pPr marL="0" marR="0">
                        <a:spcBef>
                          <a:spcPts val="0"/>
                        </a:spcBef>
                        <a:spcAft>
                          <a:spcPts val="0"/>
                        </a:spcAft>
                      </a:pPr>
                      <a:r>
                        <a:rPr lang="en-US" sz="1200" b="1">
                          <a:effectLst/>
                          <a:latin typeface="Times New Roman" panose="02020603050405020304" pitchFamily="18" charset="0"/>
                          <a:ea typeface="Times New Roman"/>
                          <a:cs typeface="Times New Roman" panose="02020603050405020304" pitchFamily="18" charset="0"/>
                        </a:rPr>
                        <a:t>Bus</a:t>
                      </a:r>
                      <a:endParaRPr lang="en-US" sz="1200">
                        <a:effectLst/>
                        <a:latin typeface="Times New Roman" panose="02020603050405020304" pitchFamily="18" charset="0"/>
                        <a:ea typeface="Times New Roman"/>
                        <a:cs typeface="Times New Roman" panose="02020603050405020304" pitchFamily="18" charset="0"/>
                      </a:endParaRPr>
                    </a:p>
                    <a:p>
                      <a:pPr marL="0" marR="0">
                        <a:spcBef>
                          <a:spcPts val="0"/>
                        </a:spcBef>
                        <a:spcAft>
                          <a:spcPts val="0"/>
                        </a:spcAft>
                      </a:pPr>
                      <a:r>
                        <a:rPr lang="en-US" sz="1200" b="1">
                          <a:effectLst/>
                          <a:latin typeface="Times New Roman" panose="02020603050405020304" pitchFamily="18" charset="0"/>
                          <a:ea typeface="Times New Roman"/>
                          <a:cs typeface="Times New Roman" panose="02020603050405020304" pitchFamily="18" charset="0"/>
                        </a:rPr>
                        <a:t> </a:t>
                      </a:r>
                      <a:endParaRPr lang="en-US" sz="1200">
                        <a:effectLst/>
                        <a:latin typeface="Times New Roman" panose="02020603050405020304" pitchFamily="18" charset="0"/>
                        <a:ea typeface="Times New Roman"/>
                        <a:cs typeface="Times New Roman" panose="02020603050405020304" pitchFamily="18" charset="0"/>
                      </a:endParaRPr>
                    </a:p>
                    <a:p>
                      <a:pPr marL="0" marR="0">
                        <a:spcBef>
                          <a:spcPts val="0"/>
                        </a:spcBef>
                        <a:spcAft>
                          <a:spcPts val="0"/>
                        </a:spcAft>
                      </a:pPr>
                      <a:r>
                        <a:rPr lang="en-US" sz="1200">
                          <a:effectLst/>
                          <a:latin typeface="Times New Roman" panose="02020603050405020304" pitchFamily="18" charset="0"/>
                          <a:ea typeface="Times New Roman"/>
                          <a:cs typeface="Times New Roman" panose="02020603050405020304" pitchFamily="18" charset="0"/>
                        </a:rPr>
                        <a:t>Single cable connects everything.</a:t>
                      </a:r>
                    </a:p>
                    <a:p>
                      <a:pPr marL="0" marR="0">
                        <a:spcBef>
                          <a:spcPts val="0"/>
                        </a:spcBef>
                        <a:spcAft>
                          <a:spcPts val="0"/>
                        </a:spcAft>
                      </a:pPr>
                      <a:r>
                        <a:rPr lang="en-US" sz="1200" b="1">
                          <a:effectLst/>
                          <a:latin typeface="Times New Roman" panose="02020603050405020304" pitchFamily="18" charset="0"/>
                          <a:ea typeface="Times New Roman"/>
                          <a:cs typeface="Times New Roman" panose="02020603050405020304" pitchFamily="18" charset="0"/>
                        </a:rPr>
                        <a:t> </a:t>
                      </a:r>
                      <a:endParaRPr lang="en-US" sz="1200">
                        <a:effectLst/>
                        <a:latin typeface="Times New Roman" panose="02020603050405020304" pitchFamily="18" charset="0"/>
                        <a:ea typeface="Times New Roman"/>
                        <a:cs typeface="Times New Roman" panose="02020603050405020304" pitchFamily="18" charset="0"/>
                      </a:endParaRPr>
                    </a:p>
                  </a:txBody>
                  <a:tcPr marL="36197" marR="3619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200" dirty="0">
                          <a:effectLst/>
                          <a:latin typeface="Times New Roman" panose="02020603050405020304" pitchFamily="18" charset="0"/>
                          <a:ea typeface="Times New Roman"/>
                          <a:cs typeface="Times New Roman" panose="02020603050405020304" pitchFamily="18" charset="0"/>
                        </a:rPr>
                        <a:t>One computer at a time sends information. Information goes along the cable and the computer accesses the information off the cable.</a:t>
                      </a:r>
                    </a:p>
                  </a:txBody>
                  <a:tcPr marL="36197" marR="3619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200" dirty="0">
                          <a:effectLst/>
                          <a:latin typeface="Times New Roman" panose="02020603050405020304" pitchFamily="18" charset="0"/>
                          <a:ea typeface="Times New Roman"/>
                          <a:cs typeface="Times New Roman" panose="02020603050405020304" pitchFamily="18" charset="0"/>
                        </a:rPr>
                        <a:t>Connect the cable from one computer to the next and so on to the end. A terminator is placed at each end of the network.</a:t>
                      </a:r>
                    </a:p>
                  </a:txBody>
                  <a:tcPr marL="36197" marR="3619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200" dirty="0">
                          <a:effectLst/>
                          <a:latin typeface="Times New Roman" panose="02020603050405020304" pitchFamily="18" charset="0"/>
                          <a:ea typeface="Times New Roman"/>
                          <a:cs typeface="Times New Roman" panose="02020603050405020304" pitchFamily="18" charset="0"/>
                        </a:rPr>
                        <a:t>To add a computer, you must shut down the network and disconnect the cable from the existing computers.</a:t>
                      </a:r>
                    </a:p>
                  </a:txBody>
                  <a:tcPr marL="36197" marR="3619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200" dirty="0">
                          <a:effectLst/>
                          <a:latin typeface="Times New Roman" panose="02020603050405020304" pitchFamily="18" charset="0"/>
                          <a:ea typeface="Times New Roman"/>
                          <a:cs typeface="Times New Roman" panose="02020603050405020304" pitchFamily="18" charset="0"/>
                        </a:rPr>
                        <a:t>If one computer malfunctions, the entire network goes down.</a:t>
                      </a:r>
                    </a:p>
                  </a:txBody>
                  <a:tcPr marL="36197" marR="3619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200" dirty="0">
                          <a:effectLst/>
                          <a:latin typeface="Times New Roman" panose="02020603050405020304" pitchFamily="18" charset="0"/>
                          <a:ea typeface="Times New Roman"/>
                          <a:cs typeface="Times New Roman" panose="02020603050405020304" pitchFamily="18" charset="0"/>
                        </a:rPr>
                        <a:t>A cheaper network since there is usually one continuous copper cable.</a:t>
                      </a:r>
                    </a:p>
                  </a:txBody>
                  <a:tcPr marL="36197" marR="3619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200" dirty="0">
                          <a:effectLst/>
                          <a:latin typeface="Times New Roman" panose="02020603050405020304" pitchFamily="18" charset="0"/>
                          <a:ea typeface="Times New Roman"/>
                          <a:cs typeface="Times New Roman" panose="02020603050405020304" pitchFamily="18" charset="0"/>
                        </a:rPr>
                        <a:t>Single continuous cable connects the devices. </a:t>
                      </a:r>
                    </a:p>
                    <a:p>
                      <a:pPr marL="0" marR="0">
                        <a:spcBef>
                          <a:spcPts val="0"/>
                        </a:spcBef>
                        <a:spcAft>
                          <a:spcPts val="0"/>
                        </a:spcAft>
                      </a:pPr>
                      <a:r>
                        <a:rPr lang="en-US" sz="1200" dirty="0">
                          <a:effectLst/>
                          <a:latin typeface="Times New Roman" panose="02020603050405020304" pitchFamily="18" charset="0"/>
                          <a:ea typeface="Times New Roman"/>
                          <a:cs typeface="Times New Roman" panose="02020603050405020304" pitchFamily="18" charset="0"/>
                        </a:rPr>
                        <a:t>Terminator is required at each end of the cable.</a:t>
                      </a:r>
                    </a:p>
                    <a:p>
                      <a:pPr marL="0" marR="0">
                        <a:spcBef>
                          <a:spcPts val="0"/>
                        </a:spcBef>
                        <a:spcAft>
                          <a:spcPts val="0"/>
                        </a:spcAft>
                      </a:pPr>
                      <a:r>
                        <a:rPr lang="en-US" sz="1200" dirty="0">
                          <a:effectLst/>
                          <a:latin typeface="Times New Roman" panose="02020603050405020304" pitchFamily="18" charset="0"/>
                          <a:ea typeface="Times New Roman"/>
                          <a:cs typeface="Times New Roman" panose="02020603050405020304" pitchFamily="18" charset="0"/>
                        </a:rPr>
                        <a:t>Uses coaxial or twisted pair cabling.</a:t>
                      </a:r>
                    </a:p>
                  </a:txBody>
                  <a:tcPr marL="36197" marR="3619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274018569"/>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29"/>
          <p:cNvSpPr txBox="1">
            <a:spLocks noGrp="1"/>
          </p:cNvSpPr>
          <p:nvPr>
            <p:ph type="sldNum" idx="12"/>
          </p:nvPr>
        </p:nvSpPr>
        <p:spPr>
          <a:xfrm>
            <a:off x="7425344" y="4844839"/>
            <a:ext cx="984019" cy="273844"/>
          </a:xfrm>
          <a:prstGeom prst="rect">
            <a:avLst/>
          </a:prstGeom>
          <a:noFill/>
          <a:ln>
            <a:noFill/>
          </a:ln>
        </p:spPr>
        <p:txBody>
          <a:bodyPr spcFirstLastPara="1" wrap="square" lIns="68575" tIns="34275" rIns="68575" bIns="34275"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900" b="0" i="0" u="none" strike="noStrike" kern="0" cap="none" spc="0" normalizeH="0" baseline="0" noProof="0">
                <a:ln>
                  <a:noFill/>
                </a:ln>
                <a:solidFill>
                  <a:srgbClr val="000000"/>
                </a:solidFill>
                <a:effectLst/>
                <a:uLnTx/>
                <a:uFillTx/>
                <a:latin typeface="Times New Roman"/>
                <a:ea typeface="Times New Roman"/>
                <a:cs typeface="Times New Roman"/>
                <a:sym typeface="Times New Roman"/>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109</a:t>
            </a:fld>
            <a:endParaRPr kumimoji="0" sz="900" b="0" i="0" u="none" strike="noStrike" kern="0" cap="none" spc="0" normalizeH="0" baseline="0" noProof="0">
              <a:ln>
                <a:noFill/>
              </a:ln>
              <a:solidFill>
                <a:srgbClr val="000000"/>
              </a:solidFill>
              <a:effectLst/>
              <a:uLnTx/>
              <a:uFillTx/>
              <a:latin typeface="Times New Roman"/>
              <a:ea typeface="Times New Roman"/>
              <a:cs typeface="Times New Roman"/>
              <a:sym typeface="Times New Roman"/>
            </a:endParaRPr>
          </a:p>
        </p:txBody>
      </p:sp>
      <p:sp>
        <p:nvSpPr>
          <p:cNvPr id="185" name="Google Shape;185;p29"/>
          <p:cNvSpPr/>
          <p:nvPr/>
        </p:nvSpPr>
        <p:spPr>
          <a:xfrm>
            <a:off x="750074" y="189578"/>
            <a:ext cx="7646230" cy="851629"/>
          </a:xfrm>
          <a:prstGeom prst="rect">
            <a:avLst/>
          </a:prstGeom>
          <a:noFill/>
          <a:ln>
            <a:noFill/>
          </a:ln>
        </p:spPr>
        <p:txBody>
          <a:bodyPr spcFirstLastPara="1" wrap="square" lIns="68575" tIns="34275" rIns="68575" bIns="34275" anchor="t" anchorCtr="0">
            <a:noAutofit/>
          </a:bodyPr>
          <a:lstStyle/>
          <a:p>
            <a:pPr lvl="0" fontAlgn="base"/>
            <a:r>
              <a:rPr lang="en-US" sz="3200" b="1" dirty="0">
                <a:solidFill>
                  <a:srgbClr val="C00000"/>
                </a:solidFill>
                <a:latin typeface="Times New Roman" panose="02020603050405020304" pitchFamily="18" charset="0"/>
                <a:cs typeface="Times New Roman" panose="02020603050405020304" pitchFamily="18" charset="0"/>
              </a:rPr>
              <a:t>Comparison of network  </a:t>
            </a:r>
            <a:r>
              <a:rPr lang="en-US" sz="3200" b="1" dirty="0" smtClean="0">
                <a:solidFill>
                  <a:srgbClr val="C00000"/>
                </a:solidFill>
                <a:latin typeface="Times New Roman" panose="02020603050405020304" pitchFamily="18" charset="0"/>
                <a:cs typeface="Times New Roman" panose="02020603050405020304" pitchFamily="18" charset="0"/>
              </a:rPr>
              <a:t>Topologies </a:t>
            </a:r>
            <a:r>
              <a:rPr lang="en-US" sz="1800" b="1" dirty="0" smtClean="0">
                <a:solidFill>
                  <a:srgbClr val="C00000"/>
                </a:solidFill>
                <a:latin typeface="Times New Roman" panose="02020603050405020304" pitchFamily="18" charset="0"/>
                <a:cs typeface="Times New Roman" panose="02020603050405020304" pitchFamily="18" charset="0"/>
              </a:rPr>
              <a:t>         cont-</a:t>
            </a:r>
            <a:endParaRPr kumimoji="0" lang="en-US" sz="1800" b="1" i="0" u="none" strike="noStrike" kern="0" cap="none" spc="0" normalizeH="0" baseline="0" noProof="0" dirty="0">
              <a:ln>
                <a:noFill/>
              </a:ln>
              <a:solidFill>
                <a:srgbClr val="C00000"/>
              </a:solidFill>
              <a:effectLst/>
              <a:uLnTx/>
              <a:uFillTx/>
              <a:latin typeface="Times New Roman" panose="02020603050405020304" pitchFamily="18" charset="0"/>
              <a:cs typeface="Times New Roman" panose="02020603050405020304" pitchFamily="18" charset="0"/>
              <a:sym typeface="Arial"/>
            </a:endParaRPr>
          </a:p>
        </p:txBody>
      </p:sp>
      <p:pic>
        <p:nvPicPr>
          <p:cNvPr id="186" name="Google Shape;186;p29"/>
          <p:cNvPicPr preferRelativeResize="0"/>
          <p:nvPr/>
        </p:nvPicPr>
        <p:blipFill rotWithShape="1">
          <a:blip r:embed="rId3">
            <a:alphaModFix/>
          </a:blip>
          <a:srcRect/>
          <a:stretch/>
        </p:blipFill>
        <p:spPr>
          <a:xfrm>
            <a:off x="41821" y="47020"/>
            <a:ext cx="739015" cy="528333"/>
          </a:xfrm>
          <a:prstGeom prst="rect">
            <a:avLst/>
          </a:prstGeom>
          <a:noFill/>
          <a:ln>
            <a:noFill/>
          </a:ln>
        </p:spPr>
      </p:pic>
      <p:sp>
        <p:nvSpPr>
          <p:cNvPr id="187" name="Google Shape;187;p29"/>
          <p:cNvSpPr txBox="1">
            <a:spLocks noGrp="1"/>
          </p:cNvSpPr>
          <p:nvPr>
            <p:ph type="dt" idx="10"/>
          </p:nvPr>
        </p:nvSpPr>
        <p:spPr>
          <a:xfrm>
            <a:off x="571500" y="4844838"/>
            <a:ext cx="2057400" cy="273900"/>
          </a:xfrm>
          <a:prstGeom prst="rect">
            <a:avLst/>
          </a:prstGeom>
          <a:noFill/>
          <a:ln>
            <a:noFill/>
          </a:ln>
        </p:spPr>
        <p:txBody>
          <a:bodyPr spcFirstLastPara="1" wrap="square" lIns="68575" tIns="34275" rIns="68575" bIns="3427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fld id="{F2E7DB7B-4CD5-4AD1-AAF9-6FF7F3120AA5}" type="datetime1">
              <a:rPr kumimoji="0" lang="en-US" sz="800" b="1" i="0" u="none" strike="noStrike" kern="0" cap="none" spc="0" normalizeH="0" baseline="0" noProof="0" smtClean="0">
                <a:ln>
                  <a:noFill/>
                </a:ln>
                <a:solidFill>
                  <a:srgbClr val="000000"/>
                </a:solidFill>
                <a:effectLst/>
                <a:uLnTx/>
                <a:uFillTx/>
                <a:latin typeface="Times New Roman"/>
                <a:cs typeface="Times New Roman"/>
                <a:sym typeface="Times New Roman"/>
              </a:rPr>
              <a:t>2/1/2024</a:t>
            </a:fld>
            <a:endParaRPr kumimoji="0" sz="800" b="1" i="0" u="none" strike="noStrike" kern="0" cap="none" spc="0" normalizeH="0" baseline="0" noProof="0">
              <a:ln>
                <a:noFill/>
              </a:ln>
              <a:solidFill>
                <a:srgbClr val="000000"/>
              </a:solidFill>
              <a:effectLst/>
              <a:uLnTx/>
              <a:uFillTx/>
              <a:latin typeface="Times New Roman"/>
              <a:ea typeface="Times New Roman"/>
              <a:cs typeface="Times New Roman"/>
              <a:sym typeface="Times New Roman"/>
            </a:endParaRPr>
          </a:p>
        </p:txBody>
      </p:sp>
      <p:sp>
        <p:nvSpPr>
          <p:cNvPr id="188" name="Google Shape;188;p29"/>
          <p:cNvSpPr txBox="1">
            <a:spLocks noGrp="1"/>
          </p:cNvSpPr>
          <p:nvPr>
            <p:ph type="ftr" idx="11"/>
          </p:nvPr>
        </p:nvSpPr>
        <p:spPr>
          <a:xfrm>
            <a:off x="2764639" y="4844839"/>
            <a:ext cx="3617100" cy="273900"/>
          </a:xfrm>
          <a:prstGeom prst="rect">
            <a:avLst/>
          </a:prstGeom>
          <a:noFill/>
          <a:ln>
            <a:noFill/>
          </a:ln>
        </p:spPr>
        <p:txBody>
          <a:bodyPr spcFirstLastPara="1" wrap="square" lIns="68575" tIns="34275" rIns="68575" bIns="342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GB" sz="800" b="1" i="0" u="none" strike="noStrike" kern="0" cap="none" spc="0" normalizeH="0" baseline="0" noProof="0" smtClean="0">
                <a:ln>
                  <a:noFill/>
                </a:ln>
                <a:solidFill>
                  <a:srgbClr val="000000"/>
                </a:solidFill>
                <a:effectLst/>
                <a:uLnTx/>
                <a:uFillTx/>
                <a:latin typeface="Times New Roman"/>
                <a:ea typeface="Times New Roman"/>
                <a:cs typeface="Times New Roman"/>
                <a:sym typeface="Times New Roman"/>
              </a:rPr>
              <a:t>Unit 1                Computer Networks        SY BTech(CSE)    Semester-4               2023-24    </a:t>
            </a:r>
            <a:endParaRPr kumimoji="0" sz="800" b="1" i="0" u="none" strike="noStrike" kern="0" cap="none" spc="0" normalizeH="0" baseline="0" noProof="0">
              <a:ln>
                <a:noFill/>
              </a:ln>
              <a:solidFill>
                <a:srgbClr val="000000"/>
              </a:solidFill>
              <a:effectLst/>
              <a:uLnTx/>
              <a:uFillTx/>
              <a:latin typeface="Times New Roman"/>
              <a:ea typeface="Times New Roman"/>
              <a:cs typeface="Times New Roman"/>
              <a:sym typeface="Times New Roman"/>
            </a:endParaRPr>
          </a:p>
        </p:txBody>
      </p:sp>
      <p:graphicFrame>
        <p:nvGraphicFramePr>
          <p:cNvPr id="8" name="Table 7">
            <a:extLst>
              <a:ext uri="{FF2B5EF4-FFF2-40B4-BE49-F238E27FC236}">
                <a16:creationId xmlns:a16="http://schemas.microsoft.com/office/drawing/2014/main" id="{616A5031-8B93-4E77-B93F-F00DBA3963B4}"/>
              </a:ext>
            </a:extLst>
          </p:cNvPr>
          <p:cNvGraphicFramePr>
            <a:graphicFrameLocks noGrp="1"/>
          </p:cNvGraphicFramePr>
          <p:nvPr>
            <p:extLst>
              <p:ext uri="{D42A27DB-BD31-4B8C-83A1-F6EECF244321}">
                <p14:modId xmlns:p14="http://schemas.microsoft.com/office/powerpoint/2010/main" val="770784884"/>
              </p:ext>
            </p:extLst>
          </p:nvPr>
        </p:nvGraphicFramePr>
        <p:xfrm>
          <a:off x="186782" y="684088"/>
          <a:ext cx="8801103" cy="4023360"/>
        </p:xfrm>
        <a:graphic>
          <a:graphicData uri="http://schemas.openxmlformats.org/drawingml/2006/table">
            <a:tbl>
              <a:tblPr firstRow="1" firstCol="1" lastRow="1" lastCol="1" bandRow="1" bandCol="1"/>
              <a:tblGrid>
                <a:gridCol w="1200152">
                  <a:extLst>
                    <a:ext uri="{9D8B030D-6E8A-4147-A177-3AD203B41FA5}">
                      <a16:colId xmlns:a16="http://schemas.microsoft.com/office/drawing/2014/main" val="20000"/>
                    </a:ext>
                  </a:extLst>
                </a:gridCol>
                <a:gridCol w="1314450">
                  <a:extLst>
                    <a:ext uri="{9D8B030D-6E8A-4147-A177-3AD203B41FA5}">
                      <a16:colId xmlns:a16="http://schemas.microsoft.com/office/drawing/2014/main" val="20001"/>
                    </a:ext>
                  </a:extLst>
                </a:gridCol>
                <a:gridCol w="1322613">
                  <a:extLst>
                    <a:ext uri="{9D8B030D-6E8A-4147-A177-3AD203B41FA5}">
                      <a16:colId xmlns:a16="http://schemas.microsoft.com/office/drawing/2014/main" val="20002"/>
                    </a:ext>
                  </a:extLst>
                </a:gridCol>
                <a:gridCol w="1240972">
                  <a:extLst>
                    <a:ext uri="{9D8B030D-6E8A-4147-A177-3AD203B41FA5}">
                      <a16:colId xmlns:a16="http://schemas.microsoft.com/office/drawing/2014/main" val="20003"/>
                    </a:ext>
                  </a:extLst>
                </a:gridCol>
                <a:gridCol w="1240972">
                  <a:extLst>
                    <a:ext uri="{9D8B030D-6E8A-4147-A177-3AD203B41FA5}">
                      <a16:colId xmlns:a16="http://schemas.microsoft.com/office/drawing/2014/main" val="20004"/>
                    </a:ext>
                  </a:extLst>
                </a:gridCol>
                <a:gridCol w="1240972">
                  <a:extLst>
                    <a:ext uri="{9D8B030D-6E8A-4147-A177-3AD203B41FA5}">
                      <a16:colId xmlns:a16="http://schemas.microsoft.com/office/drawing/2014/main" val="20005"/>
                    </a:ext>
                  </a:extLst>
                </a:gridCol>
                <a:gridCol w="1240972">
                  <a:extLst>
                    <a:ext uri="{9D8B030D-6E8A-4147-A177-3AD203B41FA5}">
                      <a16:colId xmlns:a16="http://schemas.microsoft.com/office/drawing/2014/main" val="20006"/>
                    </a:ext>
                  </a:extLst>
                </a:gridCol>
              </a:tblGrid>
              <a:tr h="2377440">
                <a:tc>
                  <a:txBody>
                    <a:bodyPr/>
                    <a:lstStyle/>
                    <a:p>
                      <a:pPr marL="0" marR="0">
                        <a:spcBef>
                          <a:spcPts val="0"/>
                        </a:spcBef>
                        <a:spcAft>
                          <a:spcPts val="0"/>
                        </a:spcAft>
                      </a:pPr>
                      <a:r>
                        <a:rPr lang="en-US" sz="1200" b="1" dirty="0">
                          <a:effectLst/>
                          <a:latin typeface="Times New Roman" panose="02020603050405020304" pitchFamily="18" charset="0"/>
                          <a:ea typeface="Times New Roman"/>
                          <a:cs typeface="Times New Roman" panose="02020603050405020304" pitchFamily="18" charset="0"/>
                        </a:rPr>
                        <a:t>Ring</a:t>
                      </a:r>
                      <a:endParaRPr lang="en-US" sz="1200" dirty="0">
                        <a:effectLst/>
                        <a:latin typeface="Times New Roman" panose="02020603050405020304" pitchFamily="18" charset="0"/>
                        <a:ea typeface="Times New Roman"/>
                        <a:cs typeface="Times New Roman" panose="02020603050405020304" pitchFamily="18" charset="0"/>
                      </a:endParaRPr>
                    </a:p>
                    <a:p>
                      <a:pPr marL="0" marR="0">
                        <a:spcBef>
                          <a:spcPts val="0"/>
                        </a:spcBef>
                        <a:spcAft>
                          <a:spcPts val="0"/>
                        </a:spcAft>
                      </a:pPr>
                      <a:r>
                        <a:rPr lang="en-US" sz="1200" b="1" dirty="0">
                          <a:effectLst/>
                          <a:latin typeface="Times New Roman" panose="02020603050405020304" pitchFamily="18" charset="0"/>
                          <a:ea typeface="Times New Roman"/>
                          <a:cs typeface="Times New Roman" panose="02020603050405020304" pitchFamily="18" charset="0"/>
                        </a:rPr>
                        <a:t> </a:t>
                      </a:r>
                      <a:endParaRPr lang="en-US" sz="1200" dirty="0">
                        <a:effectLst/>
                        <a:latin typeface="Times New Roman" panose="02020603050405020304" pitchFamily="18" charset="0"/>
                        <a:ea typeface="Times New Roman"/>
                        <a:cs typeface="Times New Roman" panose="02020603050405020304" pitchFamily="18" charset="0"/>
                      </a:endParaRPr>
                    </a:p>
                    <a:p>
                      <a:pPr marL="0" marR="0">
                        <a:spcBef>
                          <a:spcPts val="0"/>
                        </a:spcBef>
                        <a:spcAft>
                          <a:spcPts val="0"/>
                        </a:spcAft>
                      </a:pPr>
                      <a:r>
                        <a:rPr lang="en-US" sz="1200" dirty="0">
                          <a:effectLst/>
                          <a:latin typeface="Times New Roman" panose="02020603050405020304" pitchFamily="18" charset="0"/>
                          <a:ea typeface="Times New Roman"/>
                          <a:cs typeface="Times New Roman" panose="02020603050405020304" pitchFamily="18" charset="0"/>
                        </a:rPr>
                        <a:t>Single cable configured in a ring.</a:t>
                      </a:r>
                    </a:p>
                    <a:p>
                      <a:pPr marL="0" marR="0">
                        <a:spcBef>
                          <a:spcPts val="0"/>
                        </a:spcBef>
                        <a:spcAft>
                          <a:spcPts val="0"/>
                        </a:spcAft>
                      </a:pPr>
                      <a:r>
                        <a:rPr lang="en-US" sz="1200" b="1" dirty="0">
                          <a:effectLst/>
                          <a:latin typeface="Times New Roman" panose="02020603050405020304" pitchFamily="18" charset="0"/>
                          <a:ea typeface="Times New Roman"/>
                          <a:cs typeface="Times New Roman" panose="02020603050405020304" pitchFamily="18" charset="0"/>
                        </a:rPr>
                        <a:t> </a:t>
                      </a:r>
                      <a:endParaRPr lang="en-US" sz="1200" dirty="0">
                        <a:effectLst/>
                        <a:latin typeface="Times New Roman" panose="02020603050405020304" pitchFamily="18" charset="0"/>
                        <a:ea typeface="Times New Roman"/>
                        <a:cs typeface="Times New Roman" panose="02020603050405020304" pitchFamily="18" charset="0"/>
                      </a:endParaRPr>
                    </a:p>
                  </a:txBody>
                  <a:tcPr marL="36197" marR="3619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200" dirty="0">
                          <a:effectLst/>
                          <a:latin typeface="Times New Roman" panose="02020603050405020304" pitchFamily="18" charset="0"/>
                          <a:ea typeface="Times New Roman"/>
                          <a:cs typeface="Times New Roman" panose="02020603050405020304" pitchFamily="18" charset="0"/>
                        </a:rPr>
                        <a:t>Information goes in one direction around the ring and passes along the ring until it reaches the correct computer.</a:t>
                      </a:r>
                    </a:p>
                  </a:txBody>
                  <a:tcPr marL="36197" marR="3619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200" dirty="0">
                          <a:effectLst/>
                          <a:latin typeface="Times New Roman" panose="02020603050405020304" pitchFamily="18" charset="0"/>
                          <a:ea typeface="Times New Roman"/>
                          <a:cs typeface="Times New Roman" panose="02020603050405020304" pitchFamily="18" charset="0"/>
                        </a:rPr>
                        <a:t>Computers are located close to each other. </a:t>
                      </a:r>
                    </a:p>
                    <a:p>
                      <a:pPr marL="0" marR="0">
                        <a:spcBef>
                          <a:spcPts val="0"/>
                        </a:spcBef>
                        <a:spcAft>
                          <a:spcPts val="0"/>
                        </a:spcAft>
                      </a:pPr>
                      <a:r>
                        <a:rPr lang="en-US" sz="1200" dirty="0">
                          <a:effectLst/>
                          <a:latin typeface="Times New Roman" panose="02020603050405020304" pitchFamily="18" charset="0"/>
                          <a:ea typeface="Times New Roman"/>
                          <a:cs typeface="Times New Roman" panose="02020603050405020304" pitchFamily="18" charset="0"/>
                        </a:rPr>
                        <a:t>Setup is easy. </a:t>
                      </a:r>
                    </a:p>
                    <a:p>
                      <a:pPr marL="0" marR="0">
                        <a:spcBef>
                          <a:spcPts val="0"/>
                        </a:spcBef>
                        <a:spcAft>
                          <a:spcPts val="0"/>
                        </a:spcAft>
                      </a:pPr>
                      <a:r>
                        <a:rPr lang="en-US" sz="1200" dirty="0">
                          <a:effectLst/>
                          <a:latin typeface="Times New Roman" panose="02020603050405020304" pitchFamily="18" charset="0"/>
                          <a:ea typeface="Times New Roman"/>
                          <a:cs typeface="Times New Roman" panose="02020603050405020304" pitchFamily="18" charset="0"/>
                        </a:rPr>
                        <a:t>There is no connector. </a:t>
                      </a:r>
                    </a:p>
                    <a:p>
                      <a:pPr marL="0" marR="0">
                        <a:spcBef>
                          <a:spcPts val="0"/>
                        </a:spcBef>
                        <a:spcAft>
                          <a:spcPts val="0"/>
                        </a:spcAft>
                      </a:pPr>
                      <a:r>
                        <a:rPr lang="en-US" sz="1200" dirty="0">
                          <a:effectLst/>
                          <a:latin typeface="Times New Roman" panose="02020603050405020304" pitchFamily="18" charset="0"/>
                          <a:ea typeface="Times New Roman"/>
                          <a:cs typeface="Times New Roman" panose="02020603050405020304" pitchFamily="18" charset="0"/>
                        </a:rPr>
                        <a:t>The ring has no beginning and no end.</a:t>
                      </a:r>
                    </a:p>
                  </a:txBody>
                  <a:tcPr marL="36197" marR="3619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200" dirty="0">
                          <a:effectLst/>
                          <a:latin typeface="Times New Roman" panose="02020603050405020304" pitchFamily="18" charset="0"/>
                          <a:ea typeface="Times New Roman"/>
                          <a:cs typeface="Times New Roman" panose="02020603050405020304" pitchFamily="18" charset="0"/>
                        </a:rPr>
                        <a:t>Cable between the computers must be broken to add a new computer, so the network is down until the new device is back online.</a:t>
                      </a:r>
                    </a:p>
                  </a:txBody>
                  <a:tcPr marL="36197" marR="3619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200" dirty="0">
                          <a:effectLst/>
                          <a:latin typeface="Times New Roman" panose="02020603050405020304" pitchFamily="18" charset="0"/>
                          <a:ea typeface="Times New Roman"/>
                          <a:cs typeface="Times New Roman" panose="02020603050405020304" pitchFamily="18" charset="0"/>
                        </a:rPr>
                        <a:t>If there's a break in the cable or an error in the network, information continues to transfer through the rest of the ring until reaching the point of the break. This makes troubleshooting easy.</a:t>
                      </a:r>
                    </a:p>
                  </a:txBody>
                  <a:tcPr marL="36197" marR="3619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200" dirty="0">
                          <a:effectLst/>
                          <a:latin typeface="Times New Roman" panose="02020603050405020304" pitchFamily="18" charset="0"/>
                          <a:ea typeface="Times New Roman"/>
                          <a:cs typeface="Times New Roman" panose="02020603050405020304" pitchFamily="18" charset="0"/>
                        </a:rPr>
                        <a:t>One of the more expensive topologies due to high cable costs.</a:t>
                      </a:r>
                    </a:p>
                  </a:txBody>
                  <a:tcPr marL="36197" marR="3619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200" dirty="0">
                          <a:effectLst/>
                          <a:latin typeface="Times New Roman" panose="02020603050405020304" pitchFamily="18" charset="0"/>
                          <a:ea typeface="Times New Roman"/>
                          <a:cs typeface="Times New Roman" panose="02020603050405020304" pitchFamily="18" charset="0"/>
                        </a:rPr>
                        <a:t>Requires more cabling than other topologies. Uses twisted pair.</a:t>
                      </a:r>
                    </a:p>
                  </a:txBody>
                  <a:tcPr marL="36197" marR="3619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645920">
                <a:tc>
                  <a:txBody>
                    <a:bodyPr/>
                    <a:lstStyle/>
                    <a:p>
                      <a:pPr marL="0" marR="0">
                        <a:spcBef>
                          <a:spcPts val="0"/>
                        </a:spcBef>
                        <a:spcAft>
                          <a:spcPts val="0"/>
                        </a:spcAft>
                      </a:pPr>
                      <a:r>
                        <a:rPr lang="en-US" sz="1200" b="1" dirty="0">
                          <a:effectLst/>
                          <a:latin typeface="Times New Roman" panose="02020603050405020304" pitchFamily="18" charset="0"/>
                          <a:ea typeface="Times New Roman"/>
                          <a:cs typeface="Times New Roman" panose="02020603050405020304" pitchFamily="18" charset="0"/>
                        </a:rPr>
                        <a:t>Hybrid Mesh</a:t>
                      </a:r>
                      <a:endParaRPr lang="en-US" sz="1200" dirty="0">
                        <a:effectLst/>
                        <a:latin typeface="Times New Roman" panose="02020603050405020304" pitchFamily="18" charset="0"/>
                        <a:ea typeface="Times New Roman"/>
                        <a:cs typeface="Times New Roman" panose="02020603050405020304" pitchFamily="18" charset="0"/>
                      </a:endParaRPr>
                    </a:p>
                    <a:p>
                      <a:pPr marL="0" marR="0">
                        <a:spcBef>
                          <a:spcPts val="0"/>
                        </a:spcBef>
                        <a:spcAft>
                          <a:spcPts val="0"/>
                        </a:spcAft>
                      </a:pPr>
                      <a:r>
                        <a:rPr lang="en-US" sz="1200" b="1" dirty="0">
                          <a:effectLst/>
                          <a:latin typeface="Times New Roman" panose="02020603050405020304" pitchFamily="18" charset="0"/>
                          <a:ea typeface="Times New Roman"/>
                          <a:cs typeface="Times New Roman" panose="02020603050405020304" pitchFamily="18" charset="0"/>
                        </a:rPr>
                        <a:t> </a:t>
                      </a:r>
                      <a:endParaRPr lang="en-US" sz="1200" dirty="0">
                        <a:effectLst/>
                        <a:latin typeface="Times New Roman" panose="02020603050405020304" pitchFamily="18" charset="0"/>
                        <a:ea typeface="Times New Roman"/>
                        <a:cs typeface="Times New Roman" panose="02020603050405020304" pitchFamily="18" charset="0"/>
                      </a:endParaRPr>
                    </a:p>
                    <a:p>
                      <a:pPr marL="0" marR="0">
                        <a:spcBef>
                          <a:spcPts val="0"/>
                        </a:spcBef>
                        <a:spcAft>
                          <a:spcPts val="0"/>
                        </a:spcAft>
                      </a:pPr>
                      <a:r>
                        <a:rPr lang="en-US" sz="1200" dirty="0">
                          <a:effectLst/>
                          <a:latin typeface="Times New Roman" panose="02020603050405020304" pitchFamily="18" charset="0"/>
                          <a:ea typeface="Times New Roman"/>
                          <a:cs typeface="Times New Roman" panose="02020603050405020304" pitchFamily="18" charset="0"/>
                        </a:rPr>
                        <a:t>Combines two or more different structures.</a:t>
                      </a:r>
                    </a:p>
                    <a:p>
                      <a:pPr marL="0" marR="0">
                        <a:spcBef>
                          <a:spcPts val="0"/>
                        </a:spcBef>
                        <a:spcAft>
                          <a:spcPts val="0"/>
                        </a:spcAft>
                      </a:pPr>
                      <a:r>
                        <a:rPr lang="en-US" sz="1200" b="1" dirty="0">
                          <a:effectLst/>
                          <a:latin typeface="Times New Roman" panose="02020603050405020304" pitchFamily="18" charset="0"/>
                          <a:ea typeface="Times New Roman"/>
                          <a:cs typeface="Times New Roman" panose="02020603050405020304" pitchFamily="18" charset="0"/>
                        </a:rPr>
                        <a:t> </a:t>
                      </a:r>
                      <a:endParaRPr lang="en-US" sz="1200" dirty="0">
                        <a:effectLst/>
                        <a:latin typeface="Times New Roman" panose="02020603050405020304" pitchFamily="18" charset="0"/>
                        <a:ea typeface="Times New Roman"/>
                        <a:cs typeface="Times New Roman" panose="02020603050405020304" pitchFamily="18" charset="0"/>
                      </a:endParaRPr>
                    </a:p>
                  </a:txBody>
                  <a:tcPr marL="36197" marR="3619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200">
                          <a:effectLst/>
                          <a:latin typeface="Times New Roman" panose="02020603050405020304" pitchFamily="18" charset="0"/>
                          <a:ea typeface="Times New Roman"/>
                          <a:cs typeface="Times New Roman" panose="02020603050405020304" pitchFamily="18" charset="0"/>
                        </a:rPr>
                        <a:t>Often used across long distances. Information transfer can happen in different ways, depending on the other topologies.</a:t>
                      </a:r>
                    </a:p>
                  </a:txBody>
                  <a:tcPr marL="36197" marR="3619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200" dirty="0">
                          <a:effectLst/>
                          <a:latin typeface="Times New Roman" panose="02020603050405020304" pitchFamily="18" charset="0"/>
                          <a:ea typeface="Times New Roman"/>
                          <a:cs typeface="Times New Roman" panose="02020603050405020304" pitchFamily="18" charset="0"/>
                        </a:rPr>
                        <a:t>Often created when expanding an existing network. Can use a variety of connection devices.</a:t>
                      </a:r>
                    </a:p>
                  </a:txBody>
                  <a:tcPr marL="36197" marR="3619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200" dirty="0">
                          <a:effectLst/>
                          <a:latin typeface="Times New Roman" panose="02020603050405020304" pitchFamily="18" charset="0"/>
                          <a:ea typeface="Times New Roman"/>
                          <a:cs typeface="Times New Roman" panose="02020603050405020304" pitchFamily="18" charset="0"/>
                        </a:rPr>
                        <a:t>Connection devices make combining  different networks and different topologies easy.</a:t>
                      </a:r>
                    </a:p>
                  </a:txBody>
                  <a:tcPr marL="36197" marR="3619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200" dirty="0">
                          <a:effectLst/>
                          <a:latin typeface="Times New Roman" panose="02020603050405020304" pitchFamily="18" charset="0"/>
                          <a:ea typeface="Times New Roman"/>
                          <a:cs typeface="Times New Roman" panose="02020603050405020304" pitchFamily="18" charset="0"/>
                        </a:rPr>
                        <a:t>Troubleshooting is most difficult in this topology because of the variety of technologies.</a:t>
                      </a:r>
                    </a:p>
                  </a:txBody>
                  <a:tcPr marL="36197" marR="3619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200" dirty="0">
                          <a:effectLst/>
                          <a:latin typeface="Times New Roman" panose="02020603050405020304" pitchFamily="18" charset="0"/>
                          <a:ea typeface="Times New Roman"/>
                          <a:cs typeface="Times New Roman" panose="02020603050405020304" pitchFamily="18" charset="0"/>
                        </a:rPr>
                        <a:t>Expensive, large, and usually complicated.</a:t>
                      </a:r>
                    </a:p>
                  </a:txBody>
                  <a:tcPr marL="36197" marR="3619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200" dirty="0">
                          <a:effectLst/>
                          <a:latin typeface="Times New Roman" panose="02020603050405020304" pitchFamily="18" charset="0"/>
                          <a:ea typeface="Times New Roman"/>
                          <a:cs typeface="Times New Roman" panose="02020603050405020304" pitchFamily="18" charset="0"/>
                        </a:rPr>
                        <a:t>Cabling depends on the types of networks. </a:t>
                      </a:r>
                    </a:p>
                    <a:p>
                      <a:pPr marL="0" marR="0">
                        <a:spcBef>
                          <a:spcPts val="0"/>
                        </a:spcBef>
                        <a:spcAft>
                          <a:spcPts val="0"/>
                        </a:spcAft>
                      </a:pPr>
                      <a:r>
                        <a:rPr lang="en-US" sz="1200" dirty="0">
                          <a:effectLst/>
                          <a:latin typeface="Times New Roman" panose="02020603050405020304" pitchFamily="18" charset="0"/>
                          <a:ea typeface="Times New Roman"/>
                          <a:cs typeface="Times New Roman" panose="02020603050405020304" pitchFamily="18" charset="0"/>
                        </a:rPr>
                        <a:t>Can use twisted pair and coaxial cable. Also incorporates fiber optic cabling over long distances.</a:t>
                      </a:r>
                    </a:p>
                  </a:txBody>
                  <a:tcPr marL="36197" marR="3619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96000995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idx="10"/>
          </p:nvPr>
        </p:nvSpPr>
        <p:spPr/>
        <p:txBody>
          <a:bodyPr/>
          <a:lstStyle/>
          <a:p>
            <a:fld id="{A5B1C9F9-85EE-4FB7-9FDC-A9CE05A3BB8D}" type="datetime1">
              <a:rPr lang="en-US" smtClean="0"/>
              <a:t>2/1/2024</a:t>
            </a:fld>
            <a:endParaRPr lang="en-US"/>
          </a:p>
        </p:txBody>
      </p:sp>
      <p:sp>
        <p:nvSpPr>
          <p:cNvPr id="3" name="Footer Placeholder 2"/>
          <p:cNvSpPr>
            <a:spLocks noGrp="1"/>
          </p:cNvSpPr>
          <p:nvPr>
            <p:ph type="ftr" idx="11"/>
          </p:nvPr>
        </p:nvSpPr>
        <p:spPr/>
        <p:txBody>
          <a:bodyPr/>
          <a:lstStyle/>
          <a:p>
            <a:r>
              <a:rPr lang="en-GB" smtClean="0"/>
              <a:t>Unit 1                Computer Networks        SY BTech(CSE)    Semester-4               2023-24    </a:t>
            </a:r>
            <a:endParaRPr lang="en-GB"/>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a:t>
            </a:fld>
            <a:endParaRPr lang="en"/>
          </a:p>
        </p:txBody>
      </p:sp>
      <p:sp>
        <p:nvSpPr>
          <p:cNvPr id="5" name="Rectangle 4"/>
          <p:cNvSpPr/>
          <p:nvPr/>
        </p:nvSpPr>
        <p:spPr>
          <a:xfrm>
            <a:off x="4454820" y="2417862"/>
            <a:ext cx="234360" cy="307777"/>
          </a:xfrm>
          <a:prstGeom prst="rect">
            <a:avLst/>
          </a:prstGeom>
        </p:spPr>
        <p:txBody>
          <a:bodyPr wrap="none">
            <a:spAutoFit/>
          </a:bodyPr>
          <a:lstStyle/>
          <a:p>
            <a:r>
              <a:rPr lang="en-IN" dirty="0"/>
              <a:t> </a:t>
            </a:r>
          </a:p>
        </p:txBody>
      </p:sp>
    </p:spTree>
    <p:extLst>
      <p:ext uri="{BB962C8B-B14F-4D97-AF65-F5344CB8AC3E}">
        <p14:creationId xmlns:p14="http://schemas.microsoft.com/office/powerpoint/2010/main" val="294041287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p:cNvSpPr>
            <a:spLocks noGrp="1"/>
          </p:cNvSpPr>
          <p:nvPr>
            <p:ph type="dt" idx="10"/>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fld id="{E7010C01-AFA5-4E79-9D07-5783263109E0}" type="datetime1">
              <a:rPr kumimoji="0" lang="en-US" sz="700" b="0" i="0" u="none" strike="noStrike" kern="0" cap="none" spc="0" normalizeH="0" baseline="0" noProof="0" smtClean="0">
                <a:ln>
                  <a:noFill/>
                </a:ln>
                <a:solidFill>
                  <a:srgbClr val="FFFFFF"/>
                </a:solidFill>
                <a:effectLst/>
                <a:uLnTx/>
                <a:uFillTx/>
                <a:latin typeface="Calibri"/>
                <a:cs typeface="Calibri"/>
                <a:sym typeface="Calibri"/>
              </a:rPr>
              <a:t>2/1/2024</a:t>
            </a:fld>
            <a:endParaRPr kumimoji="0" lang="en-US" sz="700" b="0" i="0" u="none" strike="noStrike" kern="0" cap="none" spc="0" normalizeH="0" baseline="0" noProof="0">
              <a:ln>
                <a:noFill/>
              </a:ln>
              <a:solidFill>
                <a:srgbClr val="FFFFFF"/>
              </a:solidFill>
              <a:effectLst/>
              <a:uLnTx/>
              <a:uFillTx/>
              <a:latin typeface="Calibri"/>
              <a:cs typeface="Calibri"/>
              <a:sym typeface="Calibri"/>
            </a:endParaRPr>
          </a:p>
        </p:txBody>
      </p:sp>
      <p:sp>
        <p:nvSpPr>
          <p:cNvPr id="6" name="Footer Placeholder 5"/>
          <p:cNvSpPr>
            <a:spLocks noGrp="1"/>
          </p:cNvSpPr>
          <p:nvPr>
            <p:ph type="ftr" idx="11"/>
          </p:nvPr>
        </p:nvSpPr>
        <p:spPr/>
        <p:txBody>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GB" sz="700" b="0" i="0" u="none" strike="noStrike" kern="0" cap="none" spc="0" normalizeH="0" baseline="0" noProof="0" smtClean="0">
                <a:ln>
                  <a:noFill/>
                </a:ln>
                <a:solidFill>
                  <a:srgbClr val="FFFFFF"/>
                </a:solidFill>
                <a:effectLst/>
                <a:uLnTx/>
                <a:uFillTx/>
                <a:latin typeface="Calibri"/>
                <a:cs typeface="Calibri"/>
                <a:sym typeface="Calibri"/>
              </a:rPr>
              <a:t>Unit 1                Computer Networks        SY BTech(CSE)    Semester-4               2023-24    </a:t>
            </a:r>
            <a:endParaRPr kumimoji="0" lang="en-GB" sz="700" b="0" i="0" u="none" strike="noStrike" kern="0" cap="none" spc="0" normalizeH="0" baseline="0" noProof="0">
              <a:ln>
                <a:noFill/>
              </a:ln>
              <a:solidFill>
                <a:srgbClr val="FFFFFF"/>
              </a:solidFill>
              <a:effectLst/>
              <a:uLnTx/>
              <a:uFillTx/>
              <a:latin typeface="Calibri"/>
              <a:cs typeface="Calibri"/>
              <a:sym typeface="Calibri"/>
            </a:endParaRPr>
          </a:p>
        </p:txBody>
      </p:sp>
      <p:sp>
        <p:nvSpPr>
          <p:cNvPr id="7" name="Slide Number Placeholder 6"/>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800" b="0" i="0" u="none" strike="noStrike" kern="0" cap="none" spc="0" normalizeH="0" baseline="0" noProof="0" smtClean="0">
                <a:ln>
                  <a:noFill/>
                </a:ln>
                <a:solidFill>
                  <a:srgbClr val="FFFFFF"/>
                </a:solidFill>
                <a:effectLst/>
                <a:uLnTx/>
                <a:uFillTx/>
                <a:latin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110</a:t>
            </a:fld>
            <a:endParaRPr kumimoji="0" lang="en" sz="800" b="0" i="0" u="none" strike="noStrike" kern="0" cap="none" spc="0" normalizeH="0" baseline="0" noProof="0">
              <a:ln>
                <a:noFill/>
              </a:ln>
              <a:solidFill>
                <a:srgbClr val="FFFFFF"/>
              </a:solidFill>
              <a:effectLst/>
              <a:uLnTx/>
              <a:uFillTx/>
              <a:latin typeface="Calibri"/>
              <a:cs typeface="Calibri"/>
              <a:sym typeface="Calibri"/>
            </a:endParaRPr>
          </a:p>
        </p:txBody>
      </p:sp>
      <p:sp>
        <p:nvSpPr>
          <p:cNvPr id="2" name="Title 1"/>
          <p:cNvSpPr>
            <a:spLocks noGrp="1"/>
          </p:cNvSpPr>
          <p:nvPr>
            <p:ph type="title" idx="4294967295"/>
          </p:nvPr>
        </p:nvSpPr>
        <p:spPr>
          <a:xfrm>
            <a:off x="780836" y="1706582"/>
            <a:ext cx="7543800" cy="565005"/>
          </a:xfrm>
        </p:spPr>
        <p:txBody>
          <a:bodyPr>
            <a:noAutofit/>
          </a:bodyPr>
          <a:lstStyle/>
          <a:p>
            <a:r>
              <a:rPr lang="en-US" sz="6000" b="1" dirty="0">
                <a:solidFill>
                  <a:srgbClr val="C00000"/>
                </a:solidFill>
                <a:latin typeface="Times New Roman" panose="02020603050405020304" pitchFamily="18" charset="0"/>
                <a:cs typeface="Times New Roman" panose="02020603050405020304" pitchFamily="18" charset="0"/>
              </a:rPr>
              <a:t>Transmission </a:t>
            </a:r>
            <a:r>
              <a:rPr lang="en-US" sz="6000" b="1" dirty="0" smtClean="0">
                <a:solidFill>
                  <a:srgbClr val="C00000"/>
                </a:solidFill>
                <a:latin typeface="Times New Roman" panose="02020603050405020304" pitchFamily="18" charset="0"/>
                <a:cs typeface="Times New Roman" panose="02020603050405020304" pitchFamily="18" charset="0"/>
              </a:rPr>
              <a:t>Media’s</a:t>
            </a:r>
            <a:endParaRPr lang="en-US" sz="6000" b="1" dirty="0">
              <a:solidFill>
                <a:srgbClr val="C00000"/>
              </a:solidFill>
              <a:latin typeface="Times New Roman" panose="02020603050405020304" pitchFamily="18" charset="0"/>
              <a:cs typeface="Times New Roman" panose="02020603050405020304" pitchFamily="18" charset="0"/>
            </a:endParaRPr>
          </a:p>
        </p:txBody>
      </p:sp>
      <p:pic>
        <p:nvPicPr>
          <p:cNvPr id="4" name="Google Shape;186;p29"/>
          <p:cNvPicPr preferRelativeResize="0"/>
          <p:nvPr/>
        </p:nvPicPr>
        <p:blipFill rotWithShape="1">
          <a:blip r:embed="rId2">
            <a:alphaModFix/>
          </a:blip>
          <a:srcRect/>
          <a:stretch/>
        </p:blipFill>
        <p:spPr>
          <a:xfrm>
            <a:off x="41821" y="57411"/>
            <a:ext cx="739015" cy="721907"/>
          </a:xfrm>
          <a:prstGeom prst="rect">
            <a:avLst/>
          </a:prstGeom>
          <a:noFill/>
          <a:ln>
            <a:noFill/>
          </a:ln>
        </p:spPr>
      </p:pic>
    </p:spTree>
    <p:extLst>
      <p:ext uri="{BB962C8B-B14F-4D97-AF65-F5344CB8AC3E}">
        <p14:creationId xmlns:p14="http://schemas.microsoft.com/office/powerpoint/2010/main" val="1591872794"/>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idx="10"/>
          </p:nvPr>
        </p:nvSpPr>
        <p:spPr/>
        <p:txBody>
          <a:bodyPr/>
          <a:lstStyle/>
          <a:p>
            <a:fld id="{88D2A0B9-072D-4A07-AE4F-573CE87656D5}" type="datetime1">
              <a:rPr lang="en-US" smtClean="0"/>
              <a:t>2/1/2024</a:t>
            </a:fld>
            <a:endParaRPr lang="en-US"/>
          </a:p>
        </p:txBody>
      </p:sp>
      <p:sp>
        <p:nvSpPr>
          <p:cNvPr id="3" name="Footer Placeholder 2"/>
          <p:cNvSpPr>
            <a:spLocks noGrp="1"/>
          </p:cNvSpPr>
          <p:nvPr>
            <p:ph type="ftr" idx="11"/>
          </p:nvPr>
        </p:nvSpPr>
        <p:spPr/>
        <p:txBody>
          <a:bodyPr/>
          <a:lstStyle/>
          <a:p>
            <a:r>
              <a:rPr lang="en-GB" smtClean="0"/>
              <a:t>Unit 1                Computer Networks        SY BTech(CSE)    Semester-4               2023-24    </a:t>
            </a:r>
            <a:endParaRPr lang="en-GB"/>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111</a:t>
            </a:fld>
            <a:endParaRPr lang="en"/>
          </a:p>
        </p:txBody>
      </p:sp>
      <p:pic>
        <p:nvPicPr>
          <p:cNvPr id="9" name="Google Shape;186;p29"/>
          <p:cNvPicPr preferRelativeResize="0"/>
          <p:nvPr/>
        </p:nvPicPr>
        <p:blipFill rotWithShape="1">
          <a:blip r:embed="rId2">
            <a:alphaModFix/>
          </a:blip>
          <a:srcRect/>
          <a:stretch/>
        </p:blipFill>
        <p:spPr>
          <a:xfrm>
            <a:off x="41821" y="47020"/>
            <a:ext cx="781139" cy="628389"/>
          </a:xfrm>
          <a:prstGeom prst="rect">
            <a:avLst/>
          </a:prstGeom>
          <a:noFill/>
          <a:ln>
            <a:noFill/>
          </a:ln>
        </p:spPr>
      </p:pic>
      <p:sp>
        <p:nvSpPr>
          <p:cNvPr id="6" name="Rectangle 5"/>
          <p:cNvSpPr/>
          <p:nvPr/>
        </p:nvSpPr>
        <p:spPr>
          <a:xfrm>
            <a:off x="1236260" y="0"/>
            <a:ext cx="7558763" cy="646331"/>
          </a:xfrm>
          <a:prstGeom prst="rect">
            <a:avLst/>
          </a:prstGeom>
          <a:noFill/>
        </p:spPr>
        <p:txBody>
          <a:bodyPr wrap="square" lIns="91440" tIns="45720" rIns="91440" bIns="45720">
            <a:spAutoFit/>
          </a:bodyPr>
          <a:lstStyle/>
          <a:p>
            <a:r>
              <a:rPr lang="en-GB" sz="3600" dirty="0">
                <a:solidFill>
                  <a:srgbClr val="7030A0"/>
                </a:solidFill>
                <a:latin typeface="Times New Roman" panose="02020603050405020304" pitchFamily="18" charset="0"/>
              </a:rPr>
              <a:t>Transmission Media</a:t>
            </a:r>
            <a:endParaRPr lang="en-US" sz="3600" b="0" cap="none" spc="0" dirty="0">
              <a:ln w="0"/>
              <a:solidFill>
                <a:srgbClr val="7030A0"/>
              </a:solidFill>
              <a:effectLst>
                <a:outerShdw blurRad="38100" dist="19050" dir="2700000" algn="tl" rotWithShape="0">
                  <a:schemeClr val="dk1">
                    <a:alpha val="40000"/>
                  </a:schemeClr>
                </a:outerShdw>
              </a:effectLst>
            </a:endParaRPr>
          </a:p>
        </p:txBody>
      </p:sp>
      <p:sp>
        <p:nvSpPr>
          <p:cNvPr id="7" name="Rectangle 6"/>
          <p:cNvSpPr/>
          <p:nvPr/>
        </p:nvSpPr>
        <p:spPr>
          <a:xfrm>
            <a:off x="3002499" y="4413519"/>
            <a:ext cx="3139001" cy="307777"/>
          </a:xfrm>
          <a:prstGeom prst="rect">
            <a:avLst/>
          </a:prstGeom>
        </p:spPr>
        <p:txBody>
          <a:bodyPr wrap="none">
            <a:spAutoFit/>
          </a:bodyPr>
          <a:lstStyle/>
          <a:p>
            <a:r>
              <a:rPr lang="en-GB" dirty="0">
                <a:solidFill>
                  <a:srgbClr val="FF0000"/>
                </a:solidFill>
                <a:latin typeface="Times New Roman" panose="02020603050405020304" pitchFamily="18" charset="0"/>
              </a:rPr>
              <a:t>Transmission medium and physical layer</a:t>
            </a:r>
            <a:endParaRPr lang="en-IN" dirty="0">
              <a:solidFill>
                <a:srgbClr val="FF0000"/>
              </a:solidFill>
            </a:endParaRPr>
          </a:p>
        </p:txBody>
      </p:sp>
      <p:pic>
        <p:nvPicPr>
          <p:cNvPr id="11" name="Picture 10"/>
          <p:cNvPicPr>
            <a:picLocks noChangeAspect="1"/>
          </p:cNvPicPr>
          <p:nvPr/>
        </p:nvPicPr>
        <p:blipFill>
          <a:blip r:embed="rId3"/>
          <a:stretch>
            <a:fillRect/>
          </a:stretch>
        </p:blipFill>
        <p:spPr>
          <a:xfrm>
            <a:off x="993338" y="2593137"/>
            <a:ext cx="7558763" cy="1876137"/>
          </a:xfrm>
          <a:prstGeom prst="rect">
            <a:avLst/>
          </a:prstGeom>
        </p:spPr>
      </p:pic>
      <p:sp>
        <p:nvSpPr>
          <p:cNvPr id="13" name="Content Placeholder 2">
            <a:extLst>
              <a:ext uri="{FF2B5EF4-FFF2-40B4-BE49-F238E27FC236}">
                <a16:creationId xmlns:a16="http://schemas.microsoft.com/office/drawing/2014/main" id="{129DA841-07BB-4AF1-BB88-750ACA1756D0}"/>
              </a:ext>
            </a:extLst>
          </p:cNvPr>
          <p:cNvSpPr txBox="1">
            <a:spLocks/>
          </p:cNvSpPr>
          <p:nvPr/>
        </p:nvSpPr>
        <p:spPr>
          <a:xfrm>
            <a:off x="523812" y="766600"/>
            <a:ext cx="8271211" cy="1733612"/>
          </a:xfrm>
          <a:prstGeom prst="rect">
            <a:avLst/>
          </a:prstGeom>
          <a:noFill/>
          <a:ln>
            <a:noFill/>
          </a:ln>
        </p:spPr>
        <p:txBody>
          <a:bodyPr spcFirstLastPara="1" wrap="square" lIns="0" tIns="34275" rIns="0" bIns="34275" anchor="t" anchorCtr="0">
            <a:noAutofit/>
          </a:bodyPr>
          <a:lstStyle>
            <a:defPPr marR="0" lvl="0" algn="l" rtl="0">
              <a:lnSpc>
                <a:spcPct val="100000"/>
              </a:lnSpc>
              <a:spcBef>
                <a:spcPts val="0"/>
              </a:spcBef>
              <a:spcAft>
                <a:spcPts val="0"/>
              </a:spcAft>
            </a:defPPr>
            <a:lvl1pPr marL="457200" marR="0" lvl="0" indent="-323850" algn="l" rtl="0">
              <a:lnSpc>
                <a:spcPct val="90000"/>
              </a:lnSpc>
              <a:spcBef>
                <a:spcPts val="900"/>
              </a:spcBef>
              <a:spcAft>
                <a:spcPts val="0"/>
              </a:spcAft>
              <a:buClr>
                <a:schemeClr val="accent1"/>
              </a:buClr>
              <a:buSzPts val="1500"/>
              <a:buFont typeface="Calibri"/>
              <a:buChar char=" "/>
              <a:defRPr sz="1500" b="0" i="0" u="none" strike="noStrike" cap="none">
                <a:solidFill>
                  <a:srgbClr val="3F3F3F"/>
                </a:solidFill>
                <a:latin typeface="Calibri"/>
                <a:ea typeface="Calibri"/>
                <a:cs typeface="Calibri"/>
                <a:sym typeface="Calibri"/>
              </a:defRPr>
            </a:lvl1pPr>
            <a:lvl2pPr marL="914400" marR="0" lvl="1" indent="-317500" algn="l" rtl="0">
              <a:lnSpc>
                <a:spcPct val="90000"/>
              </a:lnSpc>
              <a:spcBef>
                <a:spcPts val="2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2pPr>
            <a:lvl3pPr marL="1371600" marR="0" lvl="2" indent="-298450" algn="l" rtl="0">
              <a:lnSpc>
                <a:spcPct val="90000"/>
              </a:lnSpc>
              <a:spcBef>
                <a:spcPts val="300"/>
              </a:spcBef>
              <a:spcAft>
                <a:spcPts val="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3pPr>
            <a:lvl4pPr marL="1828800" marR="0" lvl="3" indent="-298450" algn="l" rtl="0">
              <a:lnSpc>
                <a:spcPct val="90000"/>
              </a:lnSpc>
              <a:spcBef>
                <a:spcPts val="300"/>
              </a:spcBef>
              <a:spcAft>
                <a:spcPts val="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4pPr>
            <a:lvl5pPr marL="2286000" marR="0" lvl="4" indent="-298450" algn="l" rtl="0">
              <a:lnSpc>
                <a:spcPct val="90000"/>
              </a:lnSpc>
              <a:spcBef>
                <a:spcPts val="300"/>
              </a:spcBef>
              <a:spcAft>
                <a:spcPts val="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5pPr>
            <a:lvl6pPr marL="2743200" marR="0" lvl="5" indent="-298450" algn="l" rtl="0">
              <a:lnSpc>
                <a:spcPct val="90000"/>
              </a:lnSpc>
              <a:spcBef>
                <a:spcPts val="300"/>
              </a:spcBef>
              <a:spcAft>
                <a:spcPts val="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6pPr>
            <a:lvl7pPr marL="3200400" marR="0" lvl="6" indent="-298450" algn="l" rtl="0">
              <a:lnSpc>
                <a:spcPct val="90000"/>
              </a:lnSpc>
              <a:spcBef>
                <a:spcPts val="300"/>
              </a:spcBef>
              <a:spcAft>
                <a:spcPts val="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7pPr>
            <a:lvl8pPr marL="3657600" marR="0" lvl="7" indent="-298450" algn="l" rtl="0">
              <a:lnSpc>
                <a:spcPct val="90000"/>
              </a:lnSpc>
              <a:spcBef>
                <a:spcPts val="300"/>
              </a:spcBef>
              <a:spcAft>
                <a:spcPts val="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8pPr>
            <a:lvl9pPr marL="4114800" marR="0" lvl="8" indent="-298450" algn="l" rtl="0">
              <a:lnSpc>
                <a:spcPct val="90000"/>
              </a:lnSpc>
              <a:spcBef>
                <a:spcPts val="300"/>
              </a:spcBef>
              <a:spcAft>
                <a:spcPts val="30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9pPr>
          </a:lstStyle>
          <a:p>
            <a:pPr marL="285750" indent="-285750">
              <a:lnSpc>
                <a:spcPct val="100000"/>
              </a:lnSpc>
              <a:spcBef>
                <a:spcPts val="0"/>
              </a:spcBef>
              <a:buClr>
                <a:srgbClr val="CC0000"/>
              </a:buClr>
              <a:buSzPct val="150000"/>
              <a:buFont typeface="Wingdings" panose="05000000000000000000" pitchFamily="2" charset="2"/>
              <a:buChar char="Ø"/>
            </a:pPr>
            <a:r>
              <a:rPr lang="en-US" altLang="en-US" sz="1800" dirty="0">
                <a:solidFill>
                  <a:schemeClr val="tx1"/>
                </a:solidFill>
                <a:latin typeface="Times New Roman" panose="02020603050405020304" pitchFamily="18" charset="0"/>
                <a:cs typeface="Times New Roman" panose="02020603050405020304" pitchFamily="18" charset="0"/>
              </a:rPr>
              <a:t>Transmission media is a </a:t>
            </a:r>
            <a:r>
              <a:rPr lang="en-US" altLang="en-US" sz="1800" b="1" dirty="0">
                <a:solidFill>
                  <a:schemeClr val="tx1"/>
                </a:solidFill>
                <a:latin typeface="Times New Roman" panose="02020603050405020304" pitchFamily="18" charset="0"/>
                <a:cs typeface="Times New Roman" panose="02020603050405020304" pitchFamily="18" charset="0"/>
              </a:rPr>
              <a:t>communication channel </a:t>
            </a:r>
            <a:r>
              <a:rPr lang="en-US" altLang="en-US" sz="1800" dirty="0">
                <a:solidFill>
                  <a:schemeClr val="tx1"/>
                </a:solidFill>
                <a:latin typeface="Times New Roman" panose="02020603050405020304" pitchFamily="18" charset="0"/>
                <a:cs typeface="Times New Roman" panose="02020603050405020304" pitchFamily="18" charset="0"/>
              </a:rPr>
              <a:t>that carries the information from the </a:t>
            </a:r>
            <a:r>
              <a:rPr lang="en-US" altLang="en-US" sz="1800" b="1" dirty="0">
                <a:solidFill>
                  <a:schemeClr val="tx1"/>
                </a:solidFill>
                <a:latin typeface="Times New Roman" panose="02020603050405020304" pitchFamily="18" charset="0"/>
                <a:cs typeface="Times New Roman" panose="02020603050405020304" pitchFamily="18" charset="0"/>
              </a:rPr>
              <a:t>sender</a:t>
            </a:r>
            <a:r>
              <a:rPr lang="en-US" altLang="en-US" sz="1800" dirty="0">
                <a:solidFill>
                  <a:schemeClr val="tx1"/>
                </a:solidFill>
                <a:latin typeface="Times New Roman" panose="02020603050405020304" pitchFamily="18" charset="0"/>
                <a:cs typeface="Times New Roman" panose="02020603050405020304" pitchFamily="18" charset="0"/>
              </a:rPr>
              <a:t> to the </a:t>
            </a:r>
            <a:r>
              <a:rPr lang="en-US" altLang="en-US" sz="1800" b="1" dirty="0">
                <a:solidFill>
                  <a:schemeClr val="tx1"/>
                </a:solidFill>
                <a:latin typeface="Times New Roman" panose="02020603050405020304" pitchFamily="18" charset="0"/>
                <a:cs typeface="Times New Roman" panose="02020603050405020304" pitchFamily="18" charset="0"/>
              </a:rPr>
              <a:t>receiver. </a:t>
            </a:r>
          </a:p>
          <a:p>
            <a:pPr marL="285750" indent="-285750">
              <a:lnSpc>
                <a:spcPct val="100000"/>
              </a:lnSpc>
              <a:spcBef>
                <a:spcPts val="0"/>
              </a:spcBef>
              <a:buClr>
                <a:srgbClr val="CC0000"/>
              </a:buClr>
              <a:buSzPct val="150000"/>
              <a:buFont typeface="Wingdings" panose="05000000000000000000" pitchFamily="2" charset="2"/>
              <a:buChar char="Ø"/>
            </a:pPr>
            <a:r>
              <a:rPr lang="en-US" altLang="en-US" sz="1800" dirty="0">
                <a:solidFill>
                  <a:schemeClr val="tx1"/>
                </a:solidFill>
                <a:latin typeface="Times New Roman" panose="02020603050405020304" pitchFamily="18" charset="0"/>
                <a:cs typeface="Times New Roman" panose="02020603050405020304" pitchFamily="18" charset="0"/>
              </a:rPr>
              <a:t>Transmission media is of two types are </a:t>
            </a:r>
            <a:r>
              <a:rPr lang="en-US" altLang="en-US" sz="1800" b="1" dirty="0">
                <a:solidFill>
                  <a:srgbClr val="C00000"/>
                </a:solidFill>
                <a:latin typeface="Times New Roman" panose="02020603050405020304" pitchFamily="18" charset="0"/>
                <a:cs typeface="Times New Roman" panose="02020603050405020304" pitchFamily="18" charset="0"/>
              </a:rPr>
              <a:t>wired media </a:t>
            </a:r>
            <a:r>
              <a:rPr lang="en-US" altLang="en-US" sz="1800" dirty="0">
                <a:solidFill>
                  <a:schemeClr val="tx1"/>
                </a:solidFill>
                <a:latin typeface="Times New Roman" panose="02020603050405020304" pitchFamily="18" charset="0"/>
                <a:cs typeface="Times New Roman" panose="02020603050405020304" pitchFamily="18" charset="0"/>
              </a:rPr>
              <a:t>and </a:t>
            </a:r>
            <a:r>
              <a:rPr lang="en-US" altLang="en-US" sz="1800" b="1" dirty="0">
                <a:solidFill>
                  <a:srgbClr val="C00000"/>
                </a:solidFill>
                <a:latin typeface="Times New Roman" panose="02020603050405020304" pitchFamily="18" charset="0"/>
                <a:cs typeface="Times New Roman" panose="02020603050405020304" pitchFamily="18" charset="0"/>
              </a:rPr>
              <a:t>wireless media. </a:t>
            </a:r>
          </a:p>
          <a:p>
            <a:pPr marL="285750" indent="-285750">
              <a:lnSpc>
                <a:spcPct val="100000"/>
              </a:lnSpc>
              <a:spcBef>
                <a:spcPts val="0"/>
              </a:spcBef>
              <a:buClr>
                <a:srgbClr val="CC0000"/>
              </a:buClr>
              <a:buSzPct val="150000"/>
              <a:buFont typeface="Wingdings" panose="05000000000000000000" pitchFamily="2" charset="2"/>
              <a:buChar char="Ø"/>
            </a:pPr>
            <a:r>
              <a:rPr lang="en-US" altLang="en-US" sz="1800" dirty="0">
                <a:solidFill>
                  <a:schemeClr val="tx1"/>
                </a:solidFill>
                <a:latin typeface="Times New Roman" panose="02020603050405020304" pitchFamily="18" charset="0"/>
                <a:cs typeface="Times New Roman" panose="02020603050405020304" pitchFamily="18" charset="0"/>
              </a:rPr>
              <a:t>Different transmission media have </a:t>
            </a:r>
            <a:r>
              <a:rPr lang="en-US" altLang="en-US" sz="1800" b="1" dirty="0">
                <a:solidFill>
                  <a:srgbClr val="002060"/>
                </a:solidFill>
                <a:latin typeface="Times New Roman" panose="02020603050405020304" pitchFamily="18" charset="0"/>
                <a:cs typeface="Times New Roman" panose="02020603050405020304" pitchFamily="18" charset="0"/>
              </a:rPr>
              <a:t>different properties </a:t>
            </a:r>
            <a:r>
              <a:rPr lang="en-US" altLang="en-US" sz="1800" dirty="0">
                <a:solidFill>
                  <a:schemeClr val="tx1"/>
                </a:solidFill>
                <a:latin typeface="Times New Roman" panose="02020603050405020304" pitchFamily="18" charset="0"/>
                <a:cs typeface="Times New Roman" panose="02020603050405020304" pitchFamily="18" charset="0"/>
              </a:rPr>
              <a:t>such as </a:t>
            </a:r>
            <a:r>
              <a:rPr lang="en-US" altLang="en-US" sz="1800" b="1" dirty="0">
                <a:solidFill>
                  <a:schemeClr val="tx1"/>
                </a:solidFill>
                <a:latin typeface="Times New Roman" panose="02020603050405020304" pitchFamily="18" charset="0"/>
                <a:cs typeface="Times New Roman" panose="02020603050405020304" pitchFamily="18" charset="0"/>
              </a:rPr>
              <a:t>bandwidth, delay, cost and ease of installation and maintenance.</a:t>
            </a:r>
          </a:p>
          <a:p>
            <a:pPr marL="285750" indent="-285750">
              <a:lnSpc>
                <a:spcPct val="100000"/>
              </a:lnSpc>
              <a:spcBef>
                <a:spcPts val="0"/>
              </a:spcBef>
              <a:buClr>
                <a:srgbClr val="CC0000"/>
              </a:buClr>
              <a:buSzPct val="150000"/>
              <a:buFont typeface="Wingdings" panose="05000000000000000000" pitchFamily="2" charset="2"/>
              <a:buChar char="Ø"/>
            </a:pPr>
            <a:r>
              <a:rPr lang="en-US" altLang="en-US" sz="1800" dirty="0">
                <a:solidFill>
                  <a:schemeClr val="tx1"/>
                </a:solidFill>
                <a:latin typeface="Times New Roman" panose="02020603050405020304" pitchFamily="18" charset="0"/>
                <a:cs typeface="Times New Roman" panose="02020603050405020304" pitchFamily="18" charset="0"/>
              </a:rPr>
              <a:t>Transmission media  are located below the </a:t>
            </a:r>
            <a:r>
              <a:rPr lang="en-US" altLang="en-US" sz="1800" b="1" dirty="0">
                <a:solidFill>
                  <a:schemeClr val="tx1"/>
                </a:solidFill>
                <a:latin typeface="Times New Roman" panose="02020603050405020304" pitchFamily="18" charset="0"/>
                <a:cs typeface="Times New Roman" panose="02020603050405020304" pitchFamily="18" charset="0"/>
              </a:rPr>
              <a:t>physical layer</a:t>
            </a:r>
          </a:p>
          <a:p>
            <a:pPr marL="359569" indent="-285750">
              <a:lnSpc>
                <a:spcPct val="100000"/>
              </a:lnSpc>
              <a:spcBef>
                <a:spcPts val="300"/>
              </a:spcBef>
              <a:spcAft>
                <a:spcPts val="300"/>
              </a:spcAft>
              <a:buClr>
                <a:srgbClr val="CC0000"/>
              </a:buClr>
              <a:buSzPct val="150000"/>
              <a:buFont typeface="Wingdings" panose="05000000000000000000" pitchFamily="2" charset="2"/>
              <a:buChar char="Ø"/>
            </a:pPr>
            <a:endParaRPr lang="en-US" altLang="en-US" sz="1600" b="1" dirty="0">
              <a:solidFill>
                <a:schemeClr val="tx1"/>
              </a:solidFill>
              <a:latin typeface="Times New Roman" panose="02020603050405020304" pitchFamily="18" charset="0"/>
              <a:cs typeface="Times New Roman" panose="02020603050405020304" pitchFamily="18" charset="0"/>
            </a:endParaRPr>
          </a:p>
          <a:p>
            <a:pPr marL="359569" indent="-285750">
              <a:lnSpc>
                <a:spcPct val="80000"/>
              </a:lnSpc>
              <a:spcBef>
                <a:spcPct val="0"/>
              </a:spcBef>
              <a:buClr>
                <a:srgbClr val="CC0000"/>
              </a:buClr>
              <a:buSzPct val="150000"/>
              <a:buFont typeface="Wingdings" panose="05000000000000000000" pitchFamily="2" charset="2"/>
              <a:buChar char="Ø"/>
            </a:pPr>
            <a:endParaRPr lang="en-US" altLang="en-US" sz="16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33291107"/>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idx="10"/>
          </p:nvPr>
        </p:nvSpPr>
        <p:spPr/>
        <p:txBody>
          <a:bodyPr/>
          <a:lstStyle/>
          <a:p>
            <a:fld id="{1A8FC143-5663-48BE-B268-50DEE18A6590}" type="datetime1">
              <a:rPr lang="en-US" smtClean="0"/>
              <a:t>2/1/2024</a:t>
            </a:fld>
            <a:endParaRPr lang="en-US"/>
          </a:p>
        </p:txBody>
      </p:sp>
      <p:sp>
        <p:nvSpPr>
          <p:cNvPr id="3" name="Footer Placeholder 2"/>
          <p:cNvSpPr>
            <a:spLocks noGrp="1"/>
          </p:cNvSpPr>
          <p:nvPr>
            <p:ph type="ftr" idx="11"/>
          </p:nvPr>
        </p:nvSpPr>
        <p:spPr/>
        <p:txBody>
          <a:bodyPr/>
          <a:lstStyle/>
          <a:p>
            <a:r>
              <a:rPr lang="en-GB" smtClean="0"/>
              <a:t>Unit 1                Computer Networks        SY BTech(CSE)    Semester-4               2023-24    </a:t>
            </a:r>
            <a:endParaRPr lang="en-GB"/>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112</a:t>
            </a:fld>
            <a:endParaRPr lang="en"/>
          </a:p>
        </p:txBody>
      </p:sp>
      <p:pic>
        <p:nvPicPr>
          <p:cNvPr id="9" name="Google Shape;186;p29"/>
          <p:cNvPicPr preferRelativeResize="0"/>
          <p:nvPr/>
        </p:nvPicPr>
        <p:blipFill rotWithShape="1">
          <a:blip r:embed="rId2">
            <a:alphaModFix/>
          </a:blip>
          <a:srcRect/>
          <a:stretch/>
        </p:blipFill>
        <p:spPr>
          <a:xfrm>
            <a:off x="41821" y="47020"/>
            <a:ext cx="781139" cy="628389"/>
          </a:xfrm>
          <a:prstGeom prst="rect">
            <a:avLst/>
          </a:prstGeom>
          <a:noFill/>
          <a:ln>
            <a:noFill/>
          </a:ln>
        </p:spPr>
      </p:pic>
      <p:sp>
        <p:nvSpPr>
          <p:cNvPr id="6" name="Rectangle 5"/>
          <p:cNvSpPr/>
          <p:nvPr/>
        </p:nvSpPr>
        <p:spPr>
          <a:xfrm>
            <a:off x="1236260" y="0"/>
            <a:ext cx="7558763" cy="646331"/>
          </a:xfrm>
          <a:prstGeom prst="rect">
            <a:avLst/>
          </a:prstGeom>
          <a:noFill/>
        </p:spPr>
        <p:txBody>
          <a:bodyPr wrap="square" lIns="91440" tIns="45720" rIns="91440" bIns="45720">
            <a:spAutoFit/>
          </a:bodyPr>
          <a:lstStyle/>
          <a:p>
            <a:r>
              <a:rPr lang="en-GB" sz="3600" dirty="0">
                <a:solidFill>
                  <a:srgbClr val="7030A0"/>
                </a:solidFill>
                <a:latin typeface="Times New Roman" panose="02020603050405020304" pitchFamily="18" charset="0"/>
              </a:rPr>
              <a:t>Classification of Transmission Media</a:t>
            </a:r>
            <a:endParaRPr lang="en-US" sz="3600" b="0" cap="none" spc="0" dirty="0">
              <a:ln w="0"/>
              <a:solidFill>
                <a:srgbClr val="7030A0"/>
              </a:solidFill>
              <a:effectLst>
                <a:outerShdw blurRad="38100" dist="19050" dir="2700000" algn="tl" rotWithShape="0">
                  <a:schemeClr val="dk1">
                    <a:alpha val="40000"/>
                  </a:schemeClr>
                </a:outerShdw>
              </a:effectLst>
            </a:endParaRPr>
          </a:p>
        </p:txBody>
      </p:sp>
      <p:pic>
        <p:nvPicPr>
          <p:cNvPr id="10" name="Picture 9">
            <a:extLst>
              <a:ext uri="{FF2B5EF4-FFF2-40B4-BE49-F238E27FC236}">
                <a16:creationId xmlns:a16="http://schemas.microsoft.com/office/drawing/2014/main" id="{05AB9302-B543-4E3F-9509-441C8754A4BD}"/>
              </a:ext>
            </a:extLst>
          </p:cNvPr>
          <p:cNvPicPr>
            <a:picLocks noChangeAspect="1"/>
          </p:cNvPicPr>
          <p:nvPr/>
        </p:nvPicPr>
        <p:blipFill>
          <a:blip r:embed="rId3"/>
          <a:stretch>
            <a:fillRect/>
          </a:stretch>
        </p:blipFill>
        <p:spPr>
          <a:xfrm>
            <a:off x="1034716" y="1037533"/>
            <a:ext cx="6533147" cy="2827802"/>
          </a:xfrm>
          <a:prstGeom prst="rect">
            <a:avLst/>
          </a:prstGeom>
        </p:spPr>
      </p:pic>
    </p:spTree>
    <p:extLst>
      <p:ext uri="{BB962C8B-B14F-4D97-AF65-F5344CB8AC3E}">
        <p14:creationId xmlns:p14="http://schemas.microsoft.com/office/powerpoint/2010/main" val="1214535489"/>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idx="10"/>
          </p:nvPr>
        </p:nvSpPr>
        <p:spPr/>
        <p:txBody>
          <a:bodyPr/>
          <a:lstStyle/>
          <a:p>
            <a:fld id="{BD98408A-EA7F-4EFB-9119-804F183B1A62}" type="datetime1">
              <a:rPr lang="en-US" smtClean="0"/>
              <a:t>2/1/2024</a:t>
            </a:fld>
            <a:endParaRPr lang="en-US"/>
          </a:p>
        </p:txBody>
      </p:sp>
      <p:sp>
        <p:nvSpPr>
          <p:cNvPr id="3" name="Footer Placeholder 2"/>
          <p:cNvSpPr>
            <a:spLocks noGrp="1"/>
          </p:cNvSpPr>
          <p:nvPr>
            <p:ph type="ftr" idx="11"/>
          </p:nvPr>
        </p:nvSpPr>
        <p:spPr/>
        <p:txBody>
          <a:bodyPr/>
          <a:lstStyle/>
          <a:p>
            <a:r>
              <a:rPr lang="en-GB" smtClean="0"/>
              <a:t>Unit 1                Computer Networks        SY BTech(CSE)    Semester-4               2023-24    </a:t>
            </a:r>
            <a:endParaRPr lang="en-GB"/>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113</a:t>
            </a:fld>
            <a:endParaRPr lang="en"/>
          </a:p>
        </p:txBody>
      </p:sp>
      <p:pic>
        <p:nvPicPr>
          <p:cNvPr id="9" name="Google Shape;186;p29"/>
          <p:cNvPicPr preferRelativeResize="0"/>
          <p:nvPr/>
        </p:nvPicPr>
        <p:blipFill rotWithShape="1">
          <a:blip r:embed="rId2">
            <a:alphaModFix/>
          </a:blip>
          <a:srcRect/>
          <a:stretch/>
        </p:blipFill>
        <p:spPr>
          <a:xfrm>
            <a:off x="41821" y="47020"/>
            <a:ext cx="781139" cy="628389"/>
          </a:xfrm>
          <a:prstGeom prst="rect">
            <a:avLst/>
          </a:prstGeom>
          <a:noFill/>
          <a:ln>
            <a:noFill/>
          </a:ln>
        </p:spPr>
      </p:pic>
      <p:sp>
        <p:nvSpPr>
          <p:cNvPr id="6" name="Rectangle 5"/>
          <p:cNvSpPr/>
          <p:nvPr/>
        </p:nvSpPr>
        <p:spPr>
          <a:xfrm>
            <a:off x="1067818" y="128191"/>
            <a:ext cx="7558763" cy="646331"/>
          </a:xfrm>
          <a:prstGeom prst="rect">
            <a:avLst/>
          </a:prstGeom>
          <a:noFill/>
        </p:spPr>
        <p:txBody>
          <a:bodyPr wrap="square" lIns="91440" tIns="45720" rIns="91440" bIns="45720">
            <a:spAutoFit/>
          </a:bodyPr>
          <a:lstStyle/>
          <a:p>
            <a:r>
              <a:rPr lang="en-GB" sz="3600" b="1" dirty="0" smtClean="0">
                <a:solidFill>
                  <a:srgbClr val="C00000"/>
                </a:solidFill>
                <a:latin typeface="Times New Roman" panose="02020603050405020304" pitchFamily="18" charset="0"/>
              </a:rPr>
              <a:t>Twisted-Pair </a:t>
            </a:r>
            <a:r>
              <a:rPr lang="en-GB" sz="3600" b="1" dirty="0">
                <a:solidFill>
                  <a:srgbClr val="C00000"/>
                </a:solidFill>
                <a:latin typeface="Times New Roman" panose="02020603050405020304" pitchFamily="18" charset="0"/>
              </a:rPr>
              <a:t>C</a:t>
            </a:r>
            <a:r>
              <a:rPr lang="en-GB" sz="3600" b="1" dirty="0" smtClean="0">
                <a:solidFill>
                  <a:srgbClr val="C00000"/>
                </a:solidFill>
                <a:latin typeface="Times New Roman" panose="02020603050405020304" pitchFamily="18" charset="0"/>
              </a:rPr>
              <a:t>able</a:t>
            </a:r>
            <a:endParaRPr lang="en-US" sz="3600" b="1" cap="none" spc="0" dirty="0">
              <a:ln w="0"/>
              <a:solidFill>
                <a:srgbClr val="C00000"/>
              </a:solidFill>
              <a:effectLst>
                <a:outerShdw blurRad="38100" dist="19050" dir="2700000" algn="tl" rotWithShape="0">
                  <a:schemeClr val="dk1">
                    <a:alpha val="40000"/>
                  </a:schemeClr>
                </a:outerShdw>
              </a:effectLst>
            </a:endParaRPr>
          </a:p>
        </p:txBody>
      </p:sp>
      <p:sp>
        <p:nvSpPr>
          <p:cNvPr id="8" name="Rectangle 7">
            <a:extLst>
              <a:ext uri="{FF2B5EF4-FFF2-40B4-BE49-F238E27FC236}">
                <a16:creationId xmlns:a16="http://schemas.microsoft.com/office/drawing/2014/main" id="{7D7E276A-B3B6-4352-A05C-B4A18D4DCA7D}"/>
              </a:ext>
            </a:extLst>
          </p:cNvPr>
          <p:cNvSpPr/>
          <p:nvPr/>
        </p:nvSpPr>
        <p:spPr>
          <a:xfrm>
            <a:off x="264203" y="725563"/>
            <a:ext cx="8617973" cy="3231654"/>
          </a:xfrm>
          <a:prstGeom prst="rect">
            <a:avLst/>
          </a:prstGeom>
        </p:spPr>
        <p:txBody>
          <a:bodyPr wrap="square">
            <a:spAutoFit/>
          </a:bodyPr>
          <a:lstStyle/>
          <a:p>
            <a:pPr marL="285750" indent="-285750">
              <a:lnSpc>
                <a:spcPct val="150000"/>
              </a:lnSpc>
              <a:buClr>
                <a:srgbClr val="FF0000"/>
              </a:buClr>
              <a:buSzPct val="150000"/>
              <a:buFont typeface="Arial" panose="020B0604020202020204" pitchFamily="34" charset="0"/>
              <a:buChar char="•"/>
            </a:pPr>
            <a:r>
              <a:rPr lang="en-GB" sz="2400" dirty="0">
                <a:latin typeface="Times New Roman" panose="02020603050405020304" pitchFamily="18" charset="0"/>
                <a:cs typeface="Times New Roman" panose="02020603050405020304" pitchFamily="18" charset="0"/>
              </a:rPr>
              <a:t>A twisted pair consists of </a:t>
            </a:r>
            <a:r>
              <a:rPr lang="en-GB" sz="2400" b="1" dirty="0">
                <a:latin typeface="Times New Roman" panose="02020603050405020304" pitchFamily="18" charset="0"/>
                <a:cs typeface="Times New Roman" panose="02020603050405020304" pitchFamily="18" charset="0"/>
              </a:rPr>
              <a:t>two conductors </a:t>
            </a:r>
            <a:r>
              <a:rPr lang="en-GB" sz="2400" dirty="0">
                <a:latin typeface="Times New Roman" panose="02020603050405020304" pitchFamily="18" charset="0"/>
                <a:cs typeface="Times New Roman" panose="02020603050405020304" pitchFamily="18" charset="0"/>
              </a:rPr>
              <a:t>basically copper based with its own plastic </a:t>
            </a:r>
            <a:r>
              <a:rPr lang="en-IN" sz="2400" dirty="0">
                <a:latin typeface="Times New Roman" panose="02020603050405020304" pitchFamily="18" charset="0"/>
                <a:cs typeface="Times New Roman" panose="02020603050405020304" pitchFamily="18" charset="0"/>
              </a:rPr>
              <a:t>insulation, twisted together.</a:t>
            </a:r>
          </a:p>
          <a:p>
            <a:pPr marL="285750" indent="-285750">
              <a:lnSpc>
                <a:spcPct val="150000"/>
              </a:lnSpc>
              <a:buClr>
                <a:srgbClr val="FF0000"/>
              </a:buClr>
              <a:buSzPct val="150000"/>
              <a:buFont typeface="Arial" panose="020B0604020202020204" pitchFamily="34" charset="0"/>
              <a:buChar char="•"/>
            </a:pPr>
            <a:r>
              <a:rPr lang="en-US" sz="2400" b="1" dirty="0">
                <a:latin typeface="Times New Roman" panose="02020603050405020304" pitchFamily="18" charset="0"/>
                <a:cs typeface="Times New Roman" panose="02020603050405020304" pitchFamily="18" charset="0"/>
              </a:rPr>
              <a:t>One </a:t>
            </a:r>
            <a:r>
              <a:rPr lang="en-US" sz="2400" dirty="0">
                <a:latin typeface="Times New Roman" panose="02020603050405020304" pitchFamily="18" charset="0"/>
                <a:cs typeface="Times New Roman" panose="02020603050405020304" pitchFamily="18" charset="0"/>
              </a:rPr>
              <a:t>of the wires is used to </a:t>
            </a:r>
            <a:r>
              <a:rPr lang="en-US" sz="2400" b="1" dirty="0">
                <a:latin typeface="Times New Roman" panose="02020603050405020304" pitchFamily="18" charset="0"/>
                <a:cs typeface="Times New Roman" panose="02020603050405020304" pitchFamily="18" charset="0"/>
              </a:rPr>
              <a:t>carry signals </a:t>
            </a:r>
            <a:r>
              <a:rPr lang="en-US" sz="2400" dirty="0">
                <a:latin typeface="Times New Roman" panose="02020603050405020304" pitchFamily="18" charset="0"/>
                <a:cs typeface="Times New Roman" panose="02020603050405020304" pitchFamily="18" charset="0"/>
              </a:rPr>
              <a:t>to the receiver, and the </a:t>
            </a:r>
            <a:r>
              <a:rPr lang="en-US" sz="2400" b="1" dirty="0">
                <a:latin typeface="Times New Roman" panose="02020603050405020304" pitchFamily="18" charset="0"/>
                <a:cs typeface="Times New Roman" panose="02020603050405020304" pitchFamily="18" charset="0"/>
              </a:rPr>
              <a:t>other</a:t>
            </a:r>
            <a:r>
              <a:rPr lang="en-US" sz="2400" dirty="0">
                <a:latin typeface="Times New Roman" panose="02020603050405020304" pitchFamily="18" charset="0"/>
                <a:cs typeface="Times New Roman" panose="02020603050405020304" pitchFamily="18" charset="0"/>
              </a:rPr>
              <a:t> is used only as a </a:t>
            </a:r>
            <a:r>
              <a:rPr lang="en-US" sz="2400" b="1" dirty="0">
                <a:latin typeface="Times New Roman" panose="02020603050405020304" pitchFamily="18" charset="0"/>
                <a:cs typeface="Times New Roman" panose="02020603050405020304" pitchFamily="18" charset="0"/>
              </a:rPr>
              <a:t>ground reference</a:t>
            </a:r>
            <a:r>
              <a:rPr lang="en-US" sz="2400" dirty="0">
                <a:latin typeface="Times New Roman" panose="02020603050405020304" pitchFamily="18" charset="0"/>
                <a:cs typeface="Times New Roman" panose="02020603050405020304" pitchFamily="18" charset="0"/>
              </a:rPr>
              <a:t>. The receiver uses the difference between the two.</a:t>
            </a:r>
          </a:p>
          <a:p>
            <a:pPr marL="285750" indent="-285750">
              <a:buClr>
                <a:srgbClr val="FF0000"/>
              </a:buClr>
              <a:buSzPct val="150000"/>
              <a:buFont typeface="Arial" panose="020B0604020202020204" pitchFamily="34" charset="0"/>
              <a:buChar char="•"/>
            </a:pPr>
            <a:endParaRPr lang="en-IN" sz="2400" dirty="0">
              <a:latin typeface="Times New Roman" panose="02020603050405020304" pitchFamily="18" charset="0"/>
              <a:cs typeface="Times New Roman" panose="02020603050405020304" pitchFamily="18" charset="0"/>
            </a:endParaRPr>
          </a:p>
        </p:txBody>
      </p:sp>
      <p:pic>
        <p:nvPicPr>
          <p:cNvPr id="11" name="Picture 10">
            <a:extLst>
              <a:ext uri="{FF2B5EF4-FFF2-40B4-BE49-F238E27FC236}">
                <a16:creationId xmlns:a16="http://schemas.microsoft.com/office/drawing/2014/main" id="{9EED59D5-E95B-405D-9569-D95ED589FC23}"/>
              </a:ext>
            </a:extLst>
          </p:cNvPr>
          <p:cNvPicPr>
            <a:picLocks noChangeAspect="1"/>
          </p:cNvPicPr>
          <p:nvPr/>
        </p:nvPicPr>
        <p:blipFill>
          <a:blip r:embed="rId3"/>
          <a:stretch>
            <a:fillRect/>
          </a:stretch>
        </p:blipFill>
        <p:spPr>
          <a:xfrm>
            <a:off x="887903" y="3477125"/>
            <a:ext cx="7029450" cy="1167063"/>
          </a:xfrm>
          <a:prstGeom prst="rect">
            <a:avLst/>
          </a:prstGeom>
        </p:spPr>
      </p:pic>
    </p:spTree>
    <p:extLst>
      <p:ext uri="{BB962C8B-B14F-4D97-AF65-F5344CB8AC3E}">
        <p14:creationId xmlns:p14="http://schemas.microsoft.com/office/powerpoint/2010/main" val="1479735917"/>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idx="10"/>
          </p:nvPr>
        </p:nvSpPr>
        <p:spPr/>
        <p:txBody>
          <a:bodyPr/>
          <a:lstStyle/>
          <a:p>
            <a:fld id="{E0F2D73C-ABD1-4A79-849E-A1383C8D946D}" type="datetime1">
              <a:rPr lang="en-US" smtClean="0"/>
              <a:t>2/1/2024</a:t>
            </a:fld>
            <a:endParaRPr lang="en-US"/>
          </a:p>
        </p:txBody>
      </p:sp>
      <p:sp>
        <p:nvSpPr>
          <p:cNvPr id="3" name="Footer Placeholder 2"/>
          <p:cNvSpPr>
            <a:spLocks noGrp="1"/>
          </p:cNvSpPr>
          <p:nvPr>
            <p:ph type="ftr" idx="11"/>
          </p:nvPr>
        </p:nvSpPr>
        <p:spPr/>
        <p:txBody>
          <a:bodyPr/>
          <a:lstStyle/>
          <a:p>
            <a:r>
              <a:rPr lang="en-GB" smtClean="0"/>
              <a:t>Unit 1                Computer Networks        SY BTech(CSE)    Semester-4               2023-24    </a:t>
            </a:r>
            <a:endParaRPr lang="en-GB"/>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114</a:t>
            </a:fld>
            <a:endParaRPr lang="en"/>
          </a:p>
        </p:txBody>
      </p:sp>
      <p:pic>
        <p:nvPicPr>
          <p:cNvPr id="9" name="Google Shape;186;p29"/>
          <p:cNvPicPr preferRelativeResize="0"/>
          <p:nvPr/>
        </p:nvPicPr>
        <p:blipFill rotWithShape="1">
          <a:blip r:embed="rId2">
            <a:alphaModFix/>
          </a:blip>
          <a:srcRect/>
          <a:stretch/>
        </p:blipFill>
        <p:spPr>
          <a:xfrm>
            <a:off x="41821" y="47020"/>
            <a:ext cx="781139" cy="628389"/>
          </a:xfrm>
          <a:prstGeom prst="rect">
            <a:avLst/>
          </a:prstGeom>
          <a:noFill/>
          <a:ln>
            <a:noFill/>
          </a:ln>
        </p:spPr>
      </p:pic>
      <p:sp>
        <p:nvSpPr>
          <p:cNvPr id="6" name="Rectangle 5"/>
          <p:cNvSpPr/>
          <p:nvPr/>
        </p:nvSpPr>
        <p:spPr>
          <a:xfrm>
            <a:off x="1236260" y="0"/>
            <a:ext cx="7558763" cy="646331"/>
          </a:xfrm>
          <a:prstGeom prst="rect">
            <a:avLst/>
          </a:prstGeom>
          <a:noFill/>
        </p:spPr>
        <p:txBody>
          <a:bodyPr wrap="square" lIns="91440" tIns="45720" rIns="91440" bIns="45720">
            <a:spAutoFit/>
          </a:bodyPr>
          <a:lstStyle/>
          <a:p>
            <a:r>
              <a:rPr lang="en-GB" sz="3600" dirty="0" smtClean="0">
                <a:solidFill>
                  <a:srgbClr val="7030A0"/>
                </a:solidFill>
                <a:latin typeface="Times New Roman" panose="02020603050405020304" pitchFamily="18" charset="0"/>
              </a:rPr>
              <a:t>Twisted-Pair </a:t>
            </a:r>
            <a:r>
              <a:rPr lang="en-GB" sz="3600" dirty="0">
                <a:solidFill>
                  <a:srgbClr val="7030A0"/>
                </a:solidFill>
                <a:latin typeface="Times New Roman" panose="02020603050405020304" pitchFamily="18" charset="0"/>
              </a:rPr>
              <a:t>C</a:t>
            </a:r>
            <a:r>
              <a:rPr lang="en-GB" sz="3600" dirty="0" smtClean="0">
                <a:solidFill>
                  <a:srgbClr val="7030A0"/>
                </a:solidFill>
                <a:latin typeface="Times New Roman" panose="02020603050405020304" pitchFamily="18" charset="0"/>
              </a:rPr>
              <a:t>able</a:t>
            </a:r>
            <a:endParaRPr lang="en-US" sz="3600" b="0" cap="none" spc="0" dirty="0">
              <a:ln w="0"/>
              <a:solidFill>
                <a:srgbClr val="7030A0"/>
              </a:solidFill>
              <a:effectLst>
                <a:outerShdw blurRad="38100" dist="19050" dir="2700000" algn="tl" rotWithShape="0">
                  <a:schemeClr val="dk1">
                    <a:alpha val="40000"/>
                  </a:schemeClr>
                </a:outerShdw>
              </a:effectLst>
            </a:endParaRPr>
          </a:p>
        </p:txBody>
      </p:sp>
      <p:pic>
        <p:nvPicPr>
          <p:cNvPr id="10" name="Picture 9">
            <a:extLst>
              <a:ext uri="{FF2B5EF4-FFF2-40B4-BE49-F238E27FC236}">
                <a16:creationId xmlns:a16="http://schemas.microsoft.com/office/drawing/2014/main" id="{DEE3C796-9F1E-47DE-AEFE-653483F280C8}"/>
              </a:ext>
            </a:extLst>
          </p:cNvPr>
          <p:cNvPicPr>
            <a:picLocks noChangeAspect="1"/>
          </p:cNvPicPr>
          <p:nvPr/>
        </p:nvPicPr>
        <p:blipFill>
          <a:blip r:embed="rId3"/>
          <a:stretch>
            <a:fillRect/>
          </a:stretch>
        </p:blipFill>
        <p:spPr>
          <a:xfrm>
            <a:off x="1067143" y="896588"/>
            <a:ext cx="2729920" cy="2370719"/>
          </a:xfrm>
          <a:prstGeom prst="rect">
            <a:avLst/>
          </a:prstGeom>
        </p:spPr>
      </p:pic>
      <p:pic>
        <p:nvPicPr>
          <p:cNvPr id="12" name="Picture 11">
            <a:extLst>
              <a:ext uri="{FF2B5EF4-FFF2-40B4-BE49-F238E27FC236}">
                <a16:creationId xmlns:a16="http://schemas.microsoft.com/office/drawing/2014/main" id="{994A3AEA-722E-41B8-8F89-4BF134C19508}"/>
              </a:ext>
            </a:extLst>
          </p:cNvPr>
          <p:cNvPicPr>
            <a:picLocks noChangeAspect="1"/>
          </p:cNvPicPr>
          <p:nvPr/>
        </p:nvPicPr>
        <p:blipFill>
          <a:blip r:embed="rId4"/>
          <a:stretch>
            <a:fillRect/>
          </a:stretch>
        </p:blipFill>
        <p:spPr>
          <a:xfrm>
            <a:off x="5049095" y="937238"/>
            <a:ext cx="2829423" cy="2207406"/>
          </a:xfrm>
          <a:prstGeom prst="rect">
            <a:avLst/>
          </a:prstGeom>
        </p:spPr>
      </p:pic>
      <p:sp>
        <p:nvSpPr>
          <p:cNvPr id="13" name="Rectangle 12">
            <a:extLst>
              <a:ext uri="{FF2B5EF4-FFF2-40B4-BE49-F238E27FC236}">
                <a16:creationId xmlns:a16="http://schemas.microsoft.com/office/drawing/2014/main" id="{700E0634-D8CE-4C70-BBE4-536AB62E1347}"/>
              </a:ext>
            </a:extLst>
          </p:cNvPr>
          <p:cNvSpPr/>
          <p:nvPr/>
        </p:nvSpPr>
        <p:spPr>
          <a:xfrm>
            <a:off x="1233335" y="589427"/>
            <a:ext cx="1079142" cy="338554"/>
          </a:xfrm>
          <a:prstGeom prst="rect">
            <a:avLst/>
          </a:prstGeom>
        </p:spPr>
        <p:txBody>
          <a:bodyPr wrap="none">
            <a:spAutoFit/>
          </a:bodyPr>
          <a:lstStyle/>
          <a:p>
            <a:r>
              <a:rPr lang="en-IN" sz="1600" b="1" i="1" dirty="0">
                <a:solidFill>
                  <a:srgbClr val="C00000"/>
                </a:solidFill>
                <a:latin typeface="Times New Roman" panose="02020603050405020304" pitchFamily="18" charset="0"/>
              </a:rPr>
              <a:t>UTP cable</a:t>
            </a:r>
            <a:endParaRPr lang="en-IN" sz="1600" dirty="0">
              <a:solidFill>
                <a:srgbClr val="C00000"/>
              </a:solidFill>
            </a:endParaRPr>
          </a:p>
        </p:txBody>
      </p:sp>
      <p:sp>
        <p:nvSpPr>
          <p:cNvPr id="14" name="Rectangle 13">
            <a:extLst>
              <a:ext uri="{FF2B5EF4-FFF2-40B4-BE49-F238E27FC236}">
                <a16:creationId xmlns:a16="http://schemas.microsoft.com/office/drawing/2014/main" id="{86779918-45C8-4CEA-A3E8-26B8B8F39890}"/>
              </a:ext>
            </a:extLst>
          </p:cNvPr>
          <p:cNvSpPr/>
          <p:nvPr/>
        </p:nvSpPr>
        <p:spPr>
          <a:xfrm>
            <a:off x="5274991" y="572615"/>
            <a:ext cx="1045479" cy="338554"/>
          </a:xfrm>
          <a:prstGeom prst="rect">
            <a:avLst/>
          </a:prstGeom>
        </p:spPr>
        <p:txBody>
          <a:bodyPr wrap="none">
            <a:spAutoFit/>
          </a:bodyPr>
          <a:lstStyle/>
          <a:p>
            <a:r>
              <a:rPr lang="en-IN" sz="1600" b="1" i="1" dirty="0">
                <a:solidFill>
                  <a:srgbClr val="C00000"/>
                </a:solidFill>
                <a:latin typeface="Times New Roman" panose="02020603050405020304" pitchFamily="18" charset="0"/>
              </a:rPr>
              <a:t>STP cable</a:t>
            </a:r>
          </a:p>
        </p:txBody>
      </p:sp>
      <p:sp>
        <p:nvSpPr>
          <p:cNvPr id="15" name="Rectangle 14">
            <a:extLst>
              <a:ext uri="{FF2B5EF4-FFF2-40B4-BE49-F238E27FC236}">
                <a16:creationId xmlns:a16="http://schemas.microsoft.com/office/drawing/2014/main" id="{8FCFACD1-81B5-4B16-B169-E667D184AE0C}"/>
              </a:ext>
            </a:extLst>
          </p:cNvPr>
          <p:cNvSpPr/>
          <p:nvPr/>
        </p:nvSpPr>
        <p:spPr>
          <a:xfrm>
            <a:off x="266546" y="3201490"/>
            <a:ext cx="8613287" cy="1323439"/>
          </a:xfrm>
          <a:prstGeom prst="rect">
            <a:avLst/>
          </a:prstGeom>
        </p:spPr>
        <p:txBody>
          <a:bodyPr wrap="square">
            <a:spAutoFit/>
          </a:bodyPr>
          <a:lstStyle/>
          <a:p>
            <a:pPr algn="just"/>
            <a:r>
              <a:rPr lang="en-GB" sz="1600" dirty="0">
                <a:latin typeface="Times New Roman" panose="02020603050405020304" pitchFamily="18" charset="0"/>
              </a:rPr>
              <a:t>The most common twisted-pair cable used in communications is referred to as </a:t>
            </a:r>
            <a:r>
              <a:rPr lang="en-GB" sz="1600" b="1" dirty="0">
                <a:latin typeface="Times New Roman" panose="02020603050405020304" pitchFamily="18" charset="0"/>
              </a:rPr>
              <a:t>unshielded twisted-pair (UTP</a:t>
            </a:r>
            <a:r>
              <a:rPr lang="en-GB" sz="1600" dirty="0">
                <a:latin typeface="Times New Roman" panose="02020603050405020304" pitchFamily="18" charset="0"/>
              </a:rPr>
              <a:t>). </a:t>
            </a:r>
            <a:r>
              <a:rPr lang="en-GB" sz="1600" dirty="0" smtClean="0">
                <a:latin typeface="Times New Roman" panose="02020603050405020304" pitchFamily="18" charset="0"/>
              </a:rPr>
              <a:t>IBM </a:t>
            </a:r>
            <a:r>
              <a:rPr lang="en-GB" sz="1600" dirty="0">
                <a:latin typeface="Times New Roman" panose="02020603050405020304" pitchFamily="18" charset="0"/>
              </a:rPr>
              <a:t>has also produced a version of twisted-pair cable for its use called </a:t>
            </a:r>
            <a:r>
              <a:rPr lang="en-GB" sz="1600" b="1" dirty="0">
                <a:latin typeface="Times New Roman" panose="02020603050405020304" pitchFamily="18" charset="0"/>
              </a:rPr>
              <a:t>shielded twisted-pair (STP). </a:t>
            </a:r>
            <a:r>
              <a:rPr lang="en-GB" sz="1600" dirty="0">
                <a:latin typeface="Times New Roman" panose="02020603050405020304" pitchFamily="18" charset="0"/>
              </a:rPr>
              <a:t>STP cable has a metal foil or braided mesh covering that encases each pair of insulated conductors. Although metal casing improves the quality of cable by preventing the penetration of noise or crosstalk, it is bulkier and more expensive. </a:t>
            </a:r>
            <a:endParaRPr lang="en-IN" sz="1600" dirty="0"/>
          </a:p>
        </p:txBody>
      </p:sp>
      <p:sp>
        <p:nvSpPr>
          <p:cNvPr id="5" name="Rectangle 4"/>
          <p:cNvSpPr/>
          <p:nvPr/>
        </p:nvSpPr>
        <p:spPr>
          <a:xfrm>
            <a:off x="2228912" y="641856"/>
            <a:ext cx="2435282" cy="338554"/>
          </a:xfrm>
          <a:prstGeom prst="rect">
            <a:avLst/>
          </a:prstGeom>
        </p:spPr>
        <p:txBody>
          <a:bodyPr wrap="none">
            <a:spAutoFit/>
          </a:bodyPr>
          <a:lstStyle/>
          <a:p>
            <a:r>
              <a:rPr lang="en-GB" sz="1600" b="1" dirty="0" smtClean="0">
                <a:latin typeface="Times New Roman" panose="02020603050405020304" pitchFamily="18" charset="0"/>
              </a:rPr>
              <a:t>(unshielded twisted-pair) </a:t>
            </a:r>
            <a:endParaRPr lang="en-IN" sz="1600" dirty="0"/>
          </a:p>
        </p:txBody>
      </p:sp>
      <p:sp>
        <p:nvSpPr>
          <p:cNvPr id="7" name="Rectangle 6"/>
          <p:cNvSpPr/>
          <p:nvPr/>
        </p:nvSpPr>
        <p:spPr>
          <a:xfrm>
            <a:off x="6164659" y="604629"/>
            <a:ext cx="2207656" cy="338554"/>
          </a:xfrm>
          <a:prstGeom prst="rect">
            <a:avLst/>
          </a:prstGeom>
        </p:spPr>
        <p:txBody>
          <a:bodyPr wrap="none">
            <a:spAutoFit/>
          </a:bodyPr>
          <a:lstStyle/>
          <a:p>
            <a:r>
              <a:rPr lang="en-GB" sz="1600" b="1" dirty="0" smtClean="0">
                <a:latin typeface="Times New Roman" panose="02020603050405020304" pitchFamily="18" charset="0"/>
              </a:rPr>
              <a:t>(shielded twisted-pair) </a:t>
            </a:r>
            <a:endParaRPr lang="en-IN" sz="1600" dirty="0"/>
          </a:p>
        </p:txBody>
      </p:sp>
    </p:spTree>
    <p:extLst>
      <p:ext uri="{BB962C8B-B14F-4D97-AF65-F5344CB8AC3E}">
        <p14:creationId xmlns:p14="http://schemas.microsoft.com/office/powerpoint/2010/main" val="1832747238"/>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idx="10"/>
          </p:nvPr>
        </p:nvSpPr>
        <p:spPr/>
        <p:txBody>
          <a:bodyPr/>
          <a:lstStyle/>
          <a:p>
            <a:fld id="{F9AC9EC3-7BD2-4BBF-A60C-D0095A8B100E}" type="datetime1">
              <a:rPr lang="en-US" smtClean="0"/>
              <a:t>2/1/2024</a:t>
            </a:fld>
            <a:endParaRPr lang="en-US"/>
          </a:p>
        </p:txBody>
      </p:sp>
      <p:sp>
        <p:nvSpPr>
          <p:cNvPr id="3" name="Footer Placeholder 2"/>
          <p:cNvSpPr>
            <a:spLocks noGrp="1"/>
          </p:cNvSpPr>
          <p:nvPr>
            <p:ph type="ftr" idx="11"/>
          </p:nvPr>
        </p:nvSpPr>
        <p:spPr/>
        <p:txBody>
          <a:bodyPr/>
          <a:lstStyle/>
          <a:p>
            <a:r>
              <a:rPr lang="en-GB" smtClean="0"/>
              <a:t>Unit 1                Computer Networks        SY BTech(CSE)    Semester-4               2023-24    </a:t>
            </a:r>
            <a:endParaRPr lang="en-GB"/>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115</a:t>
            </a:fld>
            <a:endParaRPr lang="en"/>
          </a:p>
        </p:txBody>
      </p:sp>
      <p:pic>
        <p:nvPicPr>
          <p:cNvPr id="9" name="Google Shape;186;p29"/>
          <p:cNvPicPr preferRelativeResize="0"/>
          <p:nvPr/>
        </p:nvPicPr>
        <p:blipFill rotWithShape="1">
          <a:blip r:embed="rId2">
            <a:alphaModFix/>
          </a:blip>
          <a:srcRect/>
          <a:stretch/>
        </p:blipFill>
        <p:spPr>
          <a:xfrm>
            <a:off x="41821" y="47020"/>
            <a:ext cx="781139" cy="628389"/>
          </a:xfrm>
          <a:prstGeom prst="rect">
            <a:avLst/>
          </a:prstGeom>
          <a:noFill/>
          <a:ln>
            <a:noFill/>
          </a:ln>
        </p:spPr>
      </p:pic>
      <p:sp>
        <p:nvSpPr>
          <p:cNvPr id="6" name="Rectangle 5"/>
          <p:cNvSpPr/>
          <p:nvPr/>
        </p:nvSpPr>
        <p:spPr>
          <a:xfrm>
            <a:off x="1236260" y="0"/>
            <a:ext cx="7558763" cy="646331"/>
          </a:xfrm>
          <a:prstGeom prst="rect">
            <a:avLst/>
          </a:prstGeom>
          <a:noFill/>
        </p:spPr>
        <p:txBody>
          <a:bodyPr wrap="square" lIns="91440" tIns="45720" rIns="91440" bIns="45720">
            <a:spAutoFit/>
          </a:bodyPr>
          <a:lstStyle/>
          <a:p>
            <a:r>
              <a:rPr lang="en-GB" sz="3600" dirty="0" smtClean="0">
                <a:solidFill>
                  <a:srgbClr val="7030A0"/>
                </a:solidFill>
                <a:latin typeface="Times New Roman" panose="02020603050405020304" pitchFamily="18" charset="0"/>
              </a:rPr>
              <a:t>Twisted-Pair </a:t>
            </a:r>
            <a:r>
              <a:rPr lang="en-GB" sz="3600" dirty="0">
                <a:solidFill>
                  <a:srgbClr val="7030A0"/>
                </a:solidFill>
                <a:latin typeface="Times New Roman" panose="02020603050405020304" pitchFamily="18" charset="0"/>
              </a:rPr>
              <a:t>C</a:t>
            </a:r>
            <a:r>
              <a:rPr lang="en-GB" sz="3600" dirty="0" smtClean="0">
                <a:solidFill>
                  <a:srgbClr val="7030A0"/>
                </a:solidFill>
                <a:latin typeface="Times New Roman" panose="02020603050405020304" pitchFamily="18" charset="0"/>
              </a:rPr>
              <a:t>able</a:t>
            </a:r>
            <a:endParaRPr lang="en-US" sz="3600" b="0" cap="none" spc="0" dirty="0">
              <a:ln w="0"/>
              <a:solidFill>
                <a:srgbClr val="7030A0"/>
              </a:solidFill>
              <a:effectLst>
                <a:outerShdw blurRad="38100" dist="19050" dir="2700000" algn="tl" rotWithShape="0">
                  <a:schemeClr val="dk1">
                    <a:alpha val="40000"/>
                  </a:schemeClr>
                </a:outerShdw>
              </a:effectLst>
            </a:endParaRPr>
          </a:p>
        </p:txBody>
      </p:sp>
      <p:sp>
        <p:nvSpPr>
          <p:cNvPr id="13" name="Rectangle 12">
            <a:extLst>
              <a:ext uri="{FF2B5EF4-FFF2-40B4-BE49-F238E27FC236}">
                <a16:creationId xmlns:a16="http://schemas.microsoft.com/office/drawing/2014/main" id="{700E0634-D8CE-4C70-BBE4-536AB62E1347}"/>
              </a:ext>
            </a:extLst>
          </p:cNvPr>
          <p:cNvSpPr/>
          <p:nvPr/>
        </p:nvSpPr>
        <p:spPr>
          <a:xfrm>
            <a:off x="1689782" y="629461"/>
            <a:ext cx="966931" cy="307777"/>
          </a:xfrm>
          <a:prstGeom prst="rect">
            <a:avLst/>
          </a:prstGeom>
        </p:spPr>
        <p:txBody>
          <a:bodyPr wrap="none">
            <a:spAutoFit/>
          </a:bodyPr>
          <a:lstStyle/>
          <a:p>
            <a:r>
              <a:rPr lang="en-IN" b="1" i="1" dirty="0">
                <a:latin typeface="Times New Roman" panose="02020603050405020304" pitchFamily="18" charset="0"/>
              </a:rPr>
              <a:t>UTP cable</a:t>
            </a:r>
            <a:endParaRPr lang="en-IN" dirty="0"/>
          </a:p>
        </p:txBody>
      </p:sp>
      <p:sp>
        <p:nvSpPr>
          <p:cNvPr id="14" name="Rectangle 13">
            <a:extLst>
              <a:ext uri="{FF2B5EF4-FFF2-40B4-BE49-F238E27FC236}">
                <a16:creationId xmlns:a16="http://schemas.microsoft.com/office/drawing/2014/main" id="{86779918-45C8-4CEA-A3E8-26B8B8F39890}"/>
              </a:ext>
            </a:extLst>
          </p:cNvPr>
          <p:cNvSpPr/>
          <p:nvPr/>
        </p:nvSpPr>
        <p:spPr>
          <a:xfrm>
            <a:off x="5913504" y="583513"/>
            <a:ext cx="936475" cy="307777"/>
          </a:xfrm>
          <a:prstGeom prst="rect">
            <a:avLst/>
          </a:prstGeom>
        </p:spPr>
        <p:txBody>
          <a:bodyPr wrap="none">
            <a:spAutoFit/>
          </a:bodyPr>
          <a:lstStyle/>
          <a:p>
            <a:r>
              <a:rPr lang="en-IN" b="1" i="1" dirty="0">
                <a:latin typeface="Times New Roman" panose="02020603050405020304" pitchFamily="18" charset="0"/>
              </a:rPr>
              <a:t>STP cable</a:t>
            </a:r>
            <a:endParaRPr lang="en-IN" dirty="0"/>
          </a:p>
        </p:txBody>
      </p:sp>
      <p:sp>
        <p:nvSpPr>
          <p:cNvPr id="16" name="Rectangle 15">
            <a:extLst>
              <a:ext uri="{FF2B5EF4-FFF2-40B4-BE49-F238E27FC236}">
                <a16:creationId xmlns:a16="http://schemas.microsoft.com/office/drawing/2014/main" id="{3965213E-001C-4B4A-B5A9-00A9604E95F5}"/>
              </a:ext>
            </a:extLst>
          </p:cNvPr>
          <p:cNvSpPr/>
          <p:nvPr/>
        </p:nvSpPr>
        <p:spPr>
          <a:xfrm>
            <a:off x="432390" y="962126"/>
            <a:ext cx="3990909" cy="3724096"/>
          </a:xfrm>
          <a:prstGeom prst="rect">
            <a:avLst/>
          </a:prstGeom>
        </p:spPr>
        <p:txBody>
          <a:bodyPr wrap="square">
            <a:spAutoFit/>
          </a:bodyPr>
          <a:lstStyle/>
          <a:p>
            <a:pPr algn="just"/>
            <a:r>
              <a:rPr lang="en-US" sz="1800" dirty="0">
                <a:solidFill>
                  <a:srgbClr val="FF0000"/>
                </a:solidFill>
                <a:latin typeface="Times New Roman" panose="02020603050405020304" pitchFamily="18" charset="0"/>
              </a:rPr>
              <a:t>Advantages </a:t>
            </a:r>
            <a:r>
              <a:rPr lang="en-US" sz="1800" dirty="0" smtClean="0">
                <a:solidFill>
                  <a:srgbClr val="FF0000"/>
                </a:solidFill>
                <a:latin typeface="Times New Roman" panose="02020603050405020304" pitchFamily="18" charset="0"/>
              </a:rPr>
              <a:t>of </a:t>
            </a:r>
            <a:r>
              <a:rPr lang="en-US" sz="1800" dirty="0">
                <a:solidFill>
                  <a:srgbClr val="FF0000"/>
                </a:solidFill>
                <a:latin typeface="Times New Roman" panose="02020603050405020304" pitchFamily="18" charset="0"/>
              </a:rPr>
              <a:t>Unshielded Twisted Pair</a:t>
            </a:r>
            <a:r>
              <a:rPr lang="en-US" sz="1800" dirty="0" smtClean="0">
                <a:solidFill>
                  <a:srgbClr val="FF0000"/>
                </a:solidFill>
                <a:latin typeface="Times New Roman" panose="02020603050405020304" pitchFamily="18" charset="0"/>
              </a:rPr>
              <a:t>:</a:t>
            </a:r>
          </a:p>
          <a:p>
            <a:pPr algn="just"/>
            <a:endParaRPr lang="en-US" sz="1800" dirty="0">
              <a:solidFill>
                <a:srgbClr val="FF0000"/>
              </a:solidFill>
              <a:latin typeface="Times New Roman" panose="02020603050405020304" pitchFamily="18" charset="0"/>
            </a:endParaRPr>
          </a:p>
          <a:p>
            <a:pPr marL="285750" indent="-285750" algn="just">
              <a:buClr>
                <a:srgbClr val="FF0000"/>
              </a:buClr>
              <a:buSzPct val="150000"/>
              <a:buFont typeface="Arial" panose="020B0604020202020204" pitchFamily="34" charset="0"/>
              <a:buChar char="•"/>
            </a:pPr>
            <a:r>
              <a:rPr lang="en-US" sz="2000" dirty="0" smtClean="0">
                <a:latin typeface="Times New Roman" panose="02020603050405020304" pitchFamily="18" charset="0"/>
              </a:rPr>
              <a:t>It </a:t>
            </a:r>
            <a:r>
              <a:rPr lang="en-US" sz="2000" dirty="0">
                <a:latin typeface="Times New Roman" panose="02020603050405020304" pitchFamily="18" charset="0"/>
              </a:rPr>
              <a:t>is cheap.</a:t>
            </a:r>
          </a:p>
          <a:p>
            <a:pPr marL="285750" indent="-285750" algn="just">
              <a:buClr>
                <a:srgbClr val="FF0000"/>
              </a:buClr>
              <a:buSzPct val="150000"/>
              <a:buFont typeface="Arial" panose="020B0604020202020204" pitchFamily="34" charset="0"/>
              <a:buChar char="•"/>
            </a:pPr>
            <a:r>
              <a:rPr lang="en-US" sz="2000" dirty="0">
                <a:latin typeface="Times New Roman" panose="02020603050405020304" pitchFamily="18" charset="0"/>
              </a:rPr>
              <a:t>Installation of the unshielded twisted pair is easy.</a:t>
            </a:r>
          </a:p>
          <a:p>
            <a:pPr marL="285750" indent="-285750" algn="just">
              <a:buClr>
                <a:srgbClr val="FF0000"/>
              </a:buClr>
              <a:buSzPct val="150000"/>
              <a:buFont typeface="Arial" panose="020B0604020202020204" pitchFamily="34" charset="0"/>
              <a:buChar char="•"/>
            </a:pPr>
            <a:r>
              <a:rPr lang="en-US" sz="2000" dirty="0">
                <a:latin typeface="Times New Roman" panose="02020603050405020304" pitchFamily="18" charset="0"/>
              </a:rPr>
              <a:t>It can be used for high-speed LAN.</a:t>
            </a:r>
          </a:p>
          <a:p>
            <a:pPr algn="just"/>
            <a:endParaRPr lang="en-US" sz="2000" dirty="0">
              <a:latin typeface="Times New Roman" panose="02020603050405020304" pitchFamily="18" charset="0"/>
            </a:endParaRPr>
          </a:p>
          <a:p>
            <a:pPr algn="just"/>
            <a:r>
              <a:rPr lang="en-US" sz="2000" dirty="0">
                <a:solidFill>
                  <a:srgbClr val="FF0000"/>
                </a:solidFill>
                <a:latin typeface="Times New Roman" panose="02020603050405020304" pitchFamily="18" charset="0"/>
              </a:rPr>
              <a:t>Disadvantage:</a:t>
            </a:r>
          </a:p>
          <a:p>
            <a:pPr marL="285750" indent="-285750" algn="just">
              <a:buClr>
                <a:srgbClr val="FF0000"/>
              </a:buClr>
              <a:buSzPct val="150000"/>
              <a:buFont typeface="Arial" panose="020B0604020202020204" pitchFamily="34" charset="0"/>
              <a:buChar char="•"/>
            </a:pPr>
            <a:r>
              <a:rPr lang="en-US" sz="2000" dirty="0" smtClean="0">
                <a:latin typeface="Times New Roman" panose="02020603050405020304" pitchFamily="18" charset="0"/>
              </a:rPr>
              <a:t>This </a:t>
            </a:r>
            <a:r>
              <a:rPr lang="en-US" sz="2000" dirty="0">
                <a:latin typeface="Times New Roman" panose="02020603050405020304" pitchFamily="18" charset="0"/>
              </a:rPr>
              <a:t>cable can only be used for shorter distances because of attenuation.</a:t>
            </a:r>
            <a:r>
              <a:rPr lang="en-GB" sz="2000" dirty="0">
                <a:latin typeface="Times New Roman" panose="02020603050405020304" pitchFamily="18" charset="0"/>
              </a:rPr>
              <a:t>. </a:t>
            </a:r>
            <a:endParaRPr lang="en-IN" sz="2000" dirty="0"/>
          </a:p>
        </p:txBody>
      </p:sp>
      <p:sp>
        <p:nvSpPr>
          <p:cNvPr id="17" name="Rectangle 16">
            <a:extLst>
              <a:ext uri="{FF2B5EF4-FFF2-40B4-BE49-F238E27FC236}">
                <a16:creationId xmlns:a16="http://schemas.microsoft.com/office/drawing/2014/main" id="{F57904B9-B923-4228-9C3F-B4625989A9C3}"/>
              </a:ext>
            </a:extLst>
          </p:cNvPr>
          <p:cNvSpPr/>
          <p:nvPr/>
        </p:nvSpPr>
        <p:spPr>
          <a:xfrm>
            <a:off x="4885649" y="976781"/>
            <a:ext cx="4053814" cy="3477875"/>
          </a:xfrm>
          <a:prstGeom prst="rect">
            <a:avLst/>
          </a:prstGeom>
        </p:spPr>
        <p:txBody>
          <a:bodyPr wrap="square">
            <a:spAutoFit/>
          </a:bodyPr>
          <a:lstStyle/>
          <a:p>
            <a:pPr algn="just"/>
            <a:r>
              <a:rPr lang="en-US" sz="2000" dirty="0">
                <a:solidFill>
                  <a:srgbClr val="FF0000"/>
                </a:solidFill>
                <a:latin typeface="Times New Roman" panose="02020603050405020304" pitchFamily="18" charset="0"/>
              </a:rPr>
              <a:t>Advantages </a:t>
            </a:r>
            <a:r>
              <a:rPr lang="en-US" sz="2000" dirty="0" smtClean="0">
                <a:solidFill>
                  <a:srgbClr val="FF0000"/>
                </a:solidFill>
                <a:latin typeface="Times New Roman" panose="02020603050405020304" pitchFamily="18" charset="0"/>
              </a:rPr>
              <a:t>of </a:t>
            </a:r>
            <a:r>
              <a:rPr lang="en-US" sz="2000" dirty="0">
                <a:solidFill>
                  <a:srgbClr val="FF0000"/>
                </a:solidFill>
                <a:latin typeface="Times New Roman" panose="02020603050405020304" pitchFamily="18" charset="0"/>
              </a:rPr>
              <a:t>Shielded Twisted Pair:</a:t>
            </a:r>
          </a:p>
          <a:p>
            <a:pPr algn="just"/>
            <a:endParaRPr lang="en-US" sz="2000" dirty="0">
              <a:solidFill>
                <a:srgbClr val="FF0000"/>
              </a:solidFill>
              <a:latin typeface="Times New Roman" panose="02020603050405020304" pitchFamily="18" charset="0"/>
            </a:endParaRPr>
          </a:p>
          <a:p>
            <a:pPr marL="285750" indent="-285750" algn="just">
              <a:buClr>
                <a:srgbClr val="FF0000"/>
              </a:buClr>
              <a:buSzPct val="150000"/>
              <a:buFont typeface="Arial" panose="020B0604020202020204" pitchFamily="34" charset="0"/>
              <a:buChar char="•"/>
            </a:pPr>
            <a:r>
              <a:rPr lang="en-US" sz="2000" dirty="0">
                <a:solidFill>
                  <a:schemeClr val="tx1"/>
                </a:solidFill>
                <a:latin typeface="Times New Roman" panose="02020603050405020304" pitchFamily="18" charset="0"/>
              </a:rPr>
              <a:t>An installation of STP is easy.</a:t>
            </a:r>
          </a:p>
          <a:p>
            <a:pPr marL="285750" indent="-285750" algn="just">
              <a:buClr>
                <a:srgbClr val="FF0000"/>
              </a:buClr>
              <a:buSzPct val="150000"/>
              <a:buFont typeface="Arial" panose="020B0604020202020204" pitchFamily="34" charset="0"/>
              <a:buChar char="•"/>
            </a:pPr>
            <a:r>
              <a:rPr lang="en-US" sz="2000" dirty="0">
                <a:solidFill>
                  <a:schemeClr val="tx1"/>
                </a:solidFill>
                <a:latin typeface="Times New Roman" panose="02020603050405020304" pitchFamily="18" charset="0"/>
              </a:rPr>
              <a:t>It has higher capacity as compared to unshielded twisted pair cable.</a:t>
            </a:r>
          </a:p>
          <a:p>
            <a:pPr marL="285750" indent="-285750" algn="just">
              <a:buClr>
                <a:srgbClr val="FF0000"/>
              </a:buClr>
              <a:buSzPct val="150000"/>
              <a:buFont typeface="Arial" panose="020B0604020202020204" pitchFamily="34" charset="0"/>
              <a:buChar char="•"/>
            </a:pPr>
            <a:r>
              <a:rPr lang="en-US" sz="2000" dirty="0">
                <a:solidFill>
                  <a:schemeClr val="tx1"/>
                </a:solidFill>
                <a:latin typeface="Times New Roman" panose="02020603050405020304" pitchFamily="18" charset="0"/>
              </a:rPr>
              <a:t>It is shielded that provides the higher data transmission rate.</a:t>
            </a:r>
          </a:p>
          <a:p>
            <a:pPr algn="just"/>
            <a:r>
              <a:rPr lang="en-US" sz="2000" dirty="0" smtClean="0">
                <a:solidFill>
                  <a:srgbClr val="FF0000"/>
                </a:solidFill>
                <a:latin typeface="Times New Roman" panose="02020603050405020304" pitchFamily="18" charset="0"/>
              </a:rPr>
              <a:t>Disadvantages</a:t>
            </a:r>
            <a:endParaRPr lang="en-US" sz="2000" dirty="0">
              <a:solidFill>
                <a:srgbClr val="FF0000"/>
              </a:solidFill>
              <a:latin typeface="Times New Roman" panose="02020603050405020304" pitchFamily="18" charset="0"/>
            </a:endParaRPr>
          </a:p>
          <a:p>
            <a:pPr marL="285750" indent="-285750" algn="just">
              <a:buClr>
                <a:srgbClr val="FF0000"/>
              </a:buClr>
              <a:buSzPct val="150000"/>
              <a:buFont typeface="Arial" panose="020B0604020202020204" pitchFamily="34" charset="0"/>
              <a:buChar char="•"/>
            </a:pPr>
            <a:r>
              <a:rPr lang="en-US" sz="2000" dirty="0" smtClean="0">
                <a:solidFill>
                  <a:schemeClr val="tx1"/>
                </a:solidFill>
                <a:latin typeface="Times New Roman" panose="02020603050405020304" pitchFamily="18" charset="0"/>
              </a:rPr>
              <a:t>It </a:t>
            </a:r>
            <a:r>
              <a:rPr lang="en-US" sz="2000" dirty="0">
                <a:solidFill>
                  <a:schemeClr val="tx1"/>
                </a:solidFill>
                <a:latin typeface="Times New Roman" panose="02020603050405020304" pitchFamily="18" charset="0"/>
              </a:rPr>
              <a:t>is more expensive as compared to UTP </a:t>
            </a:r>
          </a:p>
          <a:p>
            <a:pPr marL="285750" indent="-285750" algn="just">
              <a:buClr>
                <a:srgbClr val="FF0000"/>
              </a:buClr>
              <a:buSzPct val="150000"/>
              <a:buFont typeface="Arial" panose="020B0604020202020204" pitchFamily="34" charset="0"/>
              <a:buChar char="•"/>
            </a:pPr>
            <a:r>
              <a:rPr lang="en-US" sz="2000" dirty="0">
                <a:solidFill>
                  <a:schemeClr val="tx1"/>
                </a:solidFill>
                <a:latin typeface="Times New Roman" panose="02020603050405020304" pitchFamily="18" charset="0"/>
              </a:rPr>
              <a:t>It has a higher attenuation rate.</a:t>
            </a:r>
            <a:endParaRPr lang="en-IN" sz="2000" dirty="0">
              <a:solidFill>
                <a:schemeClr val="tx1"/>
              </a:solidFill>
            </a:endParaRPr>
          </a:p>
        </p:txBody>
      </p:sp>
      <p:cxnSp>
        <p:nvCxnSpPr>
          <p:cNvPr id="7" name="Straight Connector 6"/>
          <p:cNvCxnSpPr>
            <a:endCxn id="3" idx="0"/>
          </p:cNvCxnSpPr>
          <p:nvPr/>
        </p:nvCxnSpPr>
        <p:spPr>
          <a:xfrm>
            <a:off x="4559968" y="675409"/>
            <a:ext cx="13223" cy="416943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V="1">
            <a:off x="41821" y="891290"/>
            <a:ext cx="9102179" cy="45948"/>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7622452"/>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1067"/>
        <p:cNvGrpSpPr/>
        <p:nvPr/>
      </p:nvGrpSpPr>
      <p:grpSpPr>
        <a:xfrm>
          <a:off x="0" y="0"/>
          <a:ext cx="0" cy="0"/>
          <a:chOff x="0" y="0"/>
          <a:chExt cx="0" cy="0"/>
        </a:xfrm>
      </p:grpSpPr>
      <p:sp>
        <p:nvSpPr>
          <p:cNvPr id="1068" name="Google Shape;1068;p222"/>
          <p:cNvSpPr txBox="1">
            <a:spLocks noGrp="1"/>
          </p:cNvSpPr>
          <p:nvPr>
            <p:ph type="sldNum" idx="12"/>
          </p:nvPr>
        </p:nvSpPr>
        <p:spPr>
          <a:xfrm>
            <a:off x="8472458" y="4663217"/>
            <a:ext cx="548700" cy="393600"/>
          </a:xfrm>
          <a:prstGeom prst="rect">
            <a:avLst/>
          </a:prstGeom>
          <a:noFill/>
          <a:ln>
            <a:noFill/>
          </a:ln>
        </p:spPr>
        <p:txBody>
          <a:bodyPr spcFirstLastPara="1" wrap="square" lIns="68575" tIns="34275" rIns="68575" bIns="34275" anchor="ctr" anchorCtr="0">
            <a:noAutofit/>
          </a:bodyPr>
          <a:lstStyle/>
          <a:p>
            <a:pPr marL="0" lvl="0" indent="0" algn="r" rtl="0">
              <a:lnSpc>
                <a:spcPct val="100000"/>
              </a:lnSpc>
              <a:spcBef>
                <a:spcPts val="0"/>
              </a:spcBef>
              <a:spcAft>
                <a:spcPts val="0"/>
              </a:spcAft>
              <a:buSzPts val="800"/>
              <a:buNone/>
            </a:pPr>
            <a:fld id="{00000000-1234-1234-1234-123412341234}" type="slidenum">
              <a:rPr lang="en-US"/>
              <a:t>116</a:t>
            </a:fld>
            <a:endParaRPr/>
          </a:p>
        </p:txBody>
      </p:sp>
      <p:pic>
        <p:nvPicPr>
          <p:cNvPr id="1069" name="Google Shape;1069;p222"/>
          <p:cNvPicPr preferRelativeResize="0"/>
          <p:nvPr/>
        </p:nvPicPr>
        <p:blipFill rotWithShape="1">
          <a:blip r:embed="rId3">
            <a:alphaModFix/>
          </a:blip>
          <a:srcRect/>
          <a:stretch/>
        </p:blipFill>
        <p:spPr>
          <a:xfrm>
            <a:off x="41821" y="47020"/>
            <a:ext cx="781139" cy="628389"/>
          </a:xfrm>
          <a:prstGeom prst="rect">
            <a:avLst/>
          </a:prstGeom>
          <a:noFill/>
          <a:ln>
            <a:noFill/>
          </a:ln>
        </p:spPr>
      </p:pic>
      <p:sp>
        <p:nvSpPr>
          <p:cNvPr id="1070" name="Google Shape;1070;p222"/>
          <p:cNvSpPr/>
          <p:nvPr/>
        </p:nvSpPr>
        <p:spPr>
          <a:xfrm>
            <a:off x="822960" y="88844"/>
            <a:ext cx="7558763"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US" sz="2800" b="0" i="0" u="none" strike="noStrike" cap="none">
                <a:solidFill>
                  <a:srgbClr val="7030A0"/>
                </a:solidFill>
                <a:latin typeface="Times New Roman"/>
                <a:ea typeface="Times New Roman"/>
                <a:cs typeface="Times New Roman"/>
                <a:sym typeface="Times New Roman"/>
              </a:rPr>
              <a:t>Twisted-pair cable</a:t>
            </a:r>
            <a:endParaRPr sz="2800" b="0" i="0" u="none" strike="noStrike" cap="none">
              <a:solidFill>
                <a:srgbClr val="7030A0"/>
              </a:solidFill>
              <a:latin typeface="Arial"/>
              <a:ea typeface="Arial"/>
              <a:cs typeface="Arial"/>
              <a:sym typeface="Arial"/>
            </a:endParaRPr>
          </a:p>
        </p:txBody>
      </p:sp>
      <p:pic>
        <p:nvPicPr>
          <p:cNvPr id="1071" name="Google Shape;1071;p222"/>
          <p:cNvPicPr preferRelativeResize="0"/>
          <p:nvPr/>
        </p:nvPicPr>
        <p:blipFill rotWithShape="1">
          <a:blip r:embed="rId4">
            <a:alphaModFix/>
          </a:blip>
          <a:srcRect/>
          <a:stretch/>
        </p:blipFill>
        <p:spPr>
          <a:xfrm>
            <a:off x="822960" y="612024"/>
            <a:ext cx="7049801" cy="3948825"/>
          </a:xfrm>
          <a:prstGeom prst="rect">
            <a:avLst/>
          </a:prstGeom>
          <a:noFill/>
          <a:ln>
            <a:noFill/>
          </a:ln>
        </p:spPr>
      </p:pic>
    </p:spTree>
    <p:extLst>
      <p:ext uri="{BB962C8B-B14F-4D97-AF65-F5344CB8AC3E}">
        <p14:creationId xmlns:p14="http://schemas.microsoft.com/office/powerpoint/2010/main" val="936579562"/>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1075"/>
        <p:cNvGrpSpPr/>
        <p:nvPr/>
      </p:nvGrpSpPr>
      <p:grpSpPr>
        <a:xfrm>
          <a:off x="0" y="0"/>
          <a:ext cx="0" cy="0"/>
          <a:chOff x="0" y="0"/>
          <a:chExt cx="0" cy="0"/>
        </a:xfrm>
      </p:grpSpPr>
      <p:sp>
        <p:nvSpPr>
          <p:cNvPr id="1076" name="Google Shape;1076;p121"/>
          <p:cNvSpPr txBox="1">
            <a:spLocks noGrp="1"/>
          </p:cNvSpPr>
          <p:nvPr>
            <p:ph type="sldNum" idx="12"/>
          </p:nvPr>
        </p:nvSpPr>
        <p:spPr>
          <a:xfrm>
            <a:off x="8472458" y="4663217"/>
            <a:ext cx="548700" cy="393600"/>
          </a:xfrm>
          <a:prstGeom prst="rect">
            <a:avLst/>
          </a:prstGeom>
          <a:noFill/>
          <a:ln>
            <a:noFill/>
          </a:ln>
        </p:spPr>
        <p:txBody>
          <a:bodyPr spcFirstLastPara="1" wrap="square" lIns="68575" tIns="34275" rIns="68575" bIns="34275" anchor="ctr" anchorCtr="0">
            <a:noAutofit/>
          </a:bodyPr>
          <a:lstStyle/>
          <a:p>
            <a:pPr marL="0" lvl="0" indent="0" algn="r" rtl="0">
              <a:lnSpc>
                <a:spcPct val="100000"/>
              </a:lnSpc>
              <a:spcBef>
                <a:spcPts val="0"/>
              </a:spcBef>
              <a:spcAft>
                <a:spcPts val="0"/>
              </a:spcAft>
              <a:buSzPts val="800"/>
              <a:buNone/>
            </a:pPr>
            <a:fld id="{00000000-1234-1234-1234-123412341234}" type="slidenum">
              <a:rPr lang="en-US"/>
              <a:t>117</a:t>
            </a:fld>
            <a:endParaRPr/>
          </a:p>
        </p:txBody>
      </p:sp>
      <p:pic>
        <p:nvPicPr>
          <p:cNvPr id="1077" name="Google Shape;1077;p121"/>
          <p:cNvPicPr preferRelativeResize="0"/>
          <p:nvPr/>
        </p:nvPicPr>
        <p:blipFill rotWithShape="1">
          <a:blip r:embed="rId3">
            <a:alphaModFix/>
          </a:blip>
          <a:srcRect/>
          <a:stretch/>
        </p:blipFill>
        <p:spPr>
          <a:xfrm>
            <a:off x="41821" y="47021"/>
            <a:ext cx="643425" cy="506608"/>
          </a:xfrm>
          <a:prstGeom prst="rect">
            <a:avLst/>
          </a:prstGeom>
          <a:noFill/>
          <a:ln>
            <a:noFill/>
          </a:ln>
        </p:spPr>
      </p:pic>
      <p:sp>
        <p:nvSpPr>
          <p:cNvPr id="1078" name="Google Shape;1078;p121"/>
          <p:cNvSpPr/>
          <p:nvPr/>
        </p:nvSpPr>
        <p:spPr>
          <a:xfrm>
            <a:off x="606539" y="0"/>
            <a:ext cx="7865919"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US" sz="2800" b="0" i="0" u="none" strike="noStrike" cap="none">
                <a:solidFill>
                  <a:srgbClr val="7030A0"/>
                </a:solidFill>
                <a:latin typeface="Times New Roman"/>
                <a:ea typeface="Times New Roman"/>
                <a:cs typeface="Times New Roman"/>
                <a:sym typeface="Times New Roman"/>
              </a:rPr>
              <a:t>Coaxial Cable</a:t>
            </a:r>
            <a:endParaRPr sz="1200" b="0" i="0" u="none" strike="noStrike" cap="none">
              <a:solidFill>
                <a:srgbClr val="000000"/>
              </a:solidFill>
              <a:latin typeface="Arial"/>
              <a:ea typeface="Arial"/>
              <a:cs typeface="Arial"/>
              <a:sym typeface="Arial"/>
            </a:endParaRPr>
          </a:p>
        </p:txBody>
      </p:sp>
      <p:pic>
        <p:nvPicPr>
          <p:cNvPr id="1079" name="Google Shape;1079;p121"/>
          <p:cNvPicPr preferRelativeResize="0"/>
          <p:nvPr/>
        </p:nvPicPr>
        <p:blipFill rotWithShape="1">
          <a:blip r:embed="rId4">
            <a:alphaModFix/>
          </a:blip>
          <a:srcRect/>
          <a:stretch/>
        </p:blipFill>
        <p:spPr>
          <a:xfrm>
            <a:off x="279614" y="553628"/>
            <a:ext cx="3724157" cy="2397593"/>
          </a:xfrm>
          <a:prstGeom prst="rect">
            <a:avLst/>
          </a:prstGeom>
          <a:noFill/>
          <a:ln>
            <a:noFill/>
          </a:ln>
        </p:spPr>
      </p:pic>
      <p:sp>
        <p:nvSpPr>
          <p:cNvPr id="1080" name="Google Shape;1080;p121"/>
          <p:cNvSpPr/>
          <p:nvPr/>
        </p:nvSpPr>
        <p:spPr>
          <a:xfrm>
            <a:off x="4141485" y="210183"/>
            <a:ext cx="4826602" cy="1938952"/>
          </a:xfrm>
          <a:prstGeom prst="rect">
            <a:avLst/>
          </a:prstGeom>
          <a:solidFill>
            <a:srgbClr val="FEEDD8"/>
          </a:solidFill>
          <a:ln w="57150">
            <a:solidFill>
              <a:schemeClr val="tx1"/>
            </a:solidFill>
          </a:ln>
        </p:spPr>
        <p:txBody>
          <a:bodyPr spcFirstLastPara="1" wrap="square" lIns="91425" tIns="45700" rIns="91425" bIns="45700" anchor="t" anchorCtr="0">
            <a:spAutoFit/>
          </a:bodyPr>
          <a:lstStyle/>
          <a:p>
            <a:pPr marL="285750" marR="0" lvl="0" indent="-285750" algn="just" rtl="0">
              <a:lnSpc>
                <a:spcPct val="100000"/>
              </a:lnSpc>
              <a:spcBef>
                <a:spcPts val="0"/>
              </a:spcBef>
              <a:spcAft>
                <a:spcPts val="0"/>
              </a:spcAft>
              <a:buClr>
                <a:srgbClr val="FF0000"/>
              </a:buClr>
              <a:buSzPts val="2250"/>
              <a:buFont typeface="Arial"/>
              <a:buChar char="•"/>
            </a:pPr>
            <a:r>
              <a:rPr lang="en-US" sz="1500" b="0" i="0" u="none" strike="noStrike" cap="none">
                <a:solidFill>
                  <a:srgbClr val="000000"/>
                </a:solidFill>
                <a:latin typeface="Times New Roman"/>
                <a:ea typeface="Times New Roman"/>
                <a:cs typeface="Times New Roman"/>
                <a:sym typeface="Times New Roman"/>
              </a:rPr>
              <a:t>Coaxial cable (Coax) is very commonly used for example, TV wire is usually a coaxial cable.</a:t>
            </a:r>
            <a:endParaRPr sz="1400" b="0" i="0" u="none" strike="noStrike" cap="none">
              <a:solidFill>
                <a:srgbClr val="000000"/>
              </a:solidFill>
              <a:latin typeface="Times New Roman"/>
              <a:ea typeface="Times New Roman"/>
              <a:cs typeface="Times New Roman"/>
              <a:sym typeface="Times New Roman"/>
            </a:endParaRPr>
          </a:p>
          <a:p>
            <a:pPr marL="285750" marR="0" lvl="0" indent="-285750" algn="just" rtl="0">
              <a:lnSpc>
                <a:spcPct val="100000"/>
              </a:lnSpc>
              <a:spcBef>
                <a:spcPts val="0"/>
              </a:spcBef>
              <a:spcAft>
                <a:spcPts val="0"/>
              </a:spcAft>
              <a:buClr>
                <a:srgbClr val="FF0000"/>
              </a:buClr>
              <a:buSzPts val="2250"/>
              <a:buFont typeface="Arial"/>
              <a:buChar char="•"/>
            </a:pPr>
            <a:r>
              <a:rPr lang="en-US" sz="1500" b="0" i="0" u="none" strike="noStrike" cap="none">
                <a:solidFill>
                  <a:srgbClr val="000000"/>
                </a:solidFill>
                <a:latin typeface="Times New Roman"/>
                <a:ea typeface="Times New Roman"/>
                <a:cs typeface="Times New Roman"/>
                <a:sym typeface="Times New Roman"/>
              </a:rPr>
              <a:t>Coaxial - contains two conductors parallel to each other.</a:t>
            </a:r>
            <a:endParaRPr sz="1400" b="0" i="0" u="none" strike="noStrike" cap="none">
              <a:solidFill>
                <a:srgbClr val="000000"/>
              </a:solidFill>
              <a:latin typeface="Times New Roman"/>
              <a:ea typeface="Times New Roman"/>
              <a:cs typeface="Times New Roman"/>
              <a:sym typeface="Times New Roman"/>
            </a:endParaRPr>
          </a:p>
          <a:p>
            <a:pPr marL="285750" marR="0" lvl="0" indent="-285750" algn="just" rtl="0">
              <a:lnSpc>
                <a:spcPct val="100000"/>
              </a:lnSpc>
              <a:spcBef>
                <a:spcPts val="0"/>
              </a:spcBef>
              <a:spcAft>
                <a:spcPts val="0"/>
              </a:spcAft>
              <a:buClr>
                <a:srgbClr val="FF0000"/>
              </a:buClr>
              <a:buSzPts val="2250"/>
              <a:buFont typeface="Arial"/>
              <a:buChar char="•"/>
            </a:pPr>
            <a:r>
              <a:rPr lang="en-US" sz="1500" b="0" i="0" u="none" strike="noStrike" cap="none">
                <a:solidFill>
                  <a:srgbClr val="000000"/>
                </a:solidFill>
                <a:latin typeface="Times New Roman"/>
                <a:ea typeface="Times New Roman"/>
                <a:cs typeface="Times New Roman"/>
                <a:sym typeface="Times New Roman"/>
              </a:rPr>
              <a:t>It has a higher frequency as compared to Twisted pair cable.</a:t>
            </a:r>
            <a:endParaRPr sz="1400" b="0" i="0" u="none" strike="noStrike" cap="none">
              <a:solidFill>
                <a:srgbClr val="000000"/>
              </a:solidFill>
              <a:latin typeface="Times New Roman"/>
              <a:ea typeface="Times New Roman"/>
              <a:cs typeface="Times New Roman"/>
              <a:sym typeface="Times New Roman"/>
            </a:endParaRPr>
          </a:p>
          <a:p>
            <a:pPr marL="285750" marR="0" lvl="0" indent="-285750" algn="just" rtl="0">
              <a:lnSpc>
                <a:spcPct val="100000"/>
              </a:lnSpc>
              <a:spcBef>
                <a:spcPts val="0"/>
              </a:spcBef>
              <a:spcAft>
                <a:spcPts val="0"/>
              </a:spcAft>
              <a:buClr>
                <a:srgbClr val="FF0000"/>
              </a:buClr>
              <a:buSzPts val="2250"/>
              <a:buFont typeface="Arial"/>
              <a:buChar char="•"/>
            </a:pPr>
            <a:r>
              <a:rPr lang="en-US" sz="1500" b="0" i="0" u="none" strike="noStrike" cap="none">
                <a:solidFill>
                  <a:srgbClr val="000000"/>
                </a:solidFill>
                <a:latin typeface="Times New Roman"/>
                <a:ea typeface="Times New Roman"/>
                <a:cs typeface="Times New Roman"/>
                <a:sym typeface="Times New Roman"/>
              </a:rPr>
              <a:t>The inner conductor of the coaxial cable is made up of copper, and the outer conductor is made up of copper mesh.</a:t>
            </a:r>
            <a:endParaRPr sz="1500" b="0" i="0" u="none" strike="noStrike" cap="none">
              <a:solidFill>
                <a:srgbClr val="000000"/>
              </a:solidFill>
              <a:latin typeface="Times New Roman"/>
              <a:ea typeface="Times New Roman"/>
              <a:cs typeface="Times New Roman"/>
              <a:sym typeface="Times New Roman"/>
            </a:endParaRPr>
          </a:p>
        </p:txBody>
      </p:sp>
      <p:sp>
        <p:nvSpPr>
          <p:cNvPr id="1081" name="Google Shape;1081;p121"/>
          <p:cNvSpPr/>
          <p:nvPr/>
        </p:nvSpPr>
        <p:spPr>
          <a:xfrm>
            <a:off x="4178565" y="2218440"/>
            <a:ext cx="4752442" cy="1231106"/>
          </a:xfrm>
          <a:prstGeom prst="rect">
            <a:avLst/>
          </a:prstGeom>
          <a:solidFill>
            <a:srgbClr val="BAF8FF"/>
          </a:solidFill>
          <a:ln w="57150">
            <a:solidFill>
              <a:schemeClr val="tx1"/>
            </a:solid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000000"/>
              </a:buClr>
              <a:buSzPts val="1500"/>
              <a:buFont typeface="Arial"/>
              <a:buNone/>
            </a:pPr>
            <a:r>
              <a:rPr lang="en-US" sz="1500" b="0" i="0" u="none" strike="noStrike" cap="none" dirty="0">
                <a:solidFill>
                  <a:srgbClr val="FF0000"/>
                </a:solidFill>
                <a:latin typeface="Times New Roman"/>
                <a:ea typeface="Times New Roman"/>
                <a:cs typeface="Times New Roman"/>
                <a:sym typeface="Times New Roman"/>
              </a:rPr>
              <a:t>Advantages Of Coaxial cable:</a:t>
            </a:r>
            <a:endParaRPr sz="1400" b="0" i="0" u="none" strike="noStrike" cap="none" dirty="0">
              <a:solidFill>
                <a:srgbClr val="000000"/>
              </a:solidFill>
              <a:latin typeface="Arial"/>
              <a:ea typeface="Arial"/>
              <a:cs typeface="Arial"/>
              <a:sym typeface="Arial"/>
            </a:endParaRPr>
          </a:p>
          <a:p>
            <a:pPr marL="285750" marR="0" lvl="0" indent="-285750" algn="just" rtl="0">
              <a:lnSpc>
                <a:spcPct val="100000"/>
              </a:lnSpc>
              <a:spcBef>
                <a:spcPts val="0"/>
              </a:spcBef>
              <a:spcAft>
                <a:spcPts val="0"/>
              </a:spcAft>
              <a:buClr>
                <a:srgbClr val="FF0000"/>
              </a:buClr>
              <a:buSzPts val="2250"/>
              <a:buFont typeface="Arial"/>
              <a:buChar char="•"/>
            </a:pPr>
            <a:r>
              <a:rPr lang="en-US" sz="1500" b="0" i="0" u="none" strike="noStrike" cap="none" dirty="0">
                <a:solidFill>
                  <a:schemeClr val="dk1"/>
                </a:solidFill>
                <a:latin typeface="Times New Roman"/>
                <a:ea typeface="Times New Roman"/>
                <a:cs typeface="Times New Roman"/>
                <a:sym typeface="Times New Roman"/>
              </a:rPr>
              <a:t>The data can be transmitted at high speed.</a:t>
            </a:r>
            <a:endParaRPr sz="1400" b="0" i="0" u="none" strike="noStrike" cap="none" dirty="0">
              <a:solidFill>
                <a:srgbClr val="000000"/>
              </a:solidFill>
              <a:latin typeface="Arial"/>
              <a:ea typeface="Arial"/>
              <a:cs typeface="Arial"/>
              <a:sym typeface="Arial"/>
            </a:endParaRPr>
          </a:p>
          <a:p>
            <a:pPr marL="285750" marR="0" lvl="0" indent="-285750" algn="just" rtl="0">
              <a:lnSpc>
                <a:spcPct val="100000"/>
              </a:lnSpc>
              <a:spcBef>
                <a:spcPts val="0"/>
              </a:spcBef>
              <a:spcAft>
                <a:spcPts val="0"/>
              </a:spcAft>
              <a:buClr>
                <a:srgbClr val="FF0000"/>
              </a:buClr>
              <a:buSzPts val="2250"/>
              <a:buFont typeface="Arial"/>
              <a:buChar char="•"/>
            </a:pPr>
            <a:r>
              <a:rPr lang="en-US" sz="1500" b="0" i="0" u="none" strike="noStrike" cap="none" dirty="0">
                <a:solidFill>
                  <a:schemeClr val="dk1"/>
                </a:solidFill>
                <a:latin typeface="Times New Roman"/>
                <a:ea typeface="Times New Roman"/>
                <a:cs typeface="Times New Roman"/>
                <a:sym typeface="Times New Roman"/>
              </a:rPr>
              <a:t>It has better shielding as compared to twisted pair cable.</a:t>
            </a:r>
            <a:endParaRPr sz="1400" b="0" i="0" u="none" strike="noStrike" cap="none" dirty="0">
              <a:solidFill>
                <a:srgbClr val="000000"/>
              </a:solidFill>
              <a:latin typeface="Arial"/>
              <a:ea typeface="Arial"/>
              <a:cs typeface="Arial"/>
              <a:sym typeface="Arial"/>
            </a:endParaRPr>
          </a:p>
          <a:p>
            <a:pPr marL="285750" marR="0" lvl="0" indent="-285750" algn="just" rtl="0">
              <a:lnSpc>
                <a:spcPct val="100000"/>
              </a:lnSpc>
              <a:spcBef>
                <a:spcPts val="0"/>
              </a:spcBef>
              <a:spcAft>
                <a:spcPts val="0"/>
              </a:spcAft>
              <a:buClr>
                <a:srgbClr val="FF0000"/>
              </a:buClr>
              <a:buSzPts val="2250"/>
              <a:buFont typeface="Arial"/>
              <a:buChar char="•"/>
            </a:pPr>
            <a:r>
              <a:rPr lang="en-US" sz="1500" b="0" i="0" u="none" strike="noStrike" cap="none" dirty="0">
                <a:solidFill>
                  <a:schemeClr val="dk1"/>
                </a:solidFill>
                <a:latin typeface="Times New Roman"/>
                <a:ea typeface="Times New Roman"/>
                <a:cs typeface="Times New Roman"/>
                <a:sym typeface="Times New Roman"/>
              </a:rPr>
              <a:t>It provides higher bandwidth.</a:t>
            </a:r>
            <a:endParaRPr sz="1400" b="0" i="0" u="none" strike="noStrike" cap="none" dirty="0">
              <a:solidFill>
                <a:srgbClr val="000000"/>
              </a:solidFill>
              <a:latin typeface="Arial"/>
              <a:ea typeface="Arial"/>
              <a:cs typeface="Arial"/>
              <a:sym typeface="Arial"/>
            </a:endParaRPr>
          </a:p>
          <a:p>
            <a:pPr marL="0" marR="0" lvl="0" indent="0" algn="just" rtl="0">
              <a:lnSpc>
                <a:spcPct val="100000"/>
              </a:lnSpc>
              <a:spcBef>
                <a:spcPts val="0"/>
              </a:spcBef>
              <a:spcAft>
                <a:spcPts val="0"/>
              </a:spcAft>
              <a:buClr>
                <a:srgbClr val="000000"/>
              </a:buClr>
              <a:buSzPts val="1400"/>
              <a:buFont typeface="Arial"/>
              <a:buNone/>
            </a:pPr>
            <a:endParaRPr sz="1400" b="0" i="0" u="none" strike="noStrike" cap="none" dirty="0">
              <a:solidFill>
                <a:srgbClr val="FF0000"/>
              </a:solidFill>
              <a:latin typeface="Times New Roman"/>
              <a:ea typeface="Times New Roman"/>
              <a:cs typeface="Times New Roman"/>
              <a:sym typeface="Times New Roman"/>
            </a:endParaRPr>
          </a:p>
        </p:txBody>
      </p:sp>
      <p:sp>
        <p:nvSpPr>
          <p:cNvPr id="1082" name="Google Shape;1082;p121"/>
          <p:cNvSpPr/>
          <p:nvPr/>
        </p:nvSpPr>
        <p:spPr>
          <a:xfrm>
            <a:off x="4178565" y="3567416"/>
            <a:ext cx="4752442" cy="1015622"/>
          </a:xfrm>
          <a:prstGeom prst="rect">
            <a:avLst/>
          </a:prstGeom>
          <a:solidFill>
            <a:srgbClr val="F4FF8D"/>
          </a:solidFill>
          <a:ln w="57150">
            <a:solidFill>
              <a:schemeClr val="tx1"/>
            </a:solid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000000"/>
              </a:buClr>
              <a:buSzPts val="1500"/>
              <a:buFont typeface="Arial"/>
              <a:buNone/>
            </a:pPr>
            <a:r>
              <a:rPr lang="en-US" sz="1500" b="0" i="0" u="none" strike="noStrike" cap="none" dirty="0">
                <a:solidFill>
                  <a:srgbClr val="FF0000"/>
                </a:solidFill>
                <a:latin typeface="Times New Roman"/>
                <a:ea typeface="Times New Roman"/>
                <a:cs typeface="Times New Roman"/>
                <a:sym typeface="Times New Roman"/>
              </a:rPr>
              <a:t>Disadvantages of Coaxial cable:</a:t>
            </a:r>
            <a:endParaRPr sz="1400" b="0" i="0" u="none" strike="noStrike" cap="none" dirty="0">
              <a:solidFill>
                <a:srgbClr val="000000"/>
              </a:solidFill>
              <a:latin typeface="Arial"/>
              <a:ea typeface="Arial"/>
              <a:cs typeface="Arial"/>
              <a:sym typeface="Arial"/>
            </a:endParaRPr>
          </a:p>
          <a:p>
            <a:pPr marL="285750" marR="0" lvl="0" indent="-285750" algn="just" rtl="0">
              <a:lnSpc>
                <a:spcPct val="100000"/>
              </a:lnSpc>
              <a:spcBef>
                <a:spcPts val="0"/>
              </a:spcBef>
              <a:spcAft>
                <a:spcPts val="0"/>
              </a:spcAft>
              <a:buClr>
                <a:srgbClr val="FF0000"/>
              </a:buClr>
              <a:buSzPts val="2250"/>
              <a:buFont typeface="Arial"/>
              <a:buChar char="•"/>
            </a:pPr>
            <a:r>
              <a:rPr lang="en-US" sz="1500" b="0" i="0" u="none" strike="noStrike" cap="none" dirty="0">
                <a:solidFill>
                  <a:schemeClr val="dk1"/>
                </a:solidFill>
                <a:latin typeface="Times New Roman"/>
                <a:ea typeface="Times New Roman"/>
                <a:cs typeface="Times New Roman"/>
                <a:sym typeface="Times New Roman"/>
              </a:rPr>
              <a:t>It is </a:t>
            </a:r>
            <a:r>
              <a:rPr lang="en-US" sz="1500" b="0" i="0" u="none" strike="noStrike" cap="none" dirty="0">
                <a:solidFill>
                  <a:srgbClr val="FF0000"/>
                </a:solidFill>
                <a:latin typeface="Times New Roman"/>
                <a:ea typeface="Times New Roman"/>
                <a:cs typeface="Times New Roman"/>
                <a:sym typeface="Times New Roman"/>
              </a:rPr>
              <a:t>more expensive</a:t>
            </a:r>
            <a:r>
              <a:rPr lang="en-US" sz="1500" b="0" i="0" u="none" strike="noStrike" cap="none" dirty="0">
                <a:solidFill>
                  <a:schemeClr val="dk1"/>
                </a:solidFill>
                <a:latin typeface="Times New Roman"/>
                <a:ea typeface="Times New Roman"/>
                <a:cs typeface="Times New Roman"/>
                <a:sym typeface="Times New Roman"/>
              </a:rPr>
              <a:t> as compared to twisted pair cable.</a:t>
            </a:r>
            <a:endParaRPr sz="1400" b="0" i="0" u="none" strike="noStrike" cap="none" dirty="0">
              <a:solidFill>
                <a:srgbClr val="000000"/>
              </a:solidFill>
              <a:latin typeface="Arial"/>
              <a:ea typeface="Arial"/>
              <a:cs typeface="Arial"/>
              <a:sym typeface="Arial"/>
            </a:endParaRPr>
          </a:p>
          <a:p>
            <a:pPr marL="285750" marR="0" lvl="0" indent="-285750" algn="just" rtl="0">
              <a:lnSpc>
                <a:spcPct val="100000"/>
              </a:lnSpc>
              <a:spcBef>
                <a:spcPts val="0"/>
              </a:spcBef>
              <a:spcAft>
                <a:spcPts val="0"/>
              </a:spcAft>
              <a:buClr>
                <a:srgbClr val="FF0000"/>
              </a:buClr>
              <a:buSzPts val="2250"/>
              <a:buFont typeface="Arial"/>
              <a:buChar char="•"/>
            </a:pPr>
            <a:r>
              <a:rPr lang="en-US" sz="1500" b="0" i="0" u="none" strike="noStrike" cap="none" dirty="0">
                <a:solidFill>
                  <a:schemeClr val="dk1"/>
                </a:solidFill>
                <a:latin typeface="Times New Roman"/>
                <a:ea typeface="Times New Roman"/>
                <a:cs typeface="Times New Roman"/>
                <a:sym typeface="Times New Roman"/>
              </a:rPr>
              <a:t>If any fault occurs in the cable causes the failure in the entire network.</a:t>
            </a:r>
            <a:endParaRPr sz="1500" b="0" i="0" u="none" strike="noStrike" cap="none" dirty="0">
              <a:solidFill>
                <a:schemeClr val="dk1"/>
              </a:solidFill>
              <a:latin typeface="Times New Roman"/>
              <a:ea typeface="Times New Roman"/>
              <a:cs typeface="Times New Roman"/>
              <a:sym typeface="Times New Roman"/>
            </a:endParaRPr>
          </a:p>
        </p:txBody>
      </p:sp>
      <p:sp>
        <p:nvSpPr>
          <p:cNvPr id="1083" name="Google Shape;1083;p121"/>
          <p:cNvSpPr/>
          <p:nvPr/>
        </p:nvSpPr>
        <p:spPr>
          <a:xfrm>
            <a:off x="46724" y="3105751"/>
            <a:ext cx="3957047" cy="1477287"/>
          </a:xfrm>
          <a:prstGeom prst="rect">
            <a:avLst/>
          </a:prstGeom>
          <a:solidFill>
            <a:srgbClr val="B1CDFB"/>
          </a:solidFill>
          <a:ln w="57150">
            <a:solidFill>
              <a:schemeClr val="tx1"/>
            </a:solid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000000"/>
              </a:buClr>
              <a:buSzPts val="1500"/>
              <a:buFont typeface="Arial"/>
              <a:buNone/>
            </a:pPr>
            <a:r>
              <a:rPr lang="en-US" sz="1500" b="0" i="0" u="none" strike="noStrike" cap="none" dirty="0">
                <a:solidFill>
                  <a:srgbClr val="FF0000"/>
                </a:solidFill>
                <a:latin typeface="Times New Roman"/>
                <a:ea typeface="Times New Roman"/>
                <a:cs typeface="Times New Roman"/>
                <a:sym typeface="Times New Roman"/>
              </a:rPr>
              <a:t>Applications</a:t>
            </a:r>
            <a:endParaRPr sz="1400" b="0" i="0" u="none" strike="noStrike" cap="none" dirty="0">
              <a:solidFill>
                <a:srgbClr val="000000"/>
              </a:solidFill>
              <a:latin typeface="Arial"/>
              <a:ea typeface="Arial"/>
              <a:cs typeface="Arial"/>
              <a:sym typeface="Arial"/>
            </a:endParaRPr>
          </a:p>
          <a:p>
            <a:pPr marL="342900" marR="0" lvl="0" indent="-342900" algn="just" rtl="0">
              <a:lnSpc>
                <a:spcPct val="100000"/>
              </a:lnSpc>
              <a:spcBef>
                <a:spcPts val="0"/>
              </a:spcBef>
              <a:spcAft>
                <a:spcPts val="0"/>
              </a:spcAft>
              <a:buClr>
                <a:srgbClr val="FF0000"/>
              </a:buClr>
              <a:buSzPts val="2250"/>
              <a:buFont typeface="Arial"/>
              <a:buChar char="•"/>
            </a:pPr>
            <a:r>
              <a:rPr lang="en-US" sz="1500" b="0" i="0" u="none" strike="noStrike" cap="none" dirty="0">
                <a:solidFill>
                  <a:schemeClr val="dk1"/>
                </a:solidFill>
                <a:latin typeface="Times New Roman"/>
                <a:ea typeface="Times New Roman"/>
                <a:cs typeface="Times New Roman"/>
                <a:sym typeface="Times New Roman"/>
              </a:rPr>
              <a:t>was widely used in analog telephone networks</a:t>
            </a:r>
            <a:endParaRPr sz="1400" b="0" i="0" u="none" strike="noStrike" cap="none" dirty="0">
              <a:solidFill>
                <a:srgbClr val="000000"/>
              </a:solidFill>
              <a:latin typeface="Arial"/>
              <a:ea typeface="Arial"/>
              <a:cs typeface="Arial"/>
              <a:sym typeface="Arial"/>
            </a:endParaRPr>
          </a:p>
          <a:p>
            <a:pPr marL="342900" marR="0" lvl="0" indent="-342900" algn="just" rtl="0">
              <a:lnSpc>
                <a:spcPct val="100000"/>
              </a:lnSpc>
              <a:spcBef>
                <a:spcPts val="0"/>
              </a:spcBef>
              <a:spcAft>
                <a:spcPts val="0"/>
              </a:spcAft>
              <a:buClr>
                <a:srgbClr val="FF0000"/>
              </a:buClr>
              <a:buSzPts val="2250"/>
              <a:buFont typeface="Arial"/>
              <a:buChar char="•"/>
            </a:pPr>
            <a:r>
              <a:rPr lang="en-US" sz="1500" b="0" i="0" u="none" strike="noStrike" cap="none" dirty="0">
                <a:solidFill>
                  <a:schemeClr val="dk1"/>
                </a:solidFill>
                <a:latin typeface="Times New Roman"/>
                <a:ea typeface="Times New Roman"/>
                <a:cs typeface="Times New Roman"/>
                <a:sym typeface="Times New Roman"/>
              </a:rPr>
              <a:t>Cable TV networks</a:t>
            </a:r>
            <a:endParaRPr sz="1400" b="0" i="0" u="none" strike="noStrike" cap="none" dirty="0">
              <a:solidFill>
                <a:srgbClr val="000000"/>
              </a:solidFill>
              <a:latin typeface="Arial"/>
              <a:ea typeface="Arial"/>
              <a:cs typeface="Arial"/>
              <a:sym typeface="Arial"/>
            </a:endParaRPr>
          </a:p>
          <a:p>
            <a:pPr marL="342900" marR="0" lvl="0" indent="-342900" algn="just" rtl="0">
              <a:lnSpc>
                <a:spcPct val="100000"/>
              </a:lnSpc>
              <a:spcBef>
                <a:spcPts val="0"/>
              </a:spcBef>
              <a:spcAft>
                <a:spcPts val="0"/>
              </a:spcAft>
              <a:buClr>
                <a:srgbClr val="FF0000"/>
              </a:buClr>
              <a:buSzPts val="2250"/>
              <a:buFont typeface="Arial"/>
              <a:buChar char="•"/>
            </a:pPr>
            <a:r>
              <a:rPr lang="en-US" sz="1500" b="0" i="0" u="none" strike="noStrike" cap="none" dirty="0">
                <a:solidFill>
                  <a:schemeClr val="dk1"/>
                </a:solidFill>
                <a:latin typeface="Times New Roman"/>
                <a:ea typeface="Times New Roman"/>
                <a:cs typeface="Times New Roman"/>
                <a:sym typeface="Times New Roman"/>
              </a:rPr>
              <a:t>Can carry 10,000 voice signals.</a:t>
            </a:r>
            <a:endParaRPr sz="1400" b="0" i="0" u="none" strike="noStrike" cap="none" dirty="0">
              <a:solidFill>
                <a:srgbClr val="000000"/>
              </a:solidFill>
              <a:latin typeface="Arial"/>
              <a:ea typeface="Arial"/>
              <a:cs typeface="Arial"/>
              <a:sym typeface="Arial"/>
            </a:endParaRPr>
          </a:p>
          <a:p>
            <a:pPr marL="342900" marR="0" lvl="0" indent="-342900" algn="just" rtl="0">
              <a:lnSpc>
                <a:spcPct val="100000"/>
              </a:lnSpc>
              <a:spcBef>
                <a:spcPts val="0"/>
              </a:spcBef>
              <a:spcAft>
                <a:spcPts val="0"/>
              </a:spcAft>
              <a:buClr>
                <a:srgbClr val="FF0000"/>
              </a:buClr>
              <a:buSzPts val="2250"/>
              <a:buFont typeface="Arial"/>
              <a:buChar char="•"/>
            </a:pPr>
            <a:r>
              <a:rPr lang="en-US" sz="1500" b="0" i="0" u="none" strike="noStrike" cap="none" dirty="0">
                <a:solidFill>
                  <a:schemeClr val="dk1"/>
                </a:solidFill>
                <a:latin typeface="Times New Roman"/>
                <a:ea typeface="Times New Roman"/>
                <a:cs typeface="Times New Roman"/>
                <a:sym typeface="Times New Roman"/>
              </a:rPr>
              <a:t>Traditional Ethernet LANs</a:t>
            </a:r>
            <a:endParaRPr sz="1500" b="0" i="0" u="none" strike="noStrike" cap="none" dirty="0">
              <a:solidFill>
                <a:srgbClr val="000000"/>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3369628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8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8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8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1087"/>
        <p:cNvGrpSpPr/>
        <p:nvPr/>
      </p:nvGrpSpPr>
      <p:grpSpPr>
        <a:xfrm>
          <a:off x="0" y="0"/>
          <a:ext cx="0" cy="0"/>
          <a:chOff x="0" y="0"/>
          <a:chExt cx="0" cy="0"/>
        </a:xfrm>
      </p:grpSpPr>
      <p:sp>
        <p:nvSpPr>
          <p:cNvPr id="1088" name="Google Shape;1088;p122"/>
          <p:cNvSpPr txBox="1">
            <a:spLocks noGrp="1"/>
          </p:cNvSpPr>
          <p:nvPr>
            <p:ph type="sldNum" idx="12"/>
          </p:nvPr>
        </p:nvSpPr>
        <p:spPr>
          <a:xfrm>
            <a:off x="8472458" y="4663217"/>
            <a:ext cx="548700" cy="393600"/>
          </a:xfrm>
          <a:prstGeom prst="rect">
            <a:avLst/>
          </a:prstGeom>
          <a:noFill/>
          <a:ln>
            <a:noFill/>
          </a:ln>
        </p:spPr>
        <p:txBody>
          <a:bodyPr spcFirstLastPara="1" wrap="square" lIns="68575" tIns="34275" rIns="68575" bIns="34275" anchor="ctr" anchorCtr="0">
            <a:noAutofit/>
          </a:bodyPr>
          <a:lstStyle/>
          <a:p>
            <a:pPr marL="0" lvl="0" indent="0" algn="r" rtl="0">
              <a:lnSpc>
                <a:spcPct val="100000"/>
              </a:lnSpc>
              <a:spcBef>
                <a:spcPts val="0"/>
              </a:spcBef>
              <a:spcAft>
                <a:spcPts val="0"/>
              </a:spcAft>
              <a:buSzPts val="800"/>
              <a:buNone/>
            </a:pPr>
            <a:fld id="{00000000-1234-1234-1234-123412341234}" type="slidenum">
              <a:rPr lang="en-US"/>
              <a:t>118</a:t>
            </a:fld>
            <a:endParaRPr/>
          </a:p>
        </p:txBody>
      </p:sp>
      <p:pic>
        <p:nvPicPr>
          <p:cNvPr id="1089" name="Google Shape;1089;p122"/>
          <p:cNvPicPr preferRelativeResize="0"/>
          <p:nvPr/>
        </p:nvPicPr>
        <p:blipFill rotWithShape="1">
          <a:blip r:embed="rId3">
            <a:alphaModFix/>
          </a:blip>
          <a:srcRect/>
          <a:stretch/>
        </p:blipFill>
        <p:spPr>
          <a:xfrm>
            <a:off x="41821" y="47020"/>
            <a:ext cx="781139" cy="628389"/>
          </a:xfrm>
          <a:prstGeom prst="rect">
            <a:avLst/>
          </a:prstGeom>
          <a:noFill/>
          <a:ln>
            <a:noFill/>
          </a:ln>
        </p:spPr>
      </p:pic>
      <p:sp>
        <p:nvSpPr>
          <p:cNvPr id="1090" name="Google Shape;1090;p122"/>
          <p:cNvSpPr/>
          <p:nvPr/>
        </p:nvSpPr>
        <p:spPr>
          <a:xfrm>
            <a:off x="1030778" y="140197"/>
            <a:ext cx="7865919" cy="64629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US" sz="3600" b="1" i="0" u="none" strike="noStrike" cap="none" dirty="0">
                <a:solidFill>
                  <a:srgbClr val="C00000"/>
                </a:solidFill>
                <a:latin typeface="Times New Roman"/>
                <a:ea typeface="Times New Roman"/>
                <a:cs typeface="Times New Roman"/>
                <a:sym typeface="Times New Roman"/>
              </a:rPr>
              <a:t>Fiber-Optic Cable</a:t>
            </a:r>
            <a:endParaRPr sz="1600" b="1" i="0" u="none" strike="noStrike" cap="none" dirty="0">
              <a:solidFill>
                <a:srgbClr val="C00000"/>
              </a:solidFill>
              <a:sym typeface="Arial"/>
            </a:endParaRPr>
          </a:p>
        </p:txBody>
      </p:sp>
      <p:sp>
        <p:nvSpPr>
          <p:cNvPr id="1091" name="Google Shape;1091;p122"/>
          <p:cNvSpPr/>
          <p:nvPr/>
        </p:nvSpPr>
        <p:spPr>
          <a:xfrm>
            <a:off x="432390" y="810404"/>
            <a:ext cx="8524480" cy="2108229"/>
          </a:xfrm>
          <a:prstGeom prst="rect">
            <a:avLst/>
          </a:prstGeom>
          <a:solidFill>
            <a:srgbClr val="FEEDD8"/>
          </a:solidFill>
          <a:ln w="76200">
            <a:solidFill>
              <a:schemeClr val="tx1"/>
            </a:solidFill>
          </a:ln>
        </p:spPr>
        <p:txBody>
          <a:bodyPr spcFirstLastPara="1" wrap="square" lIns="91425" tIns="45700" rIns="91425" bIns="45700" anchor="t" anchorCtr="0">
            <a:spAutoFit/>
          </a:bodyPr>
          <a:lstStyle/>
          <a:p>
            <a:pPr marL="285750" marR="0" lvl="0" indent="-285750" algn="just" rtl="0">
              <a:lnSpc>
                <a:spcPct val="100000"/>
              </a:lnSpc>
              <a:spcBef>
                <a:spcPts val="0"/>
              </a:spcBef>
              <a:spcAft>
                <a:spcPts val="0"/>
              </a:spcAft>
              <a:buClr>
                <a:srgbClr val="FF0000"/>
              </a:buClr>
              <a:buSzPts val="2400"/>
              <a:buFont typeface="Wingdings" panose="05000000000000000000" pitchFamily="2" charset="2"/>
              <a:buChar char="Ø"/>
            </a:pPr>
            <a:r>
              <a:rPr lang="en-US" sz="1800" b="0" i="0" u="none" strike="noStrike" cap="none" dirty="0" smtClean="0">
                <a:solidFill>
                  <a:srgbClr val="000000"/>
                </a:solidFill>
                <a:latin typeface="Times New Roman"/>
                <a:ea typeface="Times New Roman"/>
                <a:cs typeface="Times New Roman"/>
                <a:sym typeface="Times New Roman"/>
              </a:rPr>
              <a:t>Fiber </a:t>
            </a:r>
            <a:r>
              <a:rPr lang="en-US" sz="1800" b="0" i="0" u="none" strike="noStrike" cap="none" dirty="0">
                <a:solidFill>
                  <a:srgbClr val="000000"/>
                </a:solidFill>
                <a:latin typeface="Times New Roman"/>
                <a:ea typeface="Times New Roman"/>
                <a:cs typeface="Times New Roman"/>
                <a:sym typeface="Times New Roman"/>
              </a:rPr>
              <a:t>optic cable is a cable that uses </a:t>
            </a:r>
            <a:r>
              <a:rPr lang="en-US" sz="2000" b="1" i="0" u="none" strike="noStrike" cap="none" dirty="0">
                <a:solidFill>
                  <a:srgbClr val="000000"/>
                </a:solidFill>
                <a:latin typeface="Times New Roman"/>
                <a:ea typeface="Times New Roman"/>
                <a:cs typeface="Times New Roman"/>
                <a:sym typeface="Times New Roman"/>
              </a:rPr>
              <a:t>light signals </a:t>
            </a:r>
            <a:r>
              <a:rPr lang="en-US" sz="1800" b="0" i="0" u="none" strike="noStrike" cap="none" dirty="0">
                <a:solidFill>
                  <a:srgbClr val="000000"/>
                </a:solidFill>
                <a:latin typeface="Times New Roman"/>
                <a:ea typeface="Times New Roman"/>
                <a:cs typeface="Times New Roman"/>
                <a:sym typeface="Times New Roman"/>
              </a:rPr>
              <a:t>for </a:t>
            </a:r>
            <a:r>
              <a:rPr lang="en-US" sz="1800" b="1" i="0" u="none" strike="noStrike" cap="none" dirty="0">
                <a:solidFill>
                  <a:srgbClr val="000000"/>
                </a:solidFill>
                <a:latin typeface="Times New Roman"/>
                <a:ea typeface="Times New Roman"/>
                <a:cs typeface="Times New Roman"/>
                <a:sym typeface="Times New Roman"/>
              </a:rPr>
              <a:t>communication.</a:t>
            </a:r>
            <a:endParaRPr sz="1800" b="1" i="0" u="none" strike="noStrike" cap="none" dirty="0">
              <a:solidFill>
                <a:srgbClr val="000000"/>
              </a:solidFill>
              <a:sym typeface="Arial"/>
            </a:endParaRPr>
          </a:p>
          <a:p>
            <a:pPr marL="285750" marR="0" lvl="0" indent="-285750" algn="just" rtl="0">
              <a:lnSpc>
                <a:spcPct val="100000"/>
              </a:lnSpc>
              <a:spcBef>
                <a:spcPts val="600"/>
              </a:spcBef>
              <a:spcAft>
                <a:spcPts val="0"/>
              </a:spcAft>
              <a:buClr>
                <a:srgbClr val="FF0000"/>
              </a:buClr>
              <a:buSzPts val="2400"/>
              <a:buFont typeface="Wingdings" panose="05000000000000000000" pitchFamily="2" charset="2"/>
              <a:buChar char="Ø"/>
            </a:pPr>
            <a:r>
              <a:rPr lang="en-US" sz="1800" b="0" i="0" u="none" strike="noStrike" cap="none" dirty="0" smtClean="0">
                <a:solidFill>
                  <a:srgbClr val="000000"/>
                </a:solidFill>
                <a:latin typeface="Times New Roman"/>
                <a:ea typeface="Times New Roman"/>
                <a:cs typeface="Times New Roman"/>
                <a:sym typeface="Times New Roman"/>
              </a:rPr>
              <a:t>Fiber </a:t>
            </a:r>
            <a:r>
              <a:rPr lang="en-US" sz="1800" b="0" i="0" u="none" strike="noStrike" cap="none" dirty="0">
                <a:solidFill>
                  <a:srgbClr val="000000"/>
                </a:solidFill>
                <a:latin typeface="Times New Roman"/>
                <a:ea typeface="Times New Roman"/>
                <a:cs typeface="Times New Roman"/>
                <a:sym typeface="Times New Roman"/>
              </a:rPr>
              <a:t>optic is a cable that holds the optical </a:t>
            </a:r>
            <a:r>
              <a:rPr lang="en-US" sz="1800" b="0" i="0" u="none" strike="noStrike" cap="none" dirty="0" smtClean="0">
                <a:solidFill>
                  <a:srgbClr val="000000"/>
                </a:solidFill>
                <a:latin typeface="Times New Roman"/>
                <a:ea typeface="Times New Roman"/>
                <a:cs typeface="Times New Roman"/>
                <a:sym typeface="Times New Roman"/>
              </a:rPr>
              <a:t>fibers </a:t>
            </a:r>
            <a:r>
              <a:rPr lang="en-US" sz="1800" b="0" i="0" u="none" strike="noStrike" cap="none" dirty="0">
                <a:solidFill>
                  <a:srgbClr val="000000"/>
                </a:solidFill>
                <a:latin typeface="Times New Roman"/>
                <a:ea typeface="Times New Roman"/>
                <a:cs typeface="Times New Roman"/>
                <a:sym typeface="Times New Roman"/>
              </a:rPr>
              <a:t>coated in plastic that are used to </a:t>
            </a:r>
            <a:r>
              <a:rPr lang="en-US" sz="2000" b="1" i="0" u="none" strike="noStrike" cap="none" dirty="0">
                <a:solidFill>
                  <a:srgbClr val="000000"/>
                </a:solidFill>
                <a:latin typeface="Times New Roman"/>
                <a:ea typeface="Times New Roman"/>
                <a:cs typeface="Times New Roman"/>
                <a:sym typeface="Times New Roman"/>
              </a:rPr>
              <a:t>send the data by pulses of light.</a:t>
            </a:r>
            <a:endParaRPr sz="1800" b="1" i="0" u="none" strike="noStrike" cap="none" dirty="0">
              <a:solidFill>
                <a:srgbClr val="000000"/>
              </a:solidFill>
              <a:sym typeface="Arial"/>
            </a:endParaRPr>
          </a:p>
          <a:p>
            <a:pPr marL="285750" marR="0" lvl="0" indent="-285750" algn="just" rtl="0">
              <a:lnSpc>
                <a:spcPct val="100000"/>
              </a:lnSpc>
              <a:spcBef>
                <a:spcPts val="600"/>
              </a:spcBef>
              <a:spcAft>
                <a:spcPts val="0"/>
              </a:spcAft>
              <a:buClr>
                <a:srgbClr val="FF0000"/>
              </a:buClr>
              <a:buSzPts val="2400"/>
              <a:buFont typeface="Wingdings" panose="05000000000000000000" pitchFamily="2" charset="2"/>
              <a:buChar char="Ø"/>
            </a:pPr>
            <a:r>
              <a:rPr lang="en-US" sz="1800" b="0" i="0" u="none" strike="noStrike" cap="none" dirty="0">
                <a:solidFill>
                  <a:srgbClr val="000000"/>
                </a:solidFill>
                <a:latin typeface="Times New Roman"/>
                <a:ea typeface="Times New Roman"/>
                <a:cs typeface="Times New Roman"/>
                <a:sym typeface="Times New Roman"/>
              </a:rPr>
              <a:t>The plastic coating protects the optical </a:t>
            </a:r>
            <a:r>
              <a:rPr lang="en-US" sz="1800" b="0" i="0" u="none" strike="noStrike" cap="none" dirty="0" smtClean="0">
                <a:solidFill>
                  <a:srgbClr val="000000"/>
                </a:solidFill>
                <a:latin typeface="Times New Roman"/>
                <a:ea typeface="Times New Roman"/>
                <a:cs typeface="Times New Roman"/>
                <a:sym typeface="Times New Roman"/>
              </a:rPr>
              <a:t>fibers </a:t>
            </a:r>
            <a:r>
              <a:rPr lang="en-US" sz="1800" b="0" i="0" u="none" strike="noStrike" cap="none" dirty="0">
                <a:solidFill>
                  <a:srgbClr val="000000"/>
                </a:solidFill>
                <a:latin typeface="Times New Roman"/>
                <a:ea typeface="Times New Roman"/>
                <a:cs typeface="Times New Roman"/>
                <a:sym typeface="Times New Roman"/>
              </a:rPr>
              <a:t>from heat, cold, electromagnetic interference from other types of wiring.</a:t>
            </a:r>
            <a:endParaRPr sz="1800" b="0" i="0" u="none" strike="noStrike" cap="none" dirty="0">
              <a:solidFill>
                <a:srgbClr val="000000"/>
              </a:solidFill>
              <a:latin typeface="Arial"/>
              <a:ea typeface="Arial"/>
              <a:cs typeface="Arial"/>
              <a:sym typeface="Arial"/>
            </a:endParaRPr>
          </a:p>
          <a:p>
            <a:pPr marL="285750" marR="0" lvl="0" indent="-285750" algn="just" rtl="0">
              <a:lnSpc>
                <a:spcPct val="100000"/>
              </a:lnSpc>
              <a:spcBef>
                <a:spcPts val="600"/>
              </a:spcBef>
              <a:spcAft>
                <a:spcPts val="0"/>
              </a:spcAft>
              <a:buClr>
                <a:srgbClr val="FF0000"/>
              </a:buClr>
              <a:buSzPts val="2400"/>
              <a:buFont typeface="Wingdings" panose="05000000000000000000" pitchFamily="2" charset="2"/>
              <a:buChar char="Ø"/>
            </a:pPr>
            <a:r>
              <a:rPr lang="en-US" sz="1800" b="0" i="0" u="none" strike="noStrike" cap="none" dirty="0" smtClean="0">
                <a:solidFill>
                  <a:srgbClr val="000000"/>
                </a:solidFill>
                <a:latin typeface="Times New Roman"/>
                <a:ea typeface="Times New Roman"/>
                <a:cs typeface="Times New Roman"/>
                <a:sym typeface="Times New Roman"/>
              </a:rPr>
              <a:t>Fiber </a:t>
            </a:r>
            <a:r>
              <a:rPr lang="en-US" sz="1800" b="0" i="0" u="none" strike="noStrike" cap="none" dirty="0">
                <a:solidFill>
                  <a:srgbClr val="000000"/>
                </a:solidFill>
                <a:latin typeface="Times New Roman"/>
                <a:ea typeface="Times New Roman"/>
                <a:cs typeface="Times New Roman"/>
                <a:sym typeface="Times New Roman"/>
              </a:rPr>
              <a:t>optics provide </a:t>
            </a:r>
            <a:r>
              <a:rPr lang="en-US" sz="2000" b="1" i="0" u="none" strike="noStrike" cap="none" dirty="0">
                <a:solidFill>
                  <a:srgbClr val="000000"/>
                </a:solidFill>
                <a:latin typeface="Times New Roman"/>
                <a:ea typeface="Times New Roman"/>
                <a:cs typeface="Times New Roman"/>
                <a:sym typeface="Times New Roman"/>
              </a:rPr>
              <a:t>faster data transmission</a:t>
            </a:r>
            <a:r>
              <a:rPr lang="en-US" sz="1800" b="0" i="0" u="none" strike="noStrike" cap="none" dirty="0">
                <a:solidFill>
                  <a:srgbClr val="000000"/>
                </a:solidFill>
                <a:latin typeface="Times New Roman"/>
                <a:ea typeface="Times New Roman"/>
                <a:cs typeface="Times New Roman"/>
                <a:sym typeface="Times New Roman"/>
              </a:rPr>
              <a:t> than copper wires.</a:t>
            </a:r>
            <a:endParaRPr sz="1800" b="0" i="0" u="none" strike="noStrike" cap="none" dirty="0">
              <a:solidFill>
                <a:srgbClr val="000000"/>
              </a:solidFill>
              <a:latin typeface="Times New Roman"/>
              <a:ea typeface="Times New Roman"/>
              <a:cs typeface="Times New Roman"/>
              <a:sym typeface="Times New Roman"/>
            </a:endParaRPr>
          </a:p>
        </p:txBody>
      </p:sp>
      <p:pic>
        <p:nvPicPr>
          <p:cNvPr id="1092" name="Google Shape;1092;p122"/>
          <p:cNvPicPr preferRelativeResize="0"/>
          <p:nvPr/>
        </p:nvPicPr>
        <p:blipFill rotWithShape="1">
          <a:blip r:embed="rId4">
            <a:alphaModFix/>
          </a:blip>
          <a:srcRect/>
          <a:stretch/>
        </p:blipFill>
        <p:spPr>
          <a:xfrm>
            <a:off x="1030778" y="3053627"/>
            <a:ext cx="6886575" cy="1609589"/>
          </a:xfrm>
          <a:prstGeom prst="rect">
            <a:avLst/>
          </a:prstGeom>
          <a:noFill/>
          <a:ln>
            <a:noFill/>
          </a:ln>
        </p:spPr>
      </p:pic>
    </p:spTree>
    <p:extLst>
      <p:ext uri="{BB962C8B-B14F-4D97-AF65-F5344CB8AC3E}">
        <p14:creationId xmlns:p14="http://schemas.microsoft.com/office/powerpoint/2010/main" val="3527507088"/>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1096"/>
        <p:cNvGrpSpPr/>
        <p:nvPr/>
      </p:nvGrpSpPr>
      <p:grpSpPr>
        <a:xfrm>
          <a:off x="0" y="0"/>
          <a:ext cx="0" cy="0"/>
          <a:chOff x="0" y="0"/>
          <a:chExt cx="0" cy="0"/>
        </a:xfrm>
      </p:grpSpPr>
      <p:sp>
        <p:nvSpPr>
          <p:cNvPr id="1097" name="Google Shape;1097;p123"/>
          <p:cNvSpPr txBox="1">
            <a:spLocks noGrp="1"/>
          </p:cNvSpPr>
          <p:nvPr>
            <p:ph type="sldNum" idx="12"/>
          </p:nvPr>
        </p:nvSpPr>
        <p:spPr>
          <a:xfrm>
            <a:off x="8472458" y="4663217"/>
            <a:ext cx="548700" cy="393600"/>
          </a:xfrm>
          <a:prstGeom prst="rect">
            <a:avLst/>
          </a:prstGeom>
          <a:noFill/>
          <a:ln>
            <a:noFill/>
          </a:ln>
        </p:spPr>
        <p:txBody>
          <a:bodyPr spcFirstLastPara="1" wrap="square" lIns="68575" tIns="34275" rIns="68575" bIns="34275" anchor="ctr" anchorCtr="0">
            <a:noAutofit/>
          </a:bodyPr>
          <a:lstStyle/>
          <a:p>
            <a:pPr marL="0" lvl="0" indent="0" algn="r" rtl="0">
              <a:lnSpc>
                <a:spcPct val="100000"/>
              </a:lnSpc>
              <a:spcBef>
                <a:spcPts val="0"/>
              </a:spcBef>
              <a:spcAft>
                <a:spcPts val="0"/>
              </a:spcAft>
              <a:buSzPts val="800"/>
              <a:buNone/>
            </a:pPr>
            <a:fld id="{00000000-1234-1234-1234-123412341234}" type="slidenum">
              <a:rPr lang="en-US"/>
              <a:t>119</a:t>
            </a:fld>
            <a:endParaRPr/>
          </a:p>
        </p:txBody>
      </p:sp>
      <p:pic>
        <p:nvPicPr>
          <p:cNvPr id="1098" name="Google Shape;1098;p123"/>
          <p:cNvPicPr preferRelativeResize="0"/>
          <p:nvPr/>
        </p:nvPicPr>
        <p:blipFill rotWithShape="1">
          <a:blip r:embed="rId3">
            <a:alphaModFix/>
          </a:blip>
          <a:srcRect/>
          <a:stretch/>
        </p:blipFill>
        <p:spPr>
          <a:xfrm>
            <a:off x="41821" y="47020"/>
            <a:ext cx="781139" cy="628389"/>
          </a:xfrm>
          <a:prstGeom prst="rect">
            <a:avLst/>
          </a:prstGeom>
          <a:noFill/>
          <a:ln>
            <a:noFill/>
          </a:ln>
        </p:spPr>
      </p:pic>
      <p:sp>
        <p:nvSpPr>
          <p:cNvPr id="1099" name="Google Shape;1099;p123"/>
          <p:cNvSpPr/>
          <p:nvPr/>
        </p:nvSpPr>
        <p:spPr>
          <a:xfrm>
            <a:off x="1236260" y="89208"/>
            <a:ext cx="7865919"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b="0" i="0" u="none" strike="noStrike" cap="none">
                <a:solidFill>
                  <a:srgbClr val="7030A0"/>
                </a:solidFill>
                <a:latin typeface="Times New Roman"/>
                <a:ea typeface="Times New Roman"/>
                <a:cs typeface="Times New Roman"/>
                <a:sym typeface="Times New Roman"/>
              </a:rPr>
              <a:t>Fiber-Optic Cable</a:t>
            </a:r>
            <a:endParaRPr sz="1400" b="0" i="0" u="none" strike="noStrike" cap="none">
              <a:solidFill>
                <a:srgbClr val="000000"/>
              </a:solidFill>
              <a:latin typeface="Arial"/>
              <a:ea typeface="Arial"/>
              <a:cs typeface="Arial"/>
              <a:sym typeface="Arial"/>
            </a:endParaRPr>
          </a:p>
        </p:txBody>
      </p:sp>
      <p:sp>
        <p:nvSpPr>
          <p:cNvPr id="1100" name="Google Shape;1100;p123"/>
          <p:cNvSpPr/>
          <p:nvPr/>
        </p:nvSpPr>
        <p:spPr>
          <a:xfrm>
            <a:off x="354333" y="687592"/>
            <a:ext cx="8524480" cy="401648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500"/>
              <a:buFont typeface="Arial"/>
              <a:buNone/>
            </a:pPr>
            <a:r>
              <a:rPr lang="en-US" sz="1500" b="1" i="0" u="none" strike="noStrike" cap="none">
                <a:solidFill>
                  <a:srgbClr val="C00000"/>
                </a:solidFill>
                <a:latin typeface="Times New Roman"/>
                <a:ea typeface="Times New Roman"/>
                <a:cs typeface="Times New Roman"/>
                <a:sym typeface="Times New Roman"/>
              </a:rPr>
              <a:t>Advantages of Fiber-optic cable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500"/>
              <a:buFont typeface="Arial"/>
              <a:buNone/>
            </a:pPr>
            <a:endParaRPr sz="1500" b="1" i="0" u="none" strike="noStrike" cap="none">
              <a:solidFill>
                <a:srgbClr val="C00000"/>
              </a:solidFill>
              <a:latin typeface="Times New Roman"/>
              <a:ea typeface="Times New Roman"/>
              <a:cs typeface="Times New Roman"/>
              <a:sym typeface="Times New Roman"/>
            </a:endParaRPr>
          </a:p>
          <a:p>
            <a:pPr marL="285750" marR="0" lvl="0" indent="-285750" algn="just" rtl="0">
              <a:lnSpc>
                <a:spcPct val="100000"/>
              </a:lnSpc>
              <a:spcBef>
                <a:spcPts val="0"/>
              </a:spcBef>
              <a:spcAft>
                <a:spcPts val="0"/>
              </a:spcAft>
              <a:buClr>
                <a:srgbClr val="FF0000"/>
              </a:buClr>
              <a:buSzPts val="2250"/>
              <a:buFont typeface="Arial"/>
              <a:buChar char="•"/>
            </a:pPr>
            <a:r>
              <a:rPr lang="en-US" sz="1500" b="1" i="0" u="none" strike="noStrike" cap="none">
                <a:solidFill>
                  <a:srgbClr val="000000"/>
                </a:solidFill>
                <a:latin typeface="Times"/>
                <a:ea typeface="Times"/>
                <a:cs typeface="Times"/>
                <a:sym typeface="Times"/>
              </a:rPr>
              <a:t>Higher bandwidth:</a:t>
            </a:r>
            <a:r>
              <a:rPr lang="en-US" sz="1500" b="0" i="0" u="none" strike="noStrike" cap="none">
                <a:solidFill>
                  <a:srgbClr val="000000"/>
                </a:solidFill>
                <a:latin typeface="Times"/>
                <a:ea typeface="Times"/>
                <a:cs typeface="Times"/>
                <a:sym typeface="Times"/>
              </a:rPr>
              <a:t> The fiber optic cable provides more bandwidth as compared copper.</a:t>
            </a:r>
            <a:endParaRPr sz="1400" b="0" i="0" u="none" strike="noStrike" cap="none">
              <a:solidFill>
                <a:srgbClr val="000000"/>
              </a:solidFill>
              <a:latin typeface="Times"/>
              <a:ea typeface="Times"/>
              <a:cs typeface="Times"/>
              <a:sym typeface="Times"/>
            </a:endParaRPr>
          </a:p>
          <a:p>
            <a:pPr marL="285750" marR="0" lvl="0" indent="-285750" algn="just" rtl="0">
              <a:lnSpc>
                <a:spcPct val="100000"/>
              </a:lnSpc>
              <a:spcBef>
                <a:spcPts val="0"/>
              </a:spcBef>
              <a:spcAft>
                <a:spcPts val="0"/>
              </a:spcAft>
              <a:buClr>
                <a:srgbClr val="FF0000"/>
              </a:buClr>
              <a:buSzPts val="2250"/>
              <a:buFont typeface="Arial"/>
              <a:buChar char="•"/>
            </a:pPr>
            <a:r>
              <a:rPr lang="en-US" sz="1500" b="0" i="0" u="none" strike="noStrike" cap="none">
                <a:solidFill>
                  <a:srgbClr val="000000"/>
                </a:solidFill>
                <a:latin typeface="Times"/>
                <a:ea typeface="Times"/>
                <a:cs typeface="Times"/>
                <a:sym typeface="Times"/>
              </a:rPr>
              <a:t>Fiber optic cable carries the data in the form of light. This allows </a:t>
            </a:r>
            <a:r>
              <a:rPr lang="en-US" sz="1500" b="0" i="0" u="none" strike="noStrike" cap="none">
                <a:solidFill>
                  <a:schemeClr val="dk1"/>
                </a:solidFill>
                <a:latin typeface="Times"/>
                <a:ea typeface="Times"/>
                <a:cs typeface="Times"/>
                <a:sym typeface="Times"/>
              </a:rPr>
              <a:t>the fibre optic cable to carry the signals at a higher speed.</a:t>
            </a:r>
            <a:endParaRPr sz="1400" b="0" i="0" u="none" strike="noStrike" cap="none">
              <a:solidFill>
                <a:srgbClr val="000000"/>
              </a:solidFill>
              <a:latin typeface="Times"/>
              <a:ea typeface="Times"/>
              <a:cs typeface="Times"/>
              <a:sym typeface="Times"/>
            </a:endParaRPr>
          </a:p>
          <a:p>
            <a:pPr marL="285750" marR="0" lvl="0" indent="-285750" algn="just" rtl="0">
              <a:lnSpc>
                <a:spcPct val="100000"/>
              </a:lnSpc>
              <a:spcBef>
                <a:spcPts val="0"/>
              </a:spcBef>
              <a:spcAft>
                <a:spcPts val="0"/>
              </a:spcAft>
              <a:buClr>
                <a:srgbClr val="FF0000"/>
              </a:buClr>
              <a:buSzPts val="2250"/>
              <a:buFont typeface="Arial"/>
              <a:buChar char="•"/>
            </a:pPr>
            <a:r>
              <a:rPr lang="en-US" sz="1500" b="1" i="0" u="none" strike="noStrike" cap="none">
                <a:solidFill>
                  <a:srgbClr val="000000"/>
                </a:solidFill>
                <a:latin typeface="Times"/>
                <a:ea typeface="Times"/>
                <a:cs typeface="Times"/>
                <a:sym typeface="Times"/>
              </a:rPr>
              <a:t>Less signal attenuation:</a:t>
            </a:r>
            <a:r>
              <a:rPr lang="en-US" sz="1500" b="0" i="0" u="none" strike="noStrike" cap="none">
                <a:solidFill>
                  <a:srgbClr val="000000"/>
                </a:solidFill>
                <a:latin typeface="Times"/>
                <a:ea typeface="Times"/>
                <a:cs typeface="Times"/>
                <a:sym typeface="Times"/>
              </a:rPr>
              <a:t> Fiber-optic transmission distance is significantly greater than that of other guided media</a:t>
            </a:r>
            <a:r>
              <a:rPr lang="en-US" sz="1500" b="0" i="0" u="none" strike="noStrike" cap="none">
                <a:solidFill>
                  <a:schemeClr val="dk1"/>
                </a:solidFill>
                <a:latin typeface="Times"/>
                <a:ea typeface="Times"/>
                <a:cs typeface="Times"/>
                <a:sym typeface="Times"/>
              </a:rPr>
              <a:t>. </a:t>
            </a:r>
            <a:endParaRPr sz="1400" b="0" i="0" u="none" strike="noStrike" cap="none">
              <a:solidFill>
                <a:srgbClr val="000000"/>
              </a:solidFill>
              <a:latin typeface="Times"/>
              <a:ea typeface="Times"/>
              <a:cs typeface="Times"/>
              <a:sym typeface="Times"/>
            </a:endParaRPr>
          </a:p>
          <a:p>
            <a:pPr marL="285750" marR="0" lvl="0" indent="-285750" algn="just" rtl="0">
              <a:lnSpc>
                <a:spcPct val="100000"/>
              </a:lnSpc>
              <a:spcBef>
                <a:spcPts val="0"/>
              </a:spcBef>
              <a:spcAft>
                <a:spcPts val="0"/>
              </a:spcAft>
              <a:buClr>
                <a:srgbClr val="FF0000"/>
              </a:buClr>
              <a:buSzPts val="2250"/>
              <a:buFont typeface="Arial"/>
              <a:buChar char="•"/>
            </a:pPr>
            <a:r>
              <a:rPr lang="en-US" sz="1500" b="1" i="0" u="none" strike="noStrike" cap="none">
                <a:solidFill>
                  <a:srgbClr val="000000"/>
                </a:solidFill>
                <a:latin typeface="Times"/>
                <a:ea typeface="Times"/>
                <a:cs typeface="Times"/>
                <a:sym typeface="Times"/>
              </a:rPr>
              <a:t>Immunity to electromagnetic interference: </a:t>
            </a:r>
            <a:r>
              <a:rPr lang="en-US" sz="1500" b="0" i="0" u="none" strike="noStrike" cap="none">
                <a:solidFill>
                  <a:srgbClr val="000000"/>
                </a:solidFill>
                <a:latin typeface="Times"/>
                <a:ea typeface="Times"/>
                <a:cs typeface="Times"/>
                <a:sym typeface="Times"/>
              </a:rPr>
              <a:t>Electromagnetic noise cannot affect fiber-optic cables.</a:t>
            </a:r>
            <a:endParaRPr sz="1400" b="0" i="0" u="none" strike="noStrike" cap="none">
              <a:solidFill>
                <a:srgbClr val="000000"/>
              </a:solidFill>
              <a:latin typeface="Times"/>
              <a:ea typeface="Times"/>
              <a:cs typeface="Times"/>
              <a:sym typeface="Times"/>
            </a:endParaRPr>
          </a:p>
          <a:p>
            <a:pPr marL="285750" marR="0" lvl="0" indent="-285750" algn="just" rtl="0">
              <a:lnSpc>
                <a:spcPct val="100000"/>
              </a:lnSpc>
              <a:spcBef>
                <a:spcPts val="0"/>
              </a:spcBef>
              <a:spcAft>
                <a:spcPts val="0"/>
              </a:spcAft>
              <a:buClr>
                <a:srgbClr val="FF0000"/>
              </a:buClr>
              <a:buSzPts val="2250"/>
              <a:buFont typeface="Arial"/>
              <a:buChar char="•"/>
            </a:pPr>
            <a:r>
              <a:rPr lang="en-US" sz="1500" b="1" i="0" u="none" strike="noStrike" cap="none">
                <a:solidFill>
                  <a:srgbClr val="000000"/>
                </a:solidFill>
                <a:latin typeface="Times"/>
                <a:ea typeface="Times"/>
                <a:cs typeface="Times"/>
                <a:sym typeface="Times"/>
              </a:rPr>
              <a:t>Resistance to corrosive materials: </a:t>
            </a:r>
            <a:r>
              <a:rPr lang="en-US" sz="1500" b="0" i="0" u="none" strike="noStrike" cap="none">
                <a:solidFill>
                  <a:srgbClr val="000000"/>
                </a:solidFill>
                <a:latin typeface="Times"/>
                <a:ea typeface="Times"/>
                <a:cs typeface="Times"/>
                <a:sym typeface="Times"/>
              </a:rPr>
              <a:t>Glass is more resistant to corrosive materials than copper.</a:t>
            </a:r>
            <a:endParaRPr sz="1400" b="0" i="0" u="none" strike="noStrike" cap="none">
              <a:solidFill>
                <a:srgbClr val="000000"/>
              </a:solidFill>
              <a:latin typeface="Times"/>
              <a:ea typeface="Times"/>
              <a:cs typeface="Times"/>
              <a:sym typeface="Times"/>
            </a:endParaRPr>
          </a:p>
          <a:p>
            <a:pPr marL="285750" marR="0" lvl="0" indent="-285750" algn="just" rtl="0">
              <a:lnSpc>
                <a:spcPct val="100000"/>
              </a:lnSpc>
              <a:spcBef>
                <a:spcPts val="0"/>
              </a:spcBef>
              <a:spcAft>
                <a:spcPts val="0"/>
              </a:spcAft>
              <a:buClr>
                <a:srgbClr val="FF0000"/>
              </a:buClr>
              <a:buSzPts val="2250"/>
              <a:buFont typeface="Arial"/>
              <a:buChar char="•"/>
            </a:pPr>
            <a:r>
              <a:rPr lang="en-US" sz="1500" b="1" i="0" u="none" strike="noStrike" cap="none">
                <a:solidFill>
                  <a:srgbClr val="000000"/>
                </a:solidFill>
                <a:latin typeface="Times"/>
                <a:ea typeface="Times"/>
                <a:cs typeface="Times"/>
                <a:sym typeface="Times"/>
              </a:rPr>
              <a:t>Light weight:</a:t>
            </a:r>
            <a:r>
              <a:rPr lang="en-US" sz="1500" b="0" i="0" u="none" strike="noStrike" cap="none">
                <a:solidFill>
                  <a:srgbClr val="000000"/>
                </a:solidFill>
                <a:latin typeface="Times"/>
                <a:ea typeface="Times"/>
                <a:cs typeface="Times"/>
                <a:sym typeface="Times"/>
              </a:rPr>
              <a:t> Fiber-optic cables are much lighter than copper cables.</a:t>
            </a:r>
            <a:endParaRPr sz="1400" b="0" i="0" u="none" strike="noStrike" cap="none">
              <a:solidFill>
                <a:srgbClr val="000000"/>
              </a:solidFill>
              <a:latin typeface="Times"/>
              <a:ea typeface="Times"/>
              <a:cs typeface="Times"/>
              <a:sym typeface="Times"/>
            </a:endParaRPr>
          </a:p>
          <a:p>
            <a:pPr marL="285750" marR="0" lvl="0" indent="-285750" algn="just" rtl="0">
              <a:lnSpc>
                <a:spcPct val="100000"/>
              </a:lnSpc>
              <a:spcBef>
                <a:spcPts val="0"/>
              </a:spcBef>
              <a:spcAft>
                <a:spcPts val="0"/>
              </a:spcAft>
              <a:buClr>
                <a:srgbClr val="FF0000"/>
              </a:buClr>
              <a:buSzPts val="2250"/>
              <a:buFont typeface="Arial"/>
              <a:buChar char="•"/>
            </a:pPr>
            <a:r>
              <a:rPr lang="en-US" sz="1500" b="1" i="0" u="none" strike="noStrike" cap="none">
                <a:solidFill>
                  <a:srgbClr val="000000"/>
                </a:solidFill>
                <a:latin typeface="Times"/>
                <a:ea typeface="Times"/>
                <a:cs typeface="Times"/>
                <a:sym typeface="Times"/>
              </a:rPr>
              <a:t>Greater immunity to tapping: </a:t>
            </a:r>
            <a:r>
              <a:rPr lang="en-US" sz="1500" b="0" i="0" u="none" strike="noStrike" cap="none">
                <a:solidFill>
                  <a:srgbClr val="000000"/>
                </a:solidFill>
                <a:latin typeface="Times"/>
                <a:ea typeface="Times"/>
                <a:cs typeface="Times"/>
                <a:sym typeface="Times"/>
              </a:rPr>
              <a:t>Fiber-optic cables are more immune to tapping than copper cables.</a:t>
            </a:r>
            <a:endParaRPr sz="1400" b="0" i="0" u="none" strike="noStrike" cap="none">
              <a:solidFill>
                <a:srgbClr val="000000"/>
              </a:solidFill>
              <a:latin typeface="Times"/>
              <a:ea typeface="Times"/>
              <a:cs typeface="Times"/>
              <a:sym typeface="Times"/>
            </a:endParaRPr>
          </a:p>
          <a:p>
            <a:pPr marL="285750" marR="0" lvl="0" indent="-142875" algn="just" rtl="0">
              <a:lnSpc>
                <a:spcPct val="100000"/>
              </a:lnSpc>
              <a:spcBef>
                <a:spcPts val="0"/>
              </a:spcBef>
              <a:spcAft>
                <a:spcPts val="0"/>
              </a:spcAft>
              <a:buClr>
                <a:srgbClr val="FF0000"/>
              </a:buClr>
              <a:buSzPts val="2250"/>
              <a:buFont typeface="Arial"/>
              <a:buNone/>
            </a:pPr>
            <a:endParaRPr sz="1500" b="0" i="0" u="none" strike="noStrike" cap="none">
              <a:solidFill>
                <a:srgbClr val="000000"/>
              </a:solidFill>
              <a:latin typeface="Times New Roman"/>
              <a:ea typeface="Times New Roman"/>
              <a:cs typeface="Times New Roman"/>
              <a:sym typeface="Times New Roman"/>
            </a:endParaRPr>
          </a:p>
          <a:p>
            <a:pPr marL="0" marR="0" lvl="0" indent="0" algn="just" rtl="0">
              <a:lnSpc>
                <a:spcPct val="100000"/>
              </a:lnSpc>
              <a:spcBef>
                <a:spcPts val="0"/>
              </a:spcBef>
              <a:spcAft>
                <a:spcPts val="0"/>
              </a:spcAft>
              <a:buClr>
                <a:srgbClr val="000000"/>
              </a:buClr>
              <a:buSzPts val="1500"/>
              <a:buFont typeface="Arial"/>
              <a:buNone/>
            </a:pPr>
            <a:r>
              <a:rPr lang="en-US" sz="1500" b="1" i="0" u="none" strike="noStrike" cap="none">
                <a:solidFill>
                  <a:srgbClr val="C00000"/>
                </a:solidFill>
                <a:latin typeface="Times New Roman"/>
                <a:ea typeface="Times New Roman"/>
                <a:cs typeface="Times New Roman"/>
                <a:sym typeface="Times New Roman"/>
              </a:rPr>
              <a:t>Disadvantages of  Fiber-optic cable </a:t>
            </a:r>
            <a:endParaRPr sz="1500" b="1" i="0" u="none" strike="noStrike" cap="none">
              <a:solidFill>
                <a:srgbClr val="C00000"/>
              </a:solidFill>
              <a:latin typeface="Times New Roman"/>
              <a:ea typeface="Times New Roman"/>
              <a:cs typeface="Times New Roman"/>
              <a:sym typeface="Times New Roman"/>
            </a:endParaRPr>
          </a:p>
          <a:p>
            <a:pPr marL="285750" marR="0" lvl="0" indent="-285750" algn="just" rtl="0">
              <a:lnSpc>
                <a:spcPct val="100000"/>
              </a:lnSpc>
              <a:spcBef>
                <a:spcPts val="0"/>
              </a:spcBef>
              <a:spcAft>
                <a:spcPts val="0"/>
              </a:spcAft>
              <a:buClr>
                <a:srgbClr val="FF0000"/>
              </a:buClr>
              <a:buSzPts val="2250"/>
              <a:buFont typeface="Arial"/>
              <a:buChar char="•"/>
            </a:pPr>
            <a:r>
              <a:rPr lang="en-US" sz="1500" b="1" i="0" u="none" strike="noStrike" cap="none">
                <a:solidFill>
                  <a:srgbClr val="000000"/>
                </a:solidFill>
                <a:latin typeface="Times New Roman"/>
                <a:ea typeface="Times New Roman"/>
                <a:cs typeface="Times New Roman"/>
                <a:sym typeface="Times New Roman"/>
              </a:rPr>
              <a:t>Installation and maintenance: </a:t>
            </a:r>
            <a:r>
              <a:rPr lang="en-US" sz="1500" b="0" i="0" u="none" strike="noStrike" cap="none">
                <a:solidFill>
                  <a:srgbClr val="000000"/>
                </a:solidFill>
                <a:latin typeface="Times New Roman"/>
                <a:ea typeface="Times New Roman"/>
                <a:cs typeface="Times New Roman"/>
                <a:sym typeface="Times New Roman"/>
              </a:rPr>
              <a:t>Its installation and maintenance require expertise that is not yet available everywhere.</a:t>
            </a:r>
            <a:endParaRPr sz="1400" b="0" i="0" u="none" strike="noStrike" cap="none">
              <a:solidFill>
                <a:srgbClr val="000000"/>
              </a:solidFill>
              <a:latin typeface="Arial"/>
              <a:ea typeface="Arial"/>
              <a:cs typeface="Arial"/>
              <a:sym typeface="Arial"/>
            </a:endParaRPr>
          </a:p>
          <a:p>
            <a:pPr marL="285750" marR="0" lvl="0" indent="-285750" algn="just" rtl="0">
              <a:lnSpc>
                <a:spcPct val="100000"/>
              </a:lnSpc>
              <a:spcBef>
                <a:spcPts val="0"/>
              </a:spcBef>
              <a:spcAft>
                <a:spcPts val="0"/>
              </a:spcAft>
              <a:buClr>
                <a:srgbClr val="FF0000"/>
              </a:buClr>
              <a:buSzPts val="2250"/>
              <a:buFont typeface="Arial"/>
              <a:buChar char="•"/>
            </a:pPr>
            <a:r>
              <a:rPr lang="en-US" sz="1500" b="1" i="0" u="none" strike="noStrike" cap="none">
                <a:solidFill>
                  <a:srgbClr val="000000"/>
                </a:solidFill>
                <a:latin typeface="Times New Roman"/>
                <a:ea typeface="Times New Roman"/>
                <a:cs typeface="Times New Roman"/>
                <a:sym typeface="Times New Roman"/>
              </a:rPr>
              <a:t>Unidirectional light propagation: </a:t>
            </a:r>
            <a:r>
              <a:rPr lang="en-US" sz="1500" b="0" i="0" u="none" strike="noStrike" cap="none">
                <a:solidFill>
                  <a:srgbClr val="000000"/>
                </a:solidFill>
                <a:latin typeface="Times New Roman"/>
                <a:ea typeface="Times New Roman"/>
                <a:cs typeface="Times New Roman"/>
                <a:sym typeface="Times New Roman"/>
              </a:rPr>
              <a:t>Propagation of light is unidirectional.</a:t>
            </a:r>
            <a:endParaRPr sz="1400" b="0" i="0" u="none" strike="noStrike" cap="none">
              <a:solidFill>
                <a:srgbClr val="000000"/>
              </a:solidFill>
              <a:latin typeface="Arial"/>
              <a:ea typeface="Arial"/>
              <a:cs typeface="Arial"/>
              <a:sym typeface="Arial"/>
            </a:endParaRPr>
          </a:p>
          <a:p>
            <a:pPr marL="285750" marR="0" lvl="0" indent="-285750" algn="just" rtl="0">
              <a:lnSpc>
                <a:spcPct val="100000"/>
              </a:lnSpc>
              <a:spcBef>
                <a:spcPts val="0"/>
              </a:spcBef>
              <a:spcAft>
                <a:spcPts val="0"/>
              </a:spcAft>
              <a:buClr>
                <a:srgbClr val="FF0000"/>
              </a:buClr>
              <a:buSzPts val="2250"/>
              <a:buFont typeface="Arial"/>
              <a:buChar char="•"/>
            </a:pPr>
            <a:r>
              <a:rPr lang="en-US" sz="1500" b="1" i="0" u="none" strike="noStrike" cap="none">
                <a:solidFill>
                  <a:srgbClr val="000000"/>
                </a:solidFill>
                <a:latin typeface="Times New Roman"/>
                <a:ea typeface="Times New Roman"/>
                <a:cs typeface="Times New Roman"/>
                <a:sym typeface="Times New Roman"/>
              </a:rPr>
              <a:t>Cost: </a:t>
            </a:r>
            <a:r>
              <a:rPr lang="en-US" sz="1500" b="0" i="0" u="none" strike="noStrike" cap="none">
                <a:solidFill>
                  <a:srgbClr val="000000"/>
                </a:solidFill>
                <a:latin typeface="Times New Roman"/>
                <a:ea typeface="Times New Roman"/>
                <a:cs typeface="Times New Roman"/>
                <a:sym typeface="Times New Roman"/>
              </a:rPr>
              <a:t>The cable and the interfaces are relatively more expensive than those of other guided media. </a:t>
            </a:r>
            <a:endParaRPr sz="1500" b="0" i="0" u="none" strike="noStrike" cap="none">
              <a:solidFill>
                <a:srgbClr val="000000"/>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84437738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grpSp>
        <p:nvGrpSpPr>
          <p:cNvPr id="149" name="Google Shape;149;p15"/>
          <p:cNvGrpSpPr/>
          <p:nvPr/>
        </p:nvGrpSpPr>
        <p:grpSpPr>
          <a:xfrm>
            <a:off x="6375821" y="4012459"/>
            <a:ext cx="1355145" cy="845947"/>
            <a:chOff x="1893100" y="2377412"/>
            <a:chExt cx="1296757" cy="823441"/>
          </a:xfrm>
        </p:grpSpPr>
        <p:sp>
          <p:nvSpPr>
            <p:cNvPr id="150" name="Google Shape;150;p15"/>
            <p:cNvSpPr/>
            <p:nvPr/>
          </p:nvSpPr>
          <p:spPr>
            <a:xfrm>
              <a:off x="1893100" y="2377412"/>
              <a:ext cx="1296757" cy="823441"/>
            </a:xfrm>
            <a:prstGeom prst="roundRect">
              <a:avLst>
                <a:gd name="adj" fmla="val 10000"/>
              </a:avLst>
            </a:prstGeom>
            <a:solidFill>
              <a:srgbClr val="BAF8FF"/>
            </a:solidFill>
            <a:ln w="25400" cap="flat" cmpd="sng">
              <a:solidFill>
                <a:srgbClr val="4185F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5"/>
            <p:cNvSpPr/>
            <p:nvPr/>
          </p:nvSpPr>
          <p:spPr>
            <a:xfrm>
              <a:off x="2017181" y="2447462"/>
              <a:ext cx="1167089" cy="591578"/>
            </a:xfrm>
            <a:prstGeom prst="rect">
              <a:avLst/>
            </a:prstGeom>
            <a:solidFill>
              <a:srgbClr val="BAF8FF"/>
            </a:solidFill>
            <a:ln>
              <a:noFill/>
            </a:ln>
          </p:spPr>
          <p:txBody>
            <a:bodyPr spcFirstLastPara="1" wrap="square" lIns="41900" tIns="41900" rIns="41900" bIns="41900" anchor="ctr" anchorCtr="0">
              <a:noAutofit/>
            </a:bodyPr>
            <a:lstStyle/>
            <a:p>
              <a:pPr marL="0" marR="0" lvl="0" indent="0" algn="ctr" rtl="0">
                <a:lnSpc>
                  <a:spcPct val="90000"/>
                </a:lnSpc>
                <a:spcBef>
                  <a:spcPts val="0"/>
                </a:spcBef>
                <a:spcAft>
                  <a:spcPts val="0"/>
                </a:spcAft>
                <a:buNone/>
              </a:pPr>
              <a:r>
                <a:rPr lang="en-US" sz="1100" b="0" i="0" u="none" strike="noStrike" cap="none">
                  <a:solidFill>
                    <a:schemeClr val="dk1"/>
                  </a:solidFill>
                  <a:latin typeface="Arial"/>
                  <a:ea typeface="Arial"/>
                  <a:cs typeface="Arial"/>
                  <a:sym typeface="Arial"/>
                </a:rPr>
                <a:t> </a:t>
              </a:r>
              <a:endParaRPr sz="1100" b="0" i="0" u="none" strike="noStrike" cap="none">
                <a:solidFill>
                  <a:schemeClr val="dk1"/>
                </a:solidFill>
                <a:latin typeface="Arial"/>
                <a:ea typeface="Arial"/>
                <a:cs typeface="Arial"/>
                <a:sym typeface="Arial"/>
              </a:endParaRPr>
            </a:p>
          </p:txBody>
        </p:sp>
      </p:grpSp>
      <p:sp>
        <p:nvSpPr>
          <p:cNvPr id="152" name="Google Shape;152;p15"/>
          <p:cNvSpPr txBox="1">
            <a:spLocks noGrp="1"/>
          </p:cNvSpPr>
          <p:nvPr>
            <p:ph type="sldNum" idx="12"/>
          </p:nvPr>
        </p:nvSpPr>
        <p:spPr>
          <a:xfrm>
            <a:off x="8472458" y="4663217"/>
            <a:ext cx="548700" cy="393600"/>
          </a:xfrm>
          <a:prstGeom prst="rect">
            <a:avLst/>
          </a:prstGeom>
          <a:noFill/>
          <a:ln>
            <a:noFill/>
          </a:ln>
        </p:spPr>
        <p:txBody>
          <a:bodyPr spcFirstLastPara="1" wrap="square" lIns="68575" tIns="34275" rIns="68575" bIns="34275" anchor="ctr" anchorCtr="0">
            <a:noAutofit/>
          </a:bodyPr>
          <a:lstStyle/>
          <a:p>
            <a:pPr marL="0" lvl="0" indent="0" algn="r" rtl="0">
              <a:lnSpc>
                <a:spcPct val="100000"/>
              </a:lnSpc>
              <a:spcBef>
                <a:spcPts val="0"/>
              </a:spcBef>
              <a:spcAft>
                <a:spcPts val="0"/>
              </a:spcAft>
              <a:buSzPts val="900"/>
              <a:buNone/>
            </a:pPr>
            <a:fld id="{00000000-1234-1234-1234-123412341234}" type="slidenum">
              <a:rPr lang="en-US" sz="900">
                <a:solidFill>
                  <a:schemeClr val="dk1"/>
                </a:solidFill>
                <a:latin typeface="Times New Roman"/>
                <a:ea typeface="Times New Roman"/>
                <a:cs typeface="Times New Roman"/>
                <a:sym typeface="Times New Roman"/>
              </a:rPr>
              <a:t>12</a:t>
            </a:fld>
            <a:endParaRPr sz="900">
              <a:solidFill>
                <a:schemeClr val="dk1"/>
              </a:solidFill>
              <a:latin typeface="Times New Roman"/>
              <a:ea typeface="Times New Roman"/>
              <a:cs typeface="Times New Roman"/>
              <a:sym typeface="Times New Roman"/>
            </a:endParaRPr>
          </a:p>
        </p:txBody>
      </p:sp>
      <p:sp>
        <p:nvSpPr>
          <p:cNvPr id="153" name="Google Shape;153;p15"/>
          <p:cNvSpPr/>
          <p:nvPr/>
        </p:nvSpPr>
        <p:spPr>
          <a:xfrm>
            <a:off x="585627" y="47020"/>
            <a:ext cx="7338322" cy="522515"/>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2800"/>
              <a:buFont typeface="Arial"/>
              <a:buNone/>
            </a:pPr>
            <a:r>
              <a:rPr lang="en-US" sz="2800" b="1" i="0" u="none" strike="noStrike" cap="none">
                <a:solidFill>
                  <a:srgbClr val="7030A0"/>
                </a:solidFill>
                <a:latin typeface="Times New Roman"/>
                <a:ea typeface="Times New Roman"/>
                <a:cs typeface="Times New Roman"/>
                <a:sym typeface="Times New Roman"/>
              </a:rPr>
              <a:t>Data Transmission</a:t>
            </a:r>
            <a:endParaRPr sz="1400" b="0" i="0" u="none" strike="noStrike" cap="none">
              <a:solidFill>
                <a:srgbClr val="000000"/>
              </a:solidFill>
              <a:latin typeface="Arial"/>
              <a:ea typeface="Arial"/>
              <a:cs typeface="Arial"/>
              <a:sym typeface="Arial"/>
            </a:endParaRPr>
          </a:p>
        </p:txBody>
      </p:sp>
      <p:pic>
        <p:nvPicPr>
          <p:cNvPr id="154" name="Google Shape;154;p15"/>
          <p:cNvPicPr preferRelativeResize="0"/>
          <p:nvPr/>
        </p:nvPicPr>
        <p:blipFill rotWithShape="1">
          <a:blip r:embed="rId3">
            <a:alphaModFix/>
          </a:blip>
          <a:srcRect/>
          <a:stretch/>
        </p:blipFill>
        <p:spPr>
          <a:xfrm>
            <a:off x="41821" y="47020"/>
            <a:ext cx="739015" cy="638780"/>
          </a:xfrm>
          <a:prstGeom prst="rect">
            <a:avLst/>
          </a:prstGeom>
          <a:noFill/>
          <a:ln>
            <a:noFill/>
          </a:ln>
        </p:spPr>
      </p:pic>
      <p:grpSp>
        <p:nvGrpSpPr>
          <p:cNvPr id="155" name="Google Shape;155;p15"/>
          <p:cNvGrpSpPr/>
          <p:nvPr/>
        </p:nvGrpSpPr>
        <p:grpSpPr>
          <a:xfrm>
            <a:off x="1159034" y="456082"/>
            <a:ext cx="6487545" cy="3412858"/>
            <a:chOff x="-2201" y="-51007"/>
            <a:chExt cx="6487545" cy="3412858"/>
          </a:xfrm>
        </p:grpSpPr>
        <p:sp>
          <p:nvSpPr>
            <p:cNvPr id="156" name="Google Shape;156;p15"/>
            <p:cNvSpPr/>
            <p:nvPr/>
          </p:nvSpPr>
          <p:spPr>
            <a:xfrm>
              <a:off x="4900418" y="2024390"/>
              <a:ext cx="792463" cy="377140"/>
            </a:xfrm>
            <a:custGeom>
              <a:avLst/>
              <a:gdLst/>
              <a:ahLst/>
              <a:cxnLst/>
              <a:rect l="l" t="t" r="r" b="b"/>
              <a:pathLst>
                <a:path w="120000" h="120000" extrusionOk="0">
                  <a:moveTo>
                    <a:pt x="0" y="0"/>
                  </a:moveTo>
                  <a:lnTo>
                    <a:pt x="0" y="81777"/>
                  </a:lnTo>
                  <a:lnTo>
                    <a:pt x="120000" y="81777"/>
                  </a:lnTo>
                  <a:lnTo>
                    <a:pt x="120000" y="120000"/>
                  </a:lnTo>
                </a:path>
              </a:pathLst>
            </a:custGeom>
            <a:noFill/>
            <a:ln w="25400" cap="flat" cmpd="sng">
              <a:solidFill>
                <a:srgbClr val="3978DB"/>
              </a:solidFill>
              <a:prstDash val="solid"/>
              <a:round/>
              <a:headEnd type="none" w="sm" len="sm"/>
              <a:tailEnd type="none" w="sm" len="sm"/>
            </a:ln>
          </p:spPr>
        </p:sp>
        <p:sp>
          <p:nvSpPr>
            <p:cNvPr id="157" name="Google Shape;157;p15"/>
            <p:cNvSpPr/>
            <p:nvPr/>
          </p:nvSpPr>
          <p:spPr>
            <a:xfrm>
              <a:off x="4107955" y="2024390"/>
              <a:ext cx="792463" cy="377140"/>
            </a:xfrm>
            <a:custGeom>
              <a:avLst/>
              <a:gdLst/>
              <a:ahLst/>
              <a:cxnLst/>
              <a:rect l="l" t="t" r="r" b="b"/>
              <a:pathLst>
                <a:path w="120000" h="120000" extrusionOk="0">
                  <a:moveTo>
                    <a:pt x="120000" y="0"/>
                  </a:moveTo>
                  <a:lnTo>
                    <a:pt x="120000" y="81777"/>
                  </a:lnTo>
                  <a:lnTo>
                    <a:pt x="0" y="81777"/>
                  </a:lnTo>
                  <a:lnTo>
                    <a:pt x="0" y="120000"/>
                  </a:lnTo>
                </a:path>
              </a:pathLst>
            </a:custGeom>
            <a:noFill/>
            <a:ln w="25400" cap="flat" cmpd="sng">
              <a:solidFill>
                <a:srgbClr val="3978DB"/>
              </a:solidFill>
              <a:prstDash val="solid"/>
              <a:round/>
              <a:headEnd type="none" w="sm" len="sm"/>
              <a:tailEnd type="none" w="sm" len="sm"/>
            </a:ln>
          </p:spPr>
        </p:sp>
        <p:sp>
          <p:nvSpPr>
            <p:cNvPr id="158" name="Google Shape;158;p15"/>
            <p:cNvSpPr/>
            <p:nvPr/>
          </p:nvSpPr>
          <p:spPr>
            <a:xfrm>
              <a:off x="3285287" y="772434"/>
              <a:ext cx="1615130" cy="428514"/>
            </a:xfrm>
            <a:custGeom>
              <a:avLst/>
              <a:gdLst/>
              <a:ahLst/>
              <a:cxnLst/>
              <a:rect l="l" t="t" r="r" b="b"/>
              <a:pathLst>
                <a:path w="120000" h="120000" extrusionOk="0">
                  <a:moveTo>
                    <a:pt x="0" y="0"/>
                  </a:moveTo>
                  <a:lnTo>
                    <a:pt x="0" y="86359"/>
                  </a:lnTo>
                  <a:lnTo>
                    <a:pt x="120000" y="86359"/>
                  </a:lnTo>
                  <a:lnTo>
                    <a:pt x="120000" y="120000"/>
                  </a:lnTo>
                </a:path>
              </a:pathLst>
            </a:custGeom>
            <a:noFill/>
            <a:ln w="25400" cap="flat" cmpd="sng">
              <a:solidFill>
                <a:srgbClr val="3169C1"/>
              </a:solidFill>
              <a:prstDash val="solid"/>
              <a:round/>
              <a:headEnd type="none" w="sm" len="sm"/>
              <a:tailEnd type="none" w="sm" len="sm"/>
            </a:ln>
          </p:spPr>
        </p:sp>
        <p:sp>
          <p:nvSpPr>
            <p:cNvPr id="159" name="Google Shape;159;p15"/>
            <p:cNvSpPr/>
            <p:nvPr/>
          </p:nvSpPr>
          <p:spPr>
            <a:xfrm>
              <a:off x="1629049" y="2024390"/>
              <a:ext cx="893979" cy="377140"/>
            </a:xfrm>
            <a:custGeom>
              <a:avLst/>
              <a:gdLst/>
              <a:ahLst/>
              <a:cxnLst/>
              <a:rect l="l" t="t" r="r" b="b"/>
              <a:pathLst>
                <a:path w="120000" h="120000" extrusionOk="0">
                  <a:moveTo>
                    <a:pt x="0" y="0"/>
                  </a:moveTo>
                  <a:lnTo>
                    <a:pt x="0" y="81777"/>
                  </a:lnTo>
                  <a:lnTo>
                    <a:pt x="120000" y="81777"/>
                  </a:lnTo>
                  <a:lnTo>
                    <a:pt x="120000" y="120000"/>
                  </a:lnTo>
                </a:path>
              </a:pathLst>
            </a:custGeom>
            <a:noFill/>
            <a:ln w="25400" cap="flat" cmpd="sng">
              <a:solidFill>
                <a:srgbClr val="3978DB"/>
              </a:solidFill>
              <a:prstDash val="solid"/>
              <a:round/>
              <a:headEnd type="none" w="sm" len="sm"/>
              <a:tailEnd type="none" w="sm" len="sm"/>
            </a:ln>
          </p:spPr>
        </p:sp>
        <p:sp>
          <p:nvSpPr>
            <p:cNvPr id="160" name="Google Shape;160;p15"/>
            <p:cNvSpPr/>
            <p:nvPr/>
          </p:nvSpPr>
          <p:spPr>
            <a:xfrm>
              <a:off x="747694" y="2024390"/>
              <a:ext cx="881355" cy="324753"/>
            </a:xfrm>
            <a:custGeom>
              <a:avLst/>
              <a:gdLst/>
              <a:ahLst/>
              <a:cxnLst/>
              <a:rect l="l" t="t" r="r" b="b"/>
              <a:pathLst>
                <a:path w="120000" h="120000" extrusionOk="0">
                  <a:moveTo>
                    <a:pt x="120000" y="0"/>
                  </a:moveTo>
                  <a:lnTo>
                    <a:pt x="120000" y="75610"/>
                  </a:lnTo>
                  <a:lnTo>
                    <a:pt x="0" y="75610"/>
                  </a:lnTo>
                  <a:lnTo>
                    <a:pt x="0" y="120000"/>
                  </a:lnTo>
                </a:path>
              </a:pathLst>
            </a:custGeom>
            <a:noFill/>
            <a:ln w="25400" cap="flat" cmpd="sng">
              <a:solidFill>
                <a:srgbClr val="3978DB"/>
              </a:solidFill>
              <a:prstDash val="solid"/>
              <a:round/>
              <a:headEnd type="none" w="sm" len="sm"/>
              <a:tailEnd type="none" w="sm" len="sm"/>
            </a:ln>
          </p:spPr>
        </p:sp>
        <p:sp>
          <p:nvSpPr>
            <p:cNvPr id="161" name="Google Shape;161;p15"/>
            <p:cNvSpPr/>
            <p:nvPr/>
          </p:nvSpPr>
          <p:spPr>
            <a:xfrm>
              <a:off x="1629049" y="772434"/>
              <a:ext cx="1656238" cy="428514"/>
            </a:xfrm>
            <a:custGeom>
              <a:avLst/>
              <a:gdLst/>
              <a:ahLst/>
              <a:cxnLst/>
              <a:rect l="l" t="t" r="r" b="b"/>
              <a:pathLst>
                <a:path w="120000" h="120000" extrusionOk="0">
                  <a:moveTo>
                    <a:pt x="120000" y="0"/>
                  </a:moveTo>
                  <a:lnTo>
                    <a:pt x="120000" y="86359"/>
                  </a:lnTo>
                  <a:lnTo>
                    <a:pt x="0" y="86359"/>
                  </a:lnTo>
                  <a:lnTo>
                    <a:pt x="0" y="120000"/>
                  </a:lnTo>
                </a:path>
              </a:pathLst>
            </a:custGeom>
            <a:noFill/>
            <a:ln w="25400" cap="flat" cmpd="sng">
              <a:solidFill>
                <a:srgbClr val="3169C1"/>
              </a:solidFill>
              <a:prstDash val="solid"/>
              <a:round/>
              <a:headEnd type="none" w="sm" len="sm"/>
              <a:tailEnd type="none" w="sm" len="sm"/>
            </a:ln>
          </p:spPr>
        </p:sp>
        <p:sp>
          <p:nvSpPr>
            <p:cNvPr id="162" name="Google Shape;162;p15"/>
            <p:cNvSpPr/>
            <p:nvPr/>
          </p:nvSpPr>
          <p:spPr>
            <a:xfrm>
              <a:off x="2636909" y="-51007"/>
              <a:ext cx="1296757" cy="823441"/>
            </a:xfrm>
            <a:prstGeom prst="roundRect">
              <a:avLst>
                <a:gd name="adj" fmla="val 10000"/>
              </a:avLst>
            </a:prstGeom>
            <a:solidFill>
              <a:srgbClr val="4185F2"/>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5"/>
            <p:cNvSpPr/>
            <p:nvPr/>
          </p:nvSpPr>
          <p:spPr>
            <a:xfrm>
              <a:off x="2780993" y="85872"/>
              <a:ext cx="1296757" cy="823441"/>
            </a:xfrm>
            <a:prstGeom prst="roundRect">
              <a:avLst>
                <a:gd name="adj" fmla="val 10000"/>
              </a:avLst>
            </a:prstGeom>
            <a:solidFill>
              <a:schemeClr val="lt1">
                <a:alpha val="89803"/>
              </a:schemeClr>
            </a:solidFill>
            <a:ln w="25400" cap="flat" cmpd="sng">
              <a:solidFill>
                <a:srgbClr val="4185F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5"/>
            <p:cNvSpPr txBox="1"/>
            <p:nvPr/>
          </p:nvSpPr>
          <p:spPr>
            <a:xfrm>
              <a:off x="2805111" y="109990"/>
              <a:ext cx="1488036" cy="775205"/>
            </a:xfrm>
            <a:prstGeom prst="rect">
              <a:avLst/>
            </a:prstGeom>
            <a:noFill/>
            <a:ln>
              <a:noFill/>
            </a:ln>
          </p:spPr>
          <p:txBody>
            <a:bodyPr spcFirstLastPara="1" wrap="square" lIns="57150" tIns="57150" rIns="57150" bIns="57150" anchor="ctr" anchorCtr="0">
              <a:noAutofit/>
            </a:bodyPr>
            <a:lstStyle/>
            <a:p>
              <a:pPr marL="0" marR="0" lvl="0" indent="0" algn="ctr" rtl="0">
                <a:lnSpc>
                  <a:spcPct val="90000"/>
                </a:lnSpc>
                <a:spcBef>
                  <a:spcPts val="0"/>
                </a:spcBef>
                <a:spcAft>
                  <a:spcPts val="0"/>
                </a:spcAft>
                <a:buNone/>
              </a:pPr>
              <a:r>
                <a:rPr lang="en-US" sz="1500" b="0" i="0" u="none" strike="noStrike" cap="none" dirty="0">
                  <a:solidFill>
                    <a:srgbClr val="000000"/>
                  </a:solidFill>
                  <a:latin typeface="Arial"/>
                  <a:ea typeface="Arial"/>
                  <a:cs typeface="Arial"/>
                  <a:sym typeface="Arial"/>
                </a:rPr>
                <a:t>Data Transmission</a:t>
              </a:r>
              <a:endParaRPr sz="1500" b="0" i="0" u="none" strike="noStrike" cap="none" dirty="0">
                <a:solidFill>
                  <a:srgbClr val="000000"/>
                </a:solidFill>
                <a:latin typeface="Arial"/>
                <a:ea typeface="Arial"/>
                <a:cs typeface="Arial"/>
                <a:sym typeface="Arial"/>
              </a:endParaRPr>
            </a:p>
          </p:txBody>
        </p:sp>
        <p:sp>
          <p:nvSpPr>
            <p:cNvPr id="165" name="Google Shape;165;p15"/>
            <p:cNvSpPr/>
            <p:nvPr/>
          </p:nvSpPr>
          <p:spPr>
            <a:xfrm>
              <a:off x="980670" y="1200948"/>
              <a:ext cx="1296757" cy="823441"/>
            </a:xfrm>
            <a:prstGeom prst="roundRect">
              <a:avLst>
                <a:gd name="adj" fmla="val 10000"/>
              </a:avLst>
            </a:prstGeom>
            <a:solidFill>
              <a:srgbClr val="4185F2"/>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5"/>
            <p:cNvSpPr/>
            <p:nvPr/>
          </p:nvSpPr>
          <p:spPr>
            <a:xfrm>
              <a:off x="1124755" y="1337828"/>
              <a:ext cx="1296757" cy="823441"/>
            </a:xfrm>
            <a:prstGeom prst="roundRect">
              <a:avLst>
                <a:gd name="adj" fmla="val 10000"/>
              </a:avLst>
            </a:prstGeom>
            <a:solidFill>
              <a:schemeClr val="lt1">
                <a:alpha val="89803"/>
              </a:schemeClr>
            </a:solidFill>
            <a:ln w="25400" cap="flat" cmpd="sng">
              <a:solidFill>
                <a:srgbClr val="4185F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5"/>
            <p:cNvSpPr txBox="1"/>
            <p:nvPr/>
          </p:nvSpPr>
          <p:spPr>
            <a:xfrm>
              <a:off x="1148873" y="1361946"/>
              <a:ext cx="1560807" cy="775205"/>
            </a:xfrm>
            <a:prstGeom prst="rect">
              <a:avLst/>
            </a:prstGeom>
            <a:noFill/>
            <a:ln>
              <a:noFill/>
            </a:ln>
          </p:spPr>
          <p:txBody>
            <a:bodyPr spcFirstLastPara="1" wrap="square" lIns="57150" tIns="57150" rIns="57150" bIns="57150" anchor="ctr" anchorCtr="0">
              <a:noAutofit/>
            </a:bodyPr>
            <a:lstStyle/>
            <a:p>
              <a:pPr marL="0" marR="0" lvl="0" indent="0" algn="ctr" rtl="0">
                <a:lnSpc>
                  <a:spcPct val="90000"/>
                </a:lnSpc>
                <a:spcBef>
                  <a:spcPts val="0"/>
                </a:spcBef>
                <a:spcAft>
                  <a:spcPts val="0"/>
                </a:spcAft>
                <a:buNone/>
              </a:pPr>
              <a:r>
                <a:rPr lang="en-US" sz="1500" b="0" i="0" u="none" strike="noStrike" cap="none" dirty="0">
                  <a:solidFill>
                    <a:srgbClr val="000000"/>
                  </a:solidFill>
                  <a:latin typeface="Arial"/>
                  <a:ea typeface="Arial"/>
                  <a:cs typeface="Arial"/>
                  <a:sym typeface="Arial"/>
                </a:rPr>
                <a:t>Analog Transmission</a:t>
              </a:r>
              <a:endParaRPr sz="1500" b="0" i="0" u="none" strike="noStrike" cap="none" dirty="0">
                <a:solidFill>
                  <a:srgbClr val="000000"/>
                </a:solidFill>
                <a:latin typeface="Arial"/>
                <a:ea typeface="Arial"/>
                <a:cs typeface="Arial"/>
                <a:sym typeface="Arial"/>
              </a:endParaRPr>
            </a:p>
          </p:txBody>
        </p:sp>
        <p:sp>
          <p:nvSpPr>
            <p:cNvPr id="168" name="Google Shape;168;p15"/>
            <p:cNvSpPr/>
            <p:nvPr/>
          </p:nvSpPr>
          <p:spPr>
            <a:xfrm>
              <a:off x="-2201" y="2349143"/>
              <a:ext cx="1499791" cy="823441"/>
            </a:xfrm>
            <a:prstGeom prst="roundRect">
              <a:avLst>
                <a:gd name="adj" fmla="val 10000"/>
              </a:avLst>
            </a:prstGeom>
            <a:solidFill>
              <a:srgbClr val="4185F2"/>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15"/>
            <p:cNvSpPr/>
            <p:nvPr/>
          </p:nvSpPr>
          <p:spPr>
            <a:xfrm>
              <a:off x="141882" y="2486023"/>
              <a:ext cx="1499791" cy="823441"/>
            </a:xfrm>
            <a:prstGeom prst="roundRect">
              <a:avLst>
                <a:gd name="adj" fmla="val 10000"/>
              </a:avLst>
            </a:prstGeom>
            <a:solidFill>
              <a:schemeClr val="lt1">
                <a:alpha val="89803"/>
              </a:schemeClr>
            </a:solidFill>
            <a:ln w="25400" cap="flat" cmpd="sng">
              <a:solidFill>
                <a:srgbClr val="4185F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15"/>
            <p:cNvSpPr txBox="1"/>
            <p:nvPr/>
          </p:nvSpPr>
          <p:spPr>
            <a:xfrm>
              <a:off x="166000" y="2510141"/>
              <a:ext cx="1451555" cy="775205"/>
            </a:xfrm>
            <a:prstGeom prst="rect">
              <a:avLst/>
            </a:prstGeom>
            <a:noFill/>
            <a:ln>
              <a:noFill/>
            </a:ln>
          </p:spPr>
          <p:txBody>
            <a:bodyPr spcFirstLastPara="1" wrap="square" lIns="60950" tIns="60950" rIns="60950" bIns="60950" anchor="ctr" anchorCtr="0">
              <a:noAutofit/>
            </a:bodyPr>
            <a:lstStyle/>
            <a:p>
              <a:pPr marL="0" marR="0" lvl="0" indent="0" algn="ctr" rtl="0">
                <a:lnSpc>
                  <a:spcPct val="90000"/>
                </a:lnSpc>
                <a:spcBef>
                  <a:spcPts val="0"/>
                </a:spcBef>
                <a:spcAft>
                  <a:spcPts val="0"/>
                </a:spcAft>
                <a:buNone/>
              </a:pPr>
              <a:endParaRPr sz="1600" b="0" i="0" u="none" strike="noStrike" cap="none">
                <a:solidFill>
                  <a:srgbClr val="000000"/>
                </a:solidFill>
                <a:latin typeface="Arial"/>
                <a:ea typeface="Arial"/>
                <a:cs typeface="Arial"/>
                <a:sym typeface="Arial"/>
              </a:endParaRPr>
            </a:p>
            <a:p>
              <a:pPr marL="0" marR="0" lvl="0" indent="0" algn="ctr" rtl="0">
                <a:lnSpc>
                  <a:spcPct val="90000"/>
                </a:lnSpc>
                <a:spcBef>
                  <a:spcPts val="560"/>
                </a:spcBef>
                <a:spcAft>
                  <a:spcPts val="0"/>
                </a:spcAft>
                <a:buNone/>
              </a:pPr>
              <a:r>
                <a:rPr lang="en-US" sz="1500" b="0" i="0" u="none" strike="noStrike" cap="none">
                  <a:solidFill>
                    <a:srgbClr val="000000"/>
                  </a:solidFill>
                  <a:latin typeface="Arial"/>
                  <a:ea typeface="Arial"/>
                  <a:cs typeface="Arial"/>
                  <a:sym typeface="Arial"/>
                </a:rPr>
                <a:t>Analog data Analog transmission</a:t>
              </a:r>
              <a:endParaRPr/>
            </a:p>
            <a:p>
              <a:pPr marL="0" marR="0" lvl="0" indent="0" algn="ctr" rtl="0">
                <a:lnSpc>
                  <a:spcPct val="90000"/>
                </a:lnSpc>
                <a:spcBef>
                  <a:spcPts val="525"/>
                </a:spcBef>
                <a:spcAft>
                  <a:spcPts val="0"/>
                </a:spcAft>
                <a:buNone/>
              </a:pPr>
              <a:endParaRPr sz="1100" b="0" i="0" u="none" strike="noStrike" cap="none">
                <a:solidFill>
                  <a:srgbClr val="000000"/>
                </a:solidFill>
                <a:latin typeface="Arial"/>
                <a:ea typeface="Arial"/>
                <a:cs typeface="Arial"/>
                <a:sym typeface="Arial"/>
              </a:endParaRPr>
            </a:p>
          </p:txBody>
        </p:sp>
        <p:sp>
          <p:nvSpPr>
            <p:cNvPr id="171" name="Google Shape;171;p15"/>
            <p:cNvSpPr/>
            <p:nvPr/>
          </p:nvSpPr>
          <p:spPr>
            <a:xfrm>
              <a:off x="1874650" y="2401530"/>
              <a:ext cx="1296757" cy="823441"/>
            </a:xfrm>
            <a:prstGeom prst="roundRect">
              <a:avLst>
                <a:gd name="adj" fmla="val 10000"/>
              </a:avLst>
            </a:prstGeom>
            <a:solidFill>
              <a:srgbClr val="4185F2"/>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5"/>
            <p:cNvSpPr/>
            <p:nvPr/>
          </p:nvSpPr>
          <p:spPr>
            <a:xfrm>
              <a:off x="2018734" y="2538410"/>
              <a:ext cx="1296757" cy="823441"/>
            </a:xfrm>
            <a:prstGeom prst="roundRect">
              <a:avLst>
                <a:gd name="adj" fmla="val 10000"/>
              </a:avLst>
            </a:prstGeom>
            <a:solidFill>
              <a:schemeClr val="lt1">
                <a:alpha val="89803"/>
              </a:schemeClr>
            </a:solidFill>
            <a:ln w="25400" cap="flat" cmpd="sng">
              <a:solidFill>
                <a:srgbClr val="4185F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5"/>
            <p:cNvSpPr txBox="1"/>
            <p:nvPr/>
          </p:nvSpPr>
          <p:spPr>
            <a:xfrm>
              <a:off x="2042852" y="2562528"/>
              <a:ext cx="1248521" cy="775205"/>
            </a:xfrm>
            <a:prstGeom prst="rect">
              <a:avLst/>
            </a:prstGeom>
            <a:noFill/>
            <a:ln>
              <a:noFill/>
            </a:ln>
          </p:spPr>
          <p:txBody>
            <a:bodyPr spcFirstLastPara="1" wrap="square" lIns="57150" tIns="57150" rIns="57150" bIns="57150" anchor="ctr" anchorCtr="0">
              <a:noAutofit/>
            </a:bodyPr>
            <a:lstStyle/>
            <a:p>
              <a:pPr marL="0" marR="0" lvl="0" indent="0" algn="ctr" rtl="0">
                <a:lnSpc>
                  <a:spcPct val="90000"/>
                </a:lnSpc>
                <a:spcBef>
                  <a:spcPts val="0"/>
                </a:spcBef>
                <a:spcAft>
                  <a:spcPts val="0"/>
                </a:spcAft>
                <a:buNone/>
              </a:pPr>
              <a:r>
                <a:rPr lang="en-US" sz="1500" b="0" i="0" u="none" strike="noStrike" cap="none">
                  <a:solidFill>
                    <a:srgbClr val="000000"/>
                  </a:solidFill>
                  <a:latin typeface="Arial"/>
                  <a:ea typeface="Arial"/>
                  <a:cs typeface="Arial"/>
                  <a:sym typeface="Arial"/>
                </a:rPr>
                <a:t> Digital data Analog transmission</a:t>
              </a:r>
              <a:endParaRPr sz="1500" b="0" i="0" u="none" strike="noStrike" cap="none">
                <a:solidFill>
                  <a:srgbClr val="000000"/>
                </a:solidFill>
                <a:latin typeface="Arial"/>
                <a:ea typeface="Arial"/>
                <a:cs typeface="Arial"/>
                <a:sym typeface="Arial"/>
              </a:endParaRPr>
            </a:p>
          </p:txBody>
        </p:sp>
        <p:sp>
          <p:nvSpPr>
            <p:cNvPr id="174" name="Google Shape;174;p15"/>
            <p:cNvSpPr/>
            <p:nvPr/>
          </p:nvSpPr>
          <p:spPr>
            <a:xfrm>
              <a:off x="4252039" y="1200948"/>
              <a:ext cx="1296757" cy="823441"/>
            </a:xfrm>
            <a:prstGeom prst="roundRect">
              <a:avLst>
                <a:gd name="adj" fmla="val 10000"/>
              </a:avLst>
            </a:prstGeom>
            <a:solidFill>
              <a:srgbClr val="4185F2"/>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5"/>
            <p:cNvSpPr/>
            <p:nvPr/>
          </p:nvSpPr>
          <p:spPr>
            <a:xfrm>
              <a:off x="4396123" y="1337828"/>
              <a:ext cx="1296757" cy="823441"/>
            </a:xfrm>
            <a:prstGeom prst="roundRect">
              <a:avLst>
                <a:gd name="adj" fmla="val 10000"/>
              </a:avLst>
            </a:prstGeom>
            <a:solidFill>
              <a:schemeClr val="lt1">
                <a:alpha val="89803"/>
              </a:schemeClr>
            </a:solidFill>
            <a:ln w="25400" cap="flat" cmpd="sng">
              <a:solidFill>
                <a:srgbClr val="4185F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5"/>
            <p:cNvSpPr txBox="1"/>
            <p:nvPr/>
          </p:nvSpPr>
          <p:spPr>
            <a:xfrm>
              <a:off x="4420241" y="1361946"/>
              <a:ext cx="1560807" cy="775205"/>
            </a:xfrm>
            <a:prstGeom prst="rect">
              <a:avLst/>
            </a:prstGeom>
            <a:noFill/>
            <a:ln>
              <a:noFill/>
            </a:ln>
          </p:spPr>
          <p:txBody>
            <a:bodyPr spcFirstLastPara="1" wrap="square" lIns="57150" tIns="57150" rIns="57150" bIns="57150" anchor="ctr" anchorCtr="0">
              <a:noAutofit/>
            </a:bodyPr>
            <a:lstStyle/>
            <a:p>
              <a:pPr marL="0" marR="0" lvl="0" indent="0" algn="ctr" rtl="0">
                <a:lnSpc>
                  <a:spcPct val="90000"/>
                </a:lnSpc>
                <a:spcBef>
                  <a:spcPts val="0"/>
                </a:spcBef>
                <a:spcAft>
                  <a:spcPts val="0"/>
                </a:spcAft>
                <a:buNone/>
              </a:pPr>
              <a:r>
                <a:rPr lang="en-US" sz="1500" b="0" i="0" u="none" strike="noStrike" cap="none" dirty="0">
                  <a:solidFill>
                    <a:srgbClr val="000000"/>
                  </a:solidFill>
                  <a:latin typeface="Arial"/>
                  <a:ea typeface="Arial"/>
                  <a:cs typeface="Arial"/>
                  <a:sym typeface="Arial"/>
                </a:rPr>
                <a:t>Digital Transmission</a:t>
              </a:r>
              <a:endParaRPr sz="1500" b="0" i="0" u="none" strike="noStrike" cap="none" dirty="0">
                <a:solidFill>
                  <a:srgbClr val="000000"/>
                </a:solidFill>
                <a:latin typeface="Arial"/>
                <a:ea typeface="Arial"/>
                <a:cs typeface="Arial"/>
                <a:sym typeface="Arial"/>
              </a:endParaRPr>
            </a:p>
          </p:txBody>
        </p:sp>
        <p:sp>
          <p:nvSpPr>
            <p:cNvPr id="177" name="Google Shape;177;p15"/>
            <p:cNvSpPr/>
            <p:nvPr/>
          </p:nvSpPr>
          <p:spPr>
            <a:xfrm>
              <a:off x="3459576" y="2401530"/>
              <a:ext cx="1296757" cy="823441"/>
            </a:xfrm>
            <a:prstGeom prst="roundRect">
              <a:avLst>
                <a:gd name="adj" fmla="val 10000"/>
              </a:avLst>
            </a:prstGeom>
            <a:solidFill>
              <a:srgbClr val="4185F2"/>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15"/>
            <p:cNvSpPr/>
            <p:nvPr/>
          </p:nvSpPr>
          <p:spPr>
            <a:xfrm>
              <a:off x="3603660" y="2538410"/>
              <a:ext cx="1296757" cy="823441"/>
            </a:xfrm>
            <a:prstGeom prst="roundRect">
              <a:avLst>
                <a:gd name="adj" fmla="val 10000"/>
              </a:avLst>
            </a:prstGeom>
            <a:solidFill>
              <a:schemeClr val="lt1">
                <a:alpha val="89803"/>
              </a:schemeClr>
            </a:solidFill>
            <a:ln w="25400" cap="flat" cmpd="sng">
              <a:solidFill>
                <a:srgbClr val="4185F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15"/>
            <p:cNvSpPr txBox="1"/>
            <p:nvPr/>
          </p:nvSpPr>
          <p:spPr>
            <a:xfrm>
              <a:off x="3627778" y="2562528"/>
              <a:ext cx="1248521" cy="775205"/>
            </a:xfrm>
            <a:prstGeom prst="rect">
              <a:avLst/>
            </a:prstGeom>
            <a:noFill/>
            <a:ln>
              <a:noFill/>
            </a:ln>
          </p:spPr>
          <p:txBody>
            <a:bodyPr spcFirstLastPara="1" wrap="square" lIns="57150" tIns="57150" rIns="57150" bIns="57150" anchor="ctr" anchorCtr="0">
              <a:noAutofit/>
            </a:bodyPr>
            <a:lstStyle/>
            <a:p>
              <a:pPr marL="0" marR="0" lvl="0" indent="0" algn="ctr" rtl="0">
                <a:lnSpc>
                  <a:spcPct val="90000"/>
                </a:lnSpc>
                <a:spcBef>
                  <a:spcPts val="0"/>
                </a:spcBef>
                <a:spcAft>
                  <a:spcPts val="0"/>
                </a:spcAft>
                <a:buNone/>
              </a:pPr>
              <a:r>
                <a:rPr lang="en-US" sz="1500" b="0" i="0" u="none" strike="noStrike" cap="none">
                  <a:solidFill>
                    <a:srgbClr val="000000"/>
                  </a:solidFill>
                  <a:latin typeface="Arial"/>
                  <a:ea typeface="Arial"/>
                  <a:cs typeface="Arial"/>
                  <a:sym typeface="Arial"/>
                </a:rPr>
                <a:t>Digital data Digital transmission</a:t>
              </a:r>
              <a:endParaRPr sz="1500" b="0" i="0" u="none" strike="noStrike" cap="none">
                <a:solidFill>
                  <a:srgbClr val="000000"/>
                </a:solidFill>
                <a:latin typeface="Arial"/>
                <a:ea typeface="Arial"/>
                <a:cs typeface="Arial"/>
                <a:sym typeface="Arial"/>
              </a:endParaRPr>
            </a:p>
          </p:txBody>
        </p:sp>
        <p:sp>
          <p:nvSpPr>
            <p:cNvPr id="180" name="Google Shape;180;p15"/>
            <p:cNvSpPr/>
            <p:nvPr/>
          </p:nvSpPr>
          <p:spPr>
            <a:xfrm>
              <a:off x="5044502" y="2401530"/>
              <a:ext cx="1296757" cy="823441"/>
            </a:xfrm>
            <a:prstGeom prst="roundRect">
              <a:avLst>
                <a:gd name="adj" fmla="val 10000"/>
              </a:avLst>
            </a:prstGeom>
            <a:solidFill>
              <a:srgbClr val="4185F2"/>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5"/>
            <p:cNvSpPr/>
            <p:nvPr/>
          </p:nvSpPr>
          <p:spPr>
            <a:xfrm>
              <a:off x="5188587" y="2538410"/>
              <a:ext cx="1296757" cy="823441"/>
            </a:xfrm>
            <a:prstGeom prst="roundRect">
              <a:avLst>
                <a:gd name="adj" fmla="val 10000"/>
              </a:avLst>
            </a:prstGeom>
            <a:solidFill>
              <a:schemeClr val="lt1">
                <a:alpha val="89803"/>
              </a:schemeClr>
            </a:solidFill>
            <a:ln w="25400" cap="flat" cmpd="sng">
              <a:solidFill>
                <a:srgbClr val="4185F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5"/>
            <p:cNvSpPr txBox="1"/>
            <p:nvPr/>
          </p:nvSpPr>
          <p:spPr>
            <a:xfrm>
              <a:off x="5212705" y="2562528"/>
              <a:ext cx="1248521" cy="775205"/>
            </a:xfrm>
            <a:prstGeom prst="rect">
              <a:avLst/>
            </a:prstGeom>
            <a:noFill/>
            <a:ln>
              <a:noFill/>
            </a:ln>
          </p:spPr>
          <p:txBody>
            <a:bodyPr spcFirstLastPara="1" wrap="square" lIns="57150" tIns="57150" rIns="57150" bIns="57150" anchor="ctr" anchorCtr="0">
              <a:noAutofit/>
            </a:bodyPr>
            <a:lstStyle/>
            <a:p>
              <a:pPr marL="0" marR="0" lvl="0" indent="0" algn="ctr" rtl="0">
                <a:lnSpc>
                  <a:spcPct val="90000"/>
                </a:lnSpc>
                <a:spcBef>
                  <a:spcPts val="0"/>
                </a:spcBef>
                <a:spcAft>
                  <a:spcPts val="0"/>
                </a:spcAft>
                <a:buNone/>
              </a:pPr>
              <a:r>
                <a:rPr lang="en-US" sz="1500" b="0" i="0" u="none" strike="noStrike" cap="none">
                  <a:solidFill>
                    <a:srgbClr val="000000"/>
                  </a:solidFill>
                  <a:latin typeface="Arial"/>
                  <a:ea typeface="Arial"/>
                  <a:cs typeface="Arial"/>
                  <a:sym typeface="Arial"/>
                </a:rPr>
                <a:t>Analog data Digital transmission</a:t>
              </a:r>
              <a:endParaRPr sz="1500" b="0" i="0" u="none" strike="noStrike" cap="none">
                <a:solidFill>
                  <a:srgbClr val="000000"/>
                </a:solidFill>
                <a:latin typeface="Arial"/>
                <a:ea typeface="Arial"/>
                <a:cs typeface="Arial"/>
                <a:sym typeface="Arial"/>
              </a:endParaRPr>
            </a:p>
          </p:txBody>
        </p:sp>
      </p:grpSp>
      <p:grpSp>
        <p:nvGrpSpPr>
          <p:cNvPr id="183" name="Google Shape;183;p15"/>
          <p:cNvGrpSpPr/>
          <p:nvPr/>
        </p:nvGrpSpPr>
        <p:grpSpPr>
          <a:xfrm>
            <a:off x="1463190" y="4011057"/>
            <a:ext cx="1296757" cy="823441"/>
            <a:chOff x="332292" y="2538410"/>
            <a:chExt cx="1296757" cy="823441"/>
          </a:xfrm>
        </p:grpSpPr>
        <p:sp>
          <p:nvSpPr>
            <p:cNvPr id="184" name="Google Shape;184;p15"/>
            <p:cNvSpPr/>
            <p:nvPr/>
          </p:nvSpPr>
          <p:spPr>
            <a:xfrm>
              <a:off x="332292" y="2538410"/>
              <a:ext cx="1296757" cy="823441"/>
            </a:xfrm>
            <a:prstGeom prst="roundRect">
              <a:avLst>
                <a:gd name="adj" fmla="val 10000"/>
              </a:avLst>
            </a:prstGeom>
            <a:solidFill>
              <a:schemeClr val="lt1">
                <a:alpha val="89803"/>
              </a:schemeClr>
            </a:solidFill>
            <a:ln w="25400" cap="flat" cmpd="sng">
              <a:solidFill>
                <a:srgbClr val="4185F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15"/>
            <p:cNvSpPr/>
            <p:nvPr/>
          </p:nvSpPr>
          <p:spPr>
            <a:xfrm>
              <a:off x="356410" y="2562528"/>
              <a:ext cx="1248521" cy="775205"/>
            </a:xfrm>
            <a:prstGeom prst="rect">
              <a:avLst/>
            </a:prstGeom>
            <a:solidFill>
              <a:srgbClr val="BAF8FF"/>
            </a:solidFill>
            <a:ln>
              <a:noFill/>
            </a:ln>
          </p:spPr>
          <p:txBody>
            <a:bodyPr spcFirstLastPara="1" wrap="square" lIns="41900" tIns="41900" rIns="41900" bIns="41900" anchor="ctr" anchorCtr="0">
              <a:noAutofit/>
            </a:bodyPr>
            <a:lstStyle/>
            <a:p>
              <a:pPr marL="0" marR="0" lvl="0" indent="0" algn="ctr" rtl="0">
                <a:lnSpc>
                  <a:spcPct val="90000"/>
                </a:lnSpc>
                <a:spcBef>
                  <a:spcPts val="0"/>
                </a:spcBef>
                <a:spcAft>
                  <a:spcPts val="0"/>
                </a:spcAft>
                <a:buNone/>
              </a:pPr>
              <a:endParaRPr sz="1200" b="0" i="0" u="none" strike="noStrike" cap="none">
                <a:solidFill>
                  <a:schemeClr val="dk1"/>
                </a:solidFill>
                <a:latin typeface="Arial"/>
                <a:ea typeface="Arial"/>
                <a:cs typeface="Arial"/>
                <a:sym typeface="Arial"/>
              </a:endParaRPr>
            </a:p>
            <a:p>
              <a:pPr marL="0" marR="0" lvl="0" indent="0" algn="ctr" rtl="0">
                <a:lnSpc>
                  <a:spcPct val="90000"/>
                </a:lnSpc>
                <a:spcBef>
                  <a:spcPts val="420"/>
                </a:spcBef>
                <a:spcAft>
                  <a:spcPts val="0"/>
                </a:spcAft>
                <a:buNone/>
              </a:pPr>
              <a:r>
                <a:rPr lang="en-US" sz="1200" b="0" i="0" u="none" strike="noStrike" cap="none">
                  <a:solidFill>
                    <a:schemeClr val="dk1"/>
                  </a:solidFill>
                  <a:latin typeface="Arial"/>
                  <a:ea typeface="Arial"/>
                  <a:cs typeface="Arial"/>
                  <a:sym typeface="Arial"/>
                </a:rPr>
                <a:t>AM</a:t>
              </a:r>
              <a:endParaRPr/>
            </a:p>
            <a:p>
              <a:pPr marL="0" marR="0" lvl="0" indent="0" algn="ctr" rtl="0">
                <a:lnSpc>
                  <a:spcPct val="90000"/>
                </a:lnSpc>
                <a:spcBef>
                  <a:spcPts val="420"/>
                </a:spcBef>
                <a:spcAft>
                  <a:spcPts val="0"/>
                </a:spcAft>
                <a:buNone/>
              </a:pPr>
              <a:r>
                <a:rPr lang="en-US" sz="1200" b="0" i="0" u="none" strike="noStrike" cap="none">
                  <a:solidFill>
                    <a:schemeClr val="dk1"/>
                  </a:solidFill>
                  <a:latin typeface="Arial"/>
                  <a:ea typeface="Arial"/>
                  <a:cs typeface="Arial"/>
                  <a:sym typeface="Arial"/>
                </a:rPr>
                <a:t>FM</a:t>
              </a:r>
              <a:endParaRPr/>
            </a:p>
            <a:p>
              <a:pPr marL="0" marR="0" lvl="0" indent="0" algn="ctr" rtl="0">
                <a:lnSpc>
                  <a:spcPct val="90000"/>
                </a:lnSpc>
                <a:spcBef>
                  <a:spcPts val="420"/>
                </a:spcBef>
                <a:spcAft>
                  <a:spcPts val="0"/>
                </a:spcAft>
                <a:buNone/>
              </a:pPr>
              <a:r>
                <a:rPr lang="en-US" sz="1200" b="0" i="0" u="none" strike="noStrike" cap="none">
                  <a:solidFill>
                    <a:schemeClr val="dk1"/>
                  </a:solidFill>
                  <a:latin typeface="Arial"/>
                  <a:ea typeface="Arial"/>
                  <a:cs typeface="Arial"/>
                  <a:sym typeface="Arial"/>
                </a:rPr>
                <a:t>PM</a:t>
              </a:r>
              <a:endParaRPr/>
            </a:p>
            <a:p>
              <a:pPr marL="0" marR="0" lvl="0" indent="0" algn="ctr" rtl="0">
                <a:lnSpc>
                  <a:spcPct val="90000"/>
                </a:lnSpc>
                <a:spcBef>
                  <a:spcPts val="420"/>
                </a:spcBef>
                <a:spcAft>
                  <a:spcPts val="0"/>
                </a:spcAft>
                <a:buNone/>
              </a:pPr>
              <a:endParaRPr sz="1200" b="0" i="0" u="none" strike="noStrike" cap="none">
                <a:solidFill>
                  <a:schemeClr val="dk1"/>
                </a:solidFill>
                <a:latin typeface="Arial"/>
                <a:ea typeface="Arial"/>
                <a:cs typeface="Arial"/>
                <a:sym typeface="Arial"/>
              </a:endParaRPr>
            </a:p>
          </p:txBody>
        </p:sp>
      </p:grpSp>
      <p:grpSp>
        <p:nvGrpSpPr>
          <p:cNvPr id="186" name="Google Shape;186;p15"/>
          <p:cNvGrpSpPr/>
          <p:nvPr/>
        </p:nvGrpSpPr>
        <p:grpSpPr>
          <a:xfrm>
            <a:off x="3203478" y="4012459"/>
            <a:ext cx="1326506" cy="822037"/>
            <a:chOff x="1863352" y="2377411"/>
            <a:chExt cx="1326506" cy="960317"/>
          </a:xfrm>
        </p:grpSpPr>
        <p:sp>
          <p:nvSpPr>
            <p:cNvPr id="187" name="Google Shape;187;p15"/>
            <p:cNvSpPr/>
            <p:nvPr/>
          </p:nvSpPr>
          <p:spPr>
            <a:xfrm>
              <a:off x="1863352" y="2377411"/>
              <a:ext cx="1326506" cy="960317"/>
            </a:xfrm>
            <a:prstGeom prst="roundRect">
              <a:avLst>
                <a:gd name="adj" fmla="val 10000"/>
              </a:avLst>
            </a:prstGeom>
            <a:solidFill>
              <a:srgbClr val="BAF8FF"/>
            </a:solidFill>
            <a:ln w="25400" cap="flat" cmpd="sng">
              <a:solidFill>
                <a:srgbClr val="4185F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5"/>
            <p:cNvSpPr/>
            <p:nvPr/>
          </p:nvSpPr>
          <p:spPr>
            <a:xfrm>
              <a:off x="1973587" y="2433759"/>
              <a:ext cx="1188847" cy="712098"/>
            </a:xfrm>
            <a:prstGeom prst="rect">
              <a:avLst/>
            </a:prstGeom>
            <a:solidFill>
              <a:srgbClr val="BAF8FF"/>
            </a:solidFill>
            <a:ln>
              <a:noFill/>
            </a:ln>
          </p:spPr>
          <p:txBody>
            <a:bodyPr spcFirstLastPara="1" wrap="square" lIns="41900" tIns="41900" rIns="41900" bIns="41900" anchor="ctr" anchorCtr="0">
              <a:noAutofit/>
            </a:bodyPr>
            <a:lstStyle/>
            <a:p>
              <a:pPr marL="0" marR="0" lvl="0" indent="0" algn="ctr" rtl="0">
                <a:lnSpc>
                  <a:spcPct val="90000"/>
                </a:lnSpc>
                <a:spcBef>
                  <a:spcPts val="0"/>
                </a:spcBef>
                <a:spcAft>
                  <a:spcPts val="0"/>
                </a:spcAft>
                <a:buNone/>
              </a:pPr>
              <a:r>
                <a:rPr lang="en-US" sz="1100" b="0" i="0" u="none" strike="noStrike" cap="none">
                  <a:solidFill>
                    <a:schemeClr val="dk1"/>
                  </a:solidFill>
                  <a:latin typeface="Arial"/>
                  <a:ea typeface="Arial"/>
                  <a:cs typeface="Arial"/>
                  <a:sym typeface="Arial"/>
                </a:rPr>
                <a:t> </a:t>
              </a:r>
              <a:endParaRPr sz="1100" b="0" i="0" u="none" strike="noStrike" cap="none">
                <a:solidFill>
                  <a:schemeClr val="dk1"/>
                </a:solidFill>
                <a:latin typeface="Arial"/>
                <a:ea typeface="Arial"/>
                <a:cs typeface="Arial"/>
                <a:sym typeface="Arial"/>
              </a:endParaRPr>
            </a:p>
          </p:txBody>
        </p:sp>
      </p:grpSp>
      <p:sp>
        <p:nvSpPr>
          <p:cNvPr id="189" name="Google Shape;189;p15"/>
          <p:cNvSpPr/>
          <p:nvPr/>
        </p:nvSpPr>
        <p:spPr>
          <a:xfrm>
            <a:off x="3238894" y="4011058"/>
            <a:ext cx="1138742" cy="824841"/>
          </a:xfrm>
          <a:prstGeom prst="rect">
            <a:avLst/>
          </a:prstGeom>
          <a:noFill/>
          <a:ln>
            <a:noFill/>
          </a:ln>
        </p:spPr>
        <p:txBody>
          <a:bodyPr spcFirstLastPara="1" wrap="square" lIns="91425" tIns="45700" rIns="91425" bIns="45700" anchor="t" anchorCtr="0">
            <a:spAutoFit/>
          </a:bodyPr>
          <a:lstStyle/>
          <a:p>
            <a:pPr marL="0" marR="0" lvl="0" indent="0" algn="ctr" rtl="0">
              <a:lnSpc>
                <a:spcPct val="90000"/>
              </a:lnSpc>
              <a:spcBef>
                <a:spcPts val="0"/>
              </a:spcBef>
              <a:spcAft>
                <a:spcPts val="0"/>
              </a:spcAft>
              <a:buNone/>
            </a:pPr>
            <a:r>
              <a:rPr lang="en-US" sz="1400" b="0" i="0" u="none" strike="noStrike" cap="none">
                <a:solidFill>
                  <a:srgbClr val="000000"/>
                </a:solidFill>
                <a:latin typeface="Arial"/>
                <a:ea typeface="Arial"/>
                <a:cs typeface="Arial"/>
                <a:sym typeface="Arial"/>
              </a:rPr>
              <a:t>ASK</a:t>
            </a:r>
            <a:endParaRPr sz="1400" b="0" i="0" u="none" strike="noStrike" cap="none">
              <a:solidFill>
                <a:srgbClr val="000000"/>
              </a:solidFill>
              <a:latin typeface="Arial"/>
              <a:ea typeface="Arial"/>
              <a:cs typeface="Arial"/>
              <a:sym typeface="Arial"/>
            </a:endParaRPr>
          </a:p>
          <a:p>
            <a:pPr marL="0" marR="0" lvl="0" indent="0" algn="ctr" rtl="0">
              <a:lnSpc>
                <a:spcPct val="90000"/>
              </a:lnSpc>
              <a:spcBef>
                <a:spcPts val="490"/>
              </a:spcBef>
              <a:spcAft>
                <a:spcPts val="0"/>
              </a:spcAft>
              <a:buNone/>
            </a:pPr>
            <a:r>
              <a:rPr lang="en-US" sz="1400" b="0" i="0" u="none" strike="noStrike" cap="none">
                <a:solidFill>
                  <a:srgbClr val="000000"/>
                </a:solidFill>
                <a:latin typeface="Arial"/>
                <a:ea typeface="Arial"/>
                <a:cs typeface="Arial"/>
                <a:sym typeface="Arial"/>
              </a:rPr>
              <a:t>FSK</a:t>
            </a:r>
            <a:endParaRPr sz="1400" b="0" i="0" u="none" strike="noStrike" cap="none">
              <a:solidFill>
                <a:srgbClr val="000000"/>
              </a:solidFill>
              <a:latin typeface="Arial"/>
              <a:ea typeface="Arial"/>
              <a:cs typeface="Arial"/>
              <a:sym typeface="Arial"/>
            </a:endParaRPr>
          </a:p>
          <a:p>
            <a:pPr marL="0" marR="0" lvl="0" indent="0" algn="ctr" rtl="0">
              <a:lnSpc>
                <a:spcPct val="90000"/>
              </a:lnSpc>
              <a:spcBef>
                <a:spcPts val="490"/>
              </a:spcBef>
              <a:spcAft>
                <a:spcPts val="0"/>
              </a:spcAft>
              <a:buNone/>
            </a:pPr>
            <a:r>
              <a:rPr lang="en-US" sz="1400" b="0" i="0" u="none" strike="noStrike" cap="none">
                <a:solidFill>
                  <a:srgbClr val="000000"/>
                </a:solidFill>
                <a:latin typeface="Arial"/>
                <a:ea typeface="Arial"/>
                <a:cs typeface="Arial"/>
                <a:sym typeface="Arial"/>
              </a:rPr>
              <a:t>PSK</a:t>
            </a:r>
            <a:endParaRPr sz="1400" b="0" i="0" u="none" strike="noStrike" cap="none">
              <a:solidFill>
                <a:srgbClr val="000000"/>
              </a:solidFill>
              <a:latin typeface="Arial"/>
              <a:ea typeface="Arial"/>
              <a:cs typeface="Arial"/>
              <a:sym typeface="Arial"/>
            </a:endParaRPr>
          </a:p>
        </p:txBody>
      </p:sp>
      <p:grpSp>
        <p:nvGrpSpPr>
          <p:cNvPr id="190" name="Google Shape;190;p15"/>
          <p:cNvGrpSpPr/>
          <p:nvPr/>
        </p:nvGrpSpPr>
        <p:grpSpPr>
          <a:xfrm>
            <a:off x="4659652" y="4012458"/>
            <a:ext cx="1563821" cy="1044359"/>
            <a:chOff x="1893100" y="2377412"/>
            <a:chExt cx="1296757" cy="960321"/>
          </a:xfrm>
        </p:grpSpPr>
        <p:sp>
          <p:nvSpPr>
            <p:cNvPr id="191" name="Google Shape;191;p15"/>
            <p:cNvSpPr/>
            <p:nvPr/>
          </p:nvSpPr>
          <p:spPr>
            <a:xfrm>
              <a:off x="1893100" y="2377412"/>
              <a:ext cx="1296757" cy="823441"/>
            </a:xfrm>
            <a:prstGeom prst="roundRect">
              <a:avLst>
                <a:gd name="adj" fmla="val 10000"/>
              </a:avLst>
            </a:prstGeom>
            <a:solidFill>
              <a:schemeClr val="lt1">
                <a:alpha val="89803"/>
              </a:schemeClr>
            </a:solidFill>
            <a:ln w="25400" cap="flat" cmpd="sng">
              <a:solidFill>
                <a:srgbClr val="4185F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5"/>
            <p:cNvSpPr/>
            <p:nvPr/>
          </p:nvSpPr>
          <p:spPr>
            <a:xfrm>
              <a:off x="1941336" y="2562528"/>
              <a:ext cx="1248521" cy="775205"/>
            </a:xfrm>
            <a:prstGeom prst="rect">
              <a:avLst/>
            </a:prstGeom>
            <a:noFill/>
            <a:ln>
              <a:noFill/>
            </a:ln>
          </p:spPr>
          <p:txBody>
            <a:bodyPr spcFirstLastPara="1" wrap="square" lIns="41900" tIns="41900" rIns="41900" bIns="41900" anchor="ctr" anchorCtr="0">
              <a:noAutofit/>
            </a:bodyPr>
            <a:lstStyle/>
            <a:p>
              <a:pPr marL="0" marR="0" lvl="0" indent="0" algn="ctr" rtl="0">
                <a:lnSpc>
                  <a:spcPct val="90000"/>
                </a:lnSpc>
                <a:spcBef>
                  <a:spcPts val="0"/>
                </a:spcBef>
                <a:spcAft>
                  <a:spcPts val="0"/>
                </a:spcAft>
                <a:buNone/>
              </a:pPr>
              <a:r>
                <a:rPr lang="en-US" sz="1100" b="0" i="0" u="none" strike="noStrike" cap="none">
                  <a:solidFill>
                    <a:schemeClr val="dk1"/>
                  </a:solidFill>
                  <a:latin typeface="Arial"/>
                  <a:ea typeface="Arial"/>
                  <a:cs typeface="Arial"/>
                  <a:sym typeface="Arial"/>
                </a:rPr>
                <a:t> </a:t>
              </a:r>
              <a:endParaRPr sz="1100" b="0" i="0" u="none" strike="noStrike" cap="none">
                <a:solidFill>
                  <a:schemeClr val="dk1"/>
                </a:solidFill>
                <a:latin typeface="Arial"/>
                <a:ea typeface="Arial"/>
                <a:cs typeface="Arial"/>
                <a:sym typeface="Arial"/>
              </a:endParaRPr>
            </a:p>
          </p:txBody>
        </p:sp>
      </p:grpSp>
      <p:sp>
        <p:nvSpPr>
          <p:cNvPr id="193" name="Google Shape;193;p15"/>
          <p:cNvSpPr/>
          <p:nvPr/>
        </p:nvSpPr>
        <p:spPr>
          <a:xfrm>
            <a:off x="4725284" y="4060693"/>
            <a:ext cx="1368522" cy="824841"/>
          </a:xfrm>
          <a:prstGeom prst="rect">
            <a:avLst/>
          </a:prstGeom>
          <a:solidFill>
            <a:srgbClr val="BAF8FF"/>
          </a:solidFill>
          <a:ln>
            <a:noFill/>
          </a:ln>
        </p:spPr>
        <p:txBody>
          <a:bodyPr spcFirstLastPara="1" wrap="square" lIns="91425" tIns="45700" rIns="91425" bIns="45700" anchor="t" anchorCtr="0">
            <a:spAutoFit/>
          </a:bodyPr>
          <a:lstStyle/>
          <a:p>
            <a:pPr marL="0" marR="0" lvl="0" indent="0" algn="ctr" rtl="0">
              <a:lnSpc>
                <a:spcPct val="90000"/>
              </a:lnSpc>
              <a:spcBef>
                <a:spcPts val="0"/>
              </a:spcBef>
              <a:spcAft>
                <a:spcPts val="0"/>
              </a:spcAft>
              <a:buNone/>
            </a:pPr>
            <a:r>
              <a:rPr lang="en-US" sz="1400" b="0" i="0" u="none" strike="noStrike" cap="none">
                <a:solidFill>
                  <a:srgbClr val="000000"/>
                </a:solidFill>
                <a:latin typeface="Arial"/>
                <a:ea typeface="Arial"/>
                <a:cs typeface="Arial"/>
                <a:sym typeface="Arial"/>
              </a:rPr>
              <a:t>Line Coding </a:t>
            </a:r>
            <a:endParaRPr/>
          </a:p>
          <a:p>
            <a:pPr marL="0" marR="0" lvl="0" indent="0" algn="ctr" rtl="0">
              <a:lnSpc>
                <a:spcPct val="90000"/>
              </a:lnSpc>
              <a:spcBef>
                <a:spcPts val="490"/>
              </a:spcBef>
              <a:spcAft>
                <a:spcPts val="0"/>
              </a:spcAft>
              <a:buNone/>
            </a:pPr>
            <a:r>
              <a:rPr lang="en-US" sz="1400" b="0" i="0" u="none" strike="noStrike" cap="none">
                <a:solidFill>
                  <a:srgbClr val="000000"/>
                </a:solidFill>
                <a:latin typeface="Arial"/>
                <a:ea typeface="Arial"/>
                <a:cs typeface="Arial"/>
                <a:sym typeface="Arial"/>
              </a:rPr>
              <a:t>Block Coding</a:t>
            </a:r>
            <a:endParaRPr sz="1400" b="0" i="0" u="none" strike="noStrike" cap="none">
              <a:solidFill>
                <a:srgbClr val="000000"/>
              </a:solidFill>
              <a:latin typeface="Arial"/>
              <a:ea typeface="Arial"/>
              <a:cs typeface="Arial"/>
              <a:sym typeface="Arial"/>
            </a:endParaRPr>
          </a:p>
          <a:p>
            <a:pPr marL="0" marR="0" lvl="0" indent="0" algn="ctr" rtl="0">
              <a:lnSpc>
                <a:spcPct val="90000"/>
              </a:lnSpc>
              <a:spcBef>
                <a:spcPts val="490"/>
              </a:spcBef>
              <a:spcAft>
                <a:spcPts val="0"/>
              </a:spcAft>
              <a:buNone/>
            </a:pPr>
            <a:r>
              <a:rPr lang="en-US" sz="1400" b="0" i="0" u="none" strike="noStrike" cap="none">
                <a:solidFill>
                  <a:srgbClr val="000000"/>
                </a:solidFill>
                <a:latin typeface="Arial"/>
                <a:ea typeface="Arial"/>
                <a:cs typeface="Arial"/>
                <a:sym typeface="Arial"/>
              </a:rPr>
              <a:t>Scrambling</a:t>
            </a:r>
            <a:endParaRPr sz="1400" b="0" i="0" u="none" strike="noStrike" cap="none">
              <a:solidFill>
                <a:srgbClr val="000000"/>
              </a:solidFill>
              <a:latin typeface="Arial"/>
              <a:ea typeface="Arial"/>
              <a:cs typeface="Arial"/>
              <a:sym typeface="Arial"/>
            </a:endParaRPr>
          </a:p>
        </p:txBody>
      </p:sp>
      <p:sp>
        <p:nvSpPr>
          <p:cNvPr id="194" name="Google Shape;194;p15"/>
          <p:cNvSpPr/>
          <p:nvPr/>
        </p:nvSpPr>
        <p:spPr>
          <a:xfrm>
            <a:off x="6385973" y="4060694"/>
            <a:ext cx="1344993" cy="555537"/>
          </a:xfrm>
          <a:prstGeom prst="rect">
            <a:avLst/>
          </a:prstGeom>
          <a:noFill/>
          <a:ln>
            <a:noFill/>
          </a:ln>
        </p:spPr>
        <p:txBody>
          <a:bodyPr spcFirstLastPara="1" wrap="square" lIns="91425" tIns="45700" rIns="91425" bIns="45700" anchor="t" anchorCtr="0">
            <a:spAutoFit/>
          </a:bodyPr>
          <a:lstStyle/>
          <a:p>
            <a:pPr marL="0" marR="0" lvl="0" indent="0" algn="ctr" rtl="0">
              <a:lnSpc>
                <a:spcPct val="90000"/>
              </a:lnSpc>
              <a:spcBef>
                <a:spcPts val="0"/>
              </a:spcBef>
              <a:spcAft>
                <a:spcPts val="0"/>
              </a:spcAft>
              <a:buNone/>
            </a:pPr>
            <a:r>
              <a:rPr lang="en-US" sz="1400" b="0" i="0" u="none" strike="noStrike" cap="none" dirty="0">
                <a:solidFill>
                  <a:srgbClr val="000000"/>
                </a:solidFill>
                <a:latin typeface="Arial"/>
                <a:ea typeface="Arial"/>
                <a:cs typeface="Arial"/>
                <a:sym typeface="Arial"/>
              </a:rPr>
              <a:t>PCM</a:t>
            </a:r>
            <a:endParaRPr dirty="0"/>
          </a:p>
          <a:p>
            <a:pPr marL="0" marR="0" lvl="0" indent="0" algn="ctr" rtl="0">
              <a:lnSpc>
                <a:spcPct val="90000"/>
              </a:lnSpc>
              <a:spcBef>
                <a:spcPts val="490"/>
              </a:spcBef>
              <a:spcAft>
                <a:spcPts val="0"/>
              </a:spcAft>
              <a:buNone/>
            </a:pPr>
            <a:r>
              <a:rPr lang="en-US" sz="1400" b="1" i="0" u="none" strike="noStrike" cap="none" dirty="0">
                <a:solidFill>
                  <a:srgbClr val="FF0000"/>
                </a:solidFill>
                <a:sym typeface="Arial"/>
              </a:rPr>
              <a:t>DM</a:t>
            </a:r>
            <a:endParaRPr b="1" dirty="0">
              <a:solidFill>
                <a:srgbClr val="FF0000"/>
              </a:solidFill>
            </a:endParaRPr>
          </a:p>
        </p:txBody>
      </p:sp>
    </p:spTree>
    <p:extLst>
      <p:ext uri="{BB962C8B-B14F-4D97-AF65-F5344CB8AC3E}">
        <p14:creationId xmlns:p14="http://schemas.microsoft.com/office/powerpoint/2010/main" val="53038109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1104"/>
        <p:cNvGrpSpPr/>
        <p:nvPr/>
      </p:nvGrpSpPr>
      <p:grpSpPr>
        <a:xfrm>
          <a:off x="0" y="0"/>
          <a:ext cx="0" cy="0"/>
          <a:chOff x="0" y="0"/>
          <a:chExt cx="0" cy="0"/>
        </a:xfrm>
      </p:grpSpPr>
      <p:sp>
        <p:nvSpPr>
          <p:cNvPr id="1105" name="Google Shape;1105;p124"/>
          <p:cNvSpPr txBox="1">
            <a:spLocks noGrp="1"/>
          </p:cNvSpPr>
          <p:nvPr>
            <p:ph type="sldNum" idx="12"/>
          </p:nvPr>
        </p:nvSpPr>
        <p:spPr>
          <a:xfrm>
            <a:off x="8472458" y="4663217"/>
            <a:ext cx="548700" cy="393600"/>
          </a:xfrm>
          <a:prstGeom prst="rect">
            <a:avLst/>
          </a:prstGeom>
          <a:noFill/>
          <a:ln>
            <a:noFill/>
          </a:ln>
        </p:spPr>
        <p:txBody>
          <a:bodyPr spcFirstLastPara="1" wrap="square" lIns="68575" tIns="34275" rIns="68575" bIns="34275" anchor="ctr" anchorCtr="0">
            <a:noAutofit/>
          </a:bodyPr>
          <a:lstStyle/>
          <a:p>
            <a:pPr marL="0" lvl="0" indent="0" algn="r" rtl="0">
              <a:lnSpc>
                <a:spcPct val="100000"/>
              </a:lnSpc>
              <a:spcBef>
                <a:spcPts val="0"/>
              </a:spcBef>
              <a:spcAft>
                <a:spcPts val="0"/>
              </a:spcAft>
              <a:buSzPts val="800"/>
              <a:buNone/>
            </a:pPr>
            <a:fld id="{00000000-1234-1234-1234-123412341234}" type="slidenum">
              <a:rPr lang="en-US"/>
              <a:t>120</a:t>
            </a:fld>
            <a:endParaRPr/>
          </a:p>
        </p:txBody>
      </p:sp>
      <p:pic>
        <p:nvPicPr>
          <p:cNvPr id="1106" name="Google Shape;1106;p124"/>
          <p:cNvPicPr preferRelativeResize="0"/>
          <p:nvPr/>
        </p:nvPicPr>
        <p:blipFill rotWithShape="1">
          <a:blip r:embed="rId3">
            <a:alphaModFix/>
          </a:blip>
          <a:srcRect/>
          <a:stretch/>
        </p:blipFill>
        <p:spPr>
          <a:xfrm>
            <a:off x="41821" y="47020"/>
            <a:ext cx="781139" cy="628389"/>
          </a:xfrm>
          <a:prstGeom prst="rect">
            <a:avLst/>
          </a:prstGeom>
          <a:noFill/>
          <a:ln>
            <a:noFill/>
          </a:ln>
        </p:spPr>
      </p:pic>
      <p:sp>
        <p:nvSpPr>
          <p:cNvPr id="1107" name="Google Shape;1107;p124"/>
          <p:cNvSpPr/>
          <p:nvPr/>
        </p:nvSpPr>
        <p:spPr>
          <a:xfrm>
            <a:off x="1236260" y="89208"/>
            <a:ext cx="7865919"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US" sz="2800" b="0" i="0" u="none" strike="noStrike" cap="none">
                <a:solidFill>
                  <a:srgbClr val="7030A0"/>
                </a:solidFill>
                <a:latin typeface="Times New Roman"/>
                <a:ea typeface="Times New Roman"/>
                <a:cs typeface="Times New Roman"/>
                <a:sym typeface="Times New Roman"/>
              </a:rPr>
              <a:t>UNGUIDED MEDIA: WIRELESS</a:t>
            </a:r>
            <a:endParaRPr sz="1200" b="0" i="0" u="none" strike="noStrike" cap="none">
              <a:solidFill>
                <a:srgbClr val="000000"/>
              </a:solidFill>
              <a:latin typeface="Arial"/>
              <a:ea typeface="Arial"/>
              <a:cs typeface="Arial"/>
              <a:sym typeface="Arial"/>
            </a:endParaRPr>
          </a:p>
        </p:txBody>
      </p:sp>
      <p:sp>
        <p:nvSpPr>
          <p:cNvPr id="1108" name="Google Shape;1108;p124"/>
          <p:cNvSpPr/>
          <p:nvPr/>
        </p:nvSpPr>
        <p:spPr>
          <a:xfrm>
            <a:off x="287397" y="746816"/>
            <a:ext cx="8856603" cy="707846"/>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000000"/>
              </a:buClr>
              <a:buSzPts val="2400"/>
              <a:buFont typeface="Arial"/>
              <a:buChar char="•"/>
            </a:pPr>
            <a:r>
              <a:rPr lang="en-US" sz="2000" b="0" i="0" u="none" strike="noStrike" cap="none" dirty="0">
                <a:solidFill>
                  <a:schemeClr val="dk1"/>
                </a:solidFill>
                <a:latin typeface="Times New Roman"/>
                <a:ea typeface="Times New Roman"/>
                <a:cs typeface="Times New Roman"/>
                <a:sym typeface="Times New Roman"/>
              </a:rPr>
              <a:t>An unguided transmission transmits the </a:t>
            </a:r>
            <a:r>
              <a:rPr lang="en-US" sz="2000" b="1" i="0" u="none" strike="noStrike" cap="none" dirty="0">
                <a:solidFill>
                  <a:srgbClr val="C00000"/>
                </a:solidFill>
                <a:latin typeface="Times New Roman"/>
                <a:ea typeface="Times New Roman"/>
                <a:cs typeface="Times New Roman"/>
                <a:sym typeface="Times New Roman"/>
              </a:rPr>
              <a:t>electromagnetic waves </a:t>
            </a:r>
            <a:r>
              <a:rPr lang="en-US" sz="2000" b="1" i="0" u="none" strike="noStrike" cap="none" dirty="0">
                <a:solidFill>
                  <a:schemeClr val="dk1"/>
                </a:solidFill>
                <a:latin typeface="Times New Roman"/>
                <a:ea typeface="Times New Roman"/>
                <a:cs typeface="Times New Roman"/>
                <a:sym typeface="Times New Roman"/>
              </a:rPr>
              <a:t>without</a:t>
            </a:r>
            <a:r>
              <a:rPr lang="en-US" sz="2000" b="0" i="0" u="none" strike="noStrike" cap="none" dirty="0">
                <a:solidFill>
                  <a:schemeClr val="dk1"/>
                </a:solidFill>
                <a:latin typeface="Times New Roman"/>
                <a:ea typeface="Times New Roman"/>
                <a:cs typeface="Times New Roman"/>
                <a:sym typeface="Times New Roman"/>
              </a:rPr>
              <a:t> using any physical medium. Therefore it is also known as wireless transmission.</a:t>
            </a:r>
            <a:endParaRPr sz="1800" b="0" i="0" u="none" strike="noStrike" cap="none" dirty="0">
              <a:solidFill>
                <a:srgbClr val="000000"/>
              </a:solidFill>
              <a:latin typeface="Arial"/>
              <a:ea typeface="Arial"/>
              <a:cs typeface="Arial"/>
              <a:sym typeface="Arial"/>
            </a:endParaRPr>
          </a:p>
        </p:txBody>
      </p:sp>
      <p:pic>
        <p:nvPicPr>
          <p:cNvPr id="1109" name="Google Shape;1109;p124"/>
          <p:cNvPicPr preferRelativeResize="0"/>
          <p:nvPr/>
        </p:nvPicPr>
        <p:blipFill rotWithShape="1">
          <a:blip r:embed="rId4">
            <a:alphaModFix/>
          </a:blip>
          <a:srcRect/>
          <a:stretch/>
        </p:blipFill>
        <p:spPr>
          <a:xfrm>
            <a:off x="1236260" y="1393106"/>
            <a:ext cx="6124250" cy="1294338"/>
          </a:xfrm>
          <a:prstGeom prst="rect">
            <a:avLst/>
          </a:prstGeom>
          <a:noFill/>
          <a:ln>
            <a:noFill/>
          </a:ln>
        </p:spPr>
      </p:pic>
      <p:sp>
        <p:nvSpPr>
          <p:cNvPr id="1110" name="Google Shape;1110;p124"/>
          <p:cNvSpPr/>
          <p:nvPr/>
        </p:nvSpPr>
        <p:spPr>
          <a:xfrm>
            <a:off x="287397" y="2931519"/>
            <a:ext cx="8733762" cy="830956"/>
          </a:xfrm>
          <a:prstGeom prst="rect">
            <a:avLst/>
          </a:prstGeom>
          <a:solidFill>
            <a:srgbClr val="FEEDD8"/>
          </a:solid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000000"/>
              </a:buClr>
              <a:buSzPts val="2400"/>
              <a:buFont typeface="Arial"/>
              <a:buChar char="•"/>
            </a:pPr>
            <a:r>
              <a:rPr lang="en-US" sz="2400" b="0" i="0" u="none" strike="noStrike" cap="none" dirty="0">
                <a:solidFill>
                  <a:schemeClr val="dk1"/>
                </a:solidFill>
                <a:latin typeface="Times New Roman"/>
                <a:ea typeface="Times New Roman"/>
                <a:cs typeface="Times New Roman"/>
                <a:sym typeface="Times New Roman"/>
              </a:rPr>
              <a:t>The electromagnetic spectrum, ranges from </a:t>
            </a:r>
            <a:r>
              <a:rPr lang="en-US" sz="2400" b="1" i="0" u="none" strike="noStrike" cap="none" dirty="0">
                <a:solidFill>
                  <a:srgbClr val="C00000"/>
                </a:solidFill>
                <a:latin typeface="Times New Roman"/>
                <a:ea typeface="Times New Roman"/>
                <a:cs typeface="Times New Roman"/>
                <a:sym typeface="Times New Roman"/>
              </a:rPr>
              <a:t>3 kHz to 900 </a:t>
            </a:r>
            <a:r>
              <a:rPr lang="en-US" sz="2400" b="1" dirty="0">
                <a:solidFill>
                  <a:srgbClr val="C00000"/>
                </a:solidFill>
                <a:latin typeface="Times New Roman"/>
                <a:ea typeface="Times New Roman"/>
                <a:cs typeface="Times New Roman"/>
                <a:sym typeface="Times New Roman"/>
              </a:rPr>
              <a:t>k</a:t>
            </a:r>
            <a:r>
              <a:rPr lang="en-US" sz="2400" b="1" i="0" u="none" strike="noStrike" cap="none" dirty="0" smtClean="0">
                <a:solidFill>
                  <a:srgbClr val="C00000"/>
                </a:solidFill>
                <a:latin typeface="Times New Roman"/>
                <a:ea typeface="Times New Roman"/>
                <a:cs typeface="Times New Roman"/>
                <a:sym typeface="Times New Roman"/>
              </a:rPr>
              <a:t>Hz</a:t>
            </a:r>
            <a:r>
              <a:rPr lang="en-US" sz="2400" b="0" i="0" u="none" strike="noStrike" cap="none" dirty="0">
                <a:solidFill>
                  <a:schemeClr val="dk1"/>
                </a:solidFill>
                <a:latin typeface="Times New Roman"/>
                <a:ea typeface="Times New Roman"/>
                <a:cs typeface="Times New Roman"/>
                <a:sym typeface="Times New Roman"/>
              </a:rPr>
              <a:t>, used for wireless communication. </a:t>
            </a:r>
            <a:endParaRPr sz="2000" b="0" i="0" u="none" strike="noStrike" cap="none" dirty="0">
              <a:solidFill>
                <a:srgbClr val="000000"/>
              </a:solidFill>
              <a:latin typeface="Arial"/>
              <a:ea typeface="Arial"/>
              <a:cs typeface="Arial"/>
              <a:sym typeface="Arial"/>
            </a:endParaRPr>
          </a:p>
        </p:txBody>
      </p:sp>
      <p:pic>
        <p:nvPicPr>
          <p:cNvPr id="1111" name="Google Shape;1111;p124"/>
          <p:cNvPicPr preferRelativeResize="0"/>
          <p:nvPr/>
        </p:nvPicPr>
        <p:blipFill rotWithShape="1">
          <a:blip r:embed="rId5">
            <a:alphaModFix/>
          </a:blip>
          <a:srcRect t="39520" b="8398"/>
          <a:stretch/>
        </p:blipFill>
        <p:spPr>
          <a:xfrm>
            <a:off x="756758" y="3821926"/>
            <a:ext cx="6603752" cy="903249"/>
          </a:xfrm>
          <a:prstGeom prst="rect">
            <a:avLst/>
          </a:prstGeom>
          <a:noFill/>
          <a:ln>
            <a:noFill/>
          </a:ln>
        </p:spPr>
      </p:pic>
      <p:pic>
        <p:nvPicPr>
          <p:cNvPr id="1112" name="Google Shape;1112;p124"/>
          <p:cNvPicPr preferRelativeResize="0"/>
          <p:nvPr/>
        </p:nvPicPr>
        <p:blipFill rotWithShape="1">
          <a:blip r:embed="rId5">
            <a:alphaModFix/>
          </a:blip>
          <a:srcRect l="83599" t="4744" b="57962"/>
          <a:stretch/>
        </p:blipFill>
        <p:spPr>
          <a:xfrm>
            <a:off x="6305427" y="3433510"/>
            <a:ext cx="970861" cy="384068"/>
          </a:xfrm>
          <a:prstGeom prst="rect">
            <a:avLst/>
          </a:prstGeom>
          <a:noFill/>
          <a:ln>
            <a:noFill/>
          </a:ln>
        </p:spPr>
      </p:pic>
    </p:spTree>
    <p:extLst>
      <p:ext uri="{BB962C8B-B14F-4D97-AF65-F5344CB8AC3E}">
        <p14:creationId xmlns:p14="http://schemas.microsoft.com/office/powerpoint/2010/main" val="3161164272"/>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1116"/>
        <p:cNvGrpSpPr/>
        <p:nvPr/>
      </p:nvGrpSpPr>
      <p:grpSpPr>
        <a:xfrm>
          <a:off x="0" y="0"/>
          <a:ext cx="0" cy="0"/>
          <a:chOff x="0" y="0"/>
          <a:chExt cx="0" cy="0"/>
        </a:xfrm>
      </p:grpSpPr>
      <p:sp>
        <p:nvSpPr>
          <p:cNvPr id="1117" name="Google Shape;1117;p126"/>
          <p:cNvSpPr txBox="1">
            <a:spLocks noGrp="1"/>
          </p:cNvSpPr>
          <p:nvPr>
            <p:ph type="sldNum" idx="12"/>
          </p:nvPr>
        </p:nvSpPr>
        <p:spPr>
          <a:xfrm>
            <a:off x="8472458" y="4663217"/>
            <a:ext cx="548700" cy="393600"/>
          </a:xfrm>
          <a:prstGeom prst="rect">
            <a:avLst/>
          </a:prstGeom>
          <a:noFill/>
          <a:ln>
            <a:noFill/>
          </a:ln>
        </p:spPr>
        <p:txBody>
          <a:bodyPr spcFirstLastPara="1" wrap="square" lIns="68575" tIns="34275" rIns="68575" bIns="34275" anchor="ctr" anchorCtr="0">
            <a:noAutofit/>
          </a:bodyPr>
          <a:lstStyle/>
          <a:p>
            <a:pPr marL="0" lvl="0" indent="0" algn="r" rtl="0">
              <a:lnSpc>
                <a:spcPct val="100000"/>
              </a:lnSpc>
              <a:spcBef>
                <a:spcPts val="0"/>
              </a:spcBef>
              <a:spcAft>
                <a:spcPts val="0"/>
              </a:spcAft>
              <a:buSzPts val="800"/>
              <a:buNone/>
            </a:pPr>
            <a:fld id="{00000000-1234-1234-1234-123412341234}" type="slidenum">
              <a:rPr lang="en-US"/>
              <a:t>121</a:t>
            </a:fld>
            <a:endParaRPr/>
          </a:p>
        </p:txBody>
      </p:sp>
      <p:pic>
        <p:nvPicPr>
          <p:cNvPr id="1118" name="Google Shape;1118;p126"/>
          <p:cNvPicPr preferRelativeResize="0"/>
          <p:nvPr/>
        </p:nvPicPr>
        <p:blipFill rotWithShape="1">
          <a:blip r:embed="rId3">
            <a:alphaModFix/>
          </a:blip>
          <a:srcRect/>
          <a:stretch/>
        </p:blipFill>
        <p:spPr>
          <a:xfrm>
            <a:off x="41821" y="47020"/>
            <a:ext cx="781139" cy="628389"/>
          </a:xfrm>
          <a:prstGeom prst="rect">
            <a:avLst/>
          </a:prstGeom>
          <a:noFill/>
          <a:ln>
            <a:noFill/>
          </a:ln>
        </p:spPr>
      </p:pic>
      <p:sp>
        <p:nvSpPr>
          <p:cNvPr id="1119" name="Google Shape;1119;p126"/>
          <p:cNvSpPr/>
          <p:nvPr/>
        </p:nvSpPr>
        <p:spPr>
          <a:xfrm>
            <a:off x="1236260" y="89208"/>
            <a:ext cx="7865919"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b="0" i="0" u="none" strike="noStrike" cap="none">
                <a:solidFill>
                  <a:srgbClr val="7030A0"/>
                </a:solidFill>
                <a:latin typeface="Times New Roman"/>
                <a:ea typeface="Times New Roman"/>
                <a:cs typeface="Times New Roman"/>
                <a:sym typeface="Times New Roman"/>
              </a:rPr>
              <a:t>UNGUIDED MEDIA: WIRELESS</a:t>
            </a:r>
            <a:endParaRPr sz="1400" b="0" i="0" u="none" strike="noStrike" cap="none">
              <a:solidFill>
                <a:srgbClr val="000000"/>
              </a:solidFill>
              <a:latin typeface="Arial"/>
              <a:ea typeface="Arial"/>
              <a:cs typeface="Arial"/>
              <a:sym typeface="Arial"/>
            </a:endParaRPr>
          </a:p>
        </p:txBody>
      </p:sp>
      <p:sp>
        <p:nvSpPr>
          <p:cNvPr id="1120" name="Google Shape;1120;p126"/>
          <p:cNvSpPr/>
          <p:nvPr/>
        </p:nvSpPr>
        <p:spPr>
          <a:xfrm>
            <a:off x="582475" y="673983"/>
            <a:ext cx="8332923" cy="38471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2800" b="1" i="0" u="none" strike="noStrike" cap="none" dirty="0">
                <a:solidFill>
                  <a:srgbClr val="FF0000"/>
                </a:solidFill>
                <a:latin typeface="Times New Roman"/>
                <a:ea typeface="Times New Roman"/>
                <a:cs typeface="Times New Roman"/>
                <a:sym typeface="Times New Roman"/>
              </a:rPr>
              <a:t>Radio Waves</a:t>
            </a:r>
            <a:endParaRPr sz="2400" b="0" i="0" u="none" strike="noStrike" cap="none" dirty="0">
              <a:solidFill>
                <a:srgbClr val="000000"/>
              </a:solidFill>
              <a:latin typeface="Arial"/>
              <a:ea typeface="Arial"/>
              <a:cs typeface="Arial"/>
              <a:sym typeface="Arial"/>
            </a:endParaRPr>
          </a:p>
          <a:p>
            <a:pPr marL="285750" marR="0" lvl="0" indent="-285750" algn="l" rtl="0">
              <a:lnSpc>
                <a:spcPct val="100000"/>
              </a:lnSpc>
              <a:spcBef>
                <a:spcPts val="600"/>
              </a:spcBef>
              <a:spcAft>
                <a:spcPts val="0"/>
              </a:spcAft>
              <a:buClr>
                <a:srgbClr val="FF0000"/>
              </a:buClr>
              <a:buSzPts val="2400"/>
              <a:buFont typeface="Arial"/>
              <a:buChar char="•"/>
            </a:pPr>
            <a:r>
              <a:rPr lang="en-US" sz="2800" b="1" i="0" u="none" strike="noStrike" cap="none" dirty="0">
                <a:solidFill>
                  <a:schemeClr val="dk1"/>
                </a:solidFill>
                <a:latin typeface="Times New Roman"/>
                <a:ea typeface="Times New Roman"/>
                <a:cs typeface="Times New Roman"/>
                <a:sym typeface="Times New Roman"/>
              </a:rPr>
              <a:t>Electromagnetic waves </a:t>
            </a:r>
            <a:r>
              <a:rPr lang="en-US" sz="2800" b="0" i="0" u="none" strike="noStrike" cap="none" dirty="0">
                <a:solidFill>
                  <a:schemeClr val="dk1"/>
                </a:solidFill>
                <a:latin typeface="Times New Roman"/>
                <a:ea typeface="Times New Roman"/>
                <a:cs typeface="Times New Roman"/>
                <a:sym typeface="Times New Roman"/>
              </a:rPr>
              <a:t>ranging in frequencies between 3Khz to 1 </a:t>
            </a:r>
            <a:r>
              <a:rPr lang="en-US" sz="2800" b="0" i="0" u="none" strike="noStrike" cap="none" dirty="0" smtClean="0">
                <a:solidFill>
                  <a:schemeClr val="dk1"/>
                </a:solidFill>
                <a:latin typeface="Times New Roman"/>
                <a:ea typeface="Times New Roman"/>
                <a:cs typeface="Times New Roman"/>
                <a:sym typeface="Times New Roman"/>
              </a:rPr>
              <a:t>GHz </a:t>
            </a:r>
            <a:r>
              <a:rPr lang="en-US" sz="2800" b="0" i="0" u="none" strike="noStrike" cap="none" dirty="0">
                <a:solidFill>
                  <a:schemeClr val="dk1"/>
                </a:solidFill>
                <a:latin typeface="Times New Roman"/>
                <a:ea typeface="Times New Roman"/>
                <a:cs typeface="Times New Roman"/>
                <a:sym typeface="Times New Roman"/>
              </a:rPr>
              <a:t>are called radio waves</a:t>
            </a:r>
            <a:endParaRPr sz="2400" b="0" i="0" u="none" strike="noStrike" cap="none" dirty="0">
              <a:solidFill>
                <a:srgbClr val="000000"/>
              </a:solidFill>
              <a:latin typeface="Arial"/>
              <a:ea typeface="Arial"/>
              <a:cs typeface="Arial"/>
              <a:sym typeface="Arial"/>
            </a:endParaRPr>
          </a:p>
          <a:p>
            <a:pPr marL="285750" marR="0" lvl="0" indent="-285750" algn="l" rtl="0">
              <a:lnSpc>
                <a:spcPct val="100000"/>
              </a:lnSpc>
              <a:spcBef>
                <a:spcPts val="600"/>
              </a:spcBef>
              <a:spcAft>
                <a:spcPts val="0"/>
              </a:spcAft>
              <a:buClr>
                <a:srgbClr val="FF0000"/>
              </a:buClr>
              <a:buSzPts val="2400"/>
              <a:buFont typeface="Arial"/>
              <a:buChar char="•"/>
            </a:pPr>
            <a:r>
              <a:rPr lang="en-US" sz="2800" b="0" i="0" u="none" strike="noStrike" cap="none" dirty="0">
                <a:solidFill>
                  <a:schemeClr val="dk1"/>
                </a:solidFill>
                <a:latin typeface="Times New Roman"/>
                <a:ea typeface="Times New Roman"/>
                <a:cs typeface="Times New Roman"/>
                <a:sym typeface="Times New Roman"/>
              </a:rPr>
              <a:t>Radio waves are </a:t>
            </a:r>
            <a:r>
              <a:rPr lang="en-US" sz="2800" b="0" i="0" u="none" strike="noStrike" cap="none" dirty="0">
                <a:solidFill>
                  <a:srgbClr val="FF0000"/>
                </a:solidFill>
                <a:latin typeface="Times New Roman"/>
                <a:ea typeface="Times New Roman"/>
                <a:cs typeface="Times New Roman"/>
                <a:sym typeface="Times New Roman"/>
              </a:rPr>
              <a:t>omnidirectional, </a:t>
            </a:r>
            <a:r>
              <a:rPr lang="en-US" sz="2800" b="0" i="0" u="none" strike="noStrike" cap="none" dirty="0">
                <a:solidFill>
                  <a:schemeClr val="dk1"/>
                </a:solidFill>
                <a:latin typeface="Times New Roman"/>
                <a:ea typeface="Times New Roman"/>
                <a:cs typeface="Times New Roman"/>
                <a:sym typeface="Times New Roman"/>
              </a:rPr>
              <a:t>i.e., the </a:t>
            </a:r>
            <a:r>
              <a:rPr lang="en-US" sz="2800" b="1" i="0" u="none" strike="noStrike" cap="none" dirty="0">
                <a:solidFill>
                  <a:schemeClr val="dk1"/>
                </a:solidFill>
                <a:latin typeface="Times New Roman"/>
                <a:ea typeface="Times New Roman"/>
                <a:cs typeface="Times New Roman"/>
                <a:sym typeface="Times New Roman"/>
              </a:rPr>
              <a:t>signals are propagated in all the directions.</a:t>
            </a:r>
            <a:endParaRPr sz="2400" b="1" i="0" u="none" strike="noStrike" cap="none" dirty="0">
              <a:solidFill>
                <a:srgbClr val="000000"/>
              </a:solidFill>
              <a:sym typeface="Arial"/>
            </a:endParaRPr>
          </a:p>
          <a:p>
            <a:pPr marL="0" marR="0" lvl="0" indent="0" algn="l" rtl="0">
              <a:lnSpc>
                <a:spcPct val="100000"/>
              </a:lnSpc>
              <a:spcBef>
                <a:spcPts val="600"/>
              </a:spcBef>
              <a:spcAft>
                <a:spcPts val="0"/>
              </a:spcAft>
              <a:buClr>
                <a:srgbClr val="000000"/>
              </a:buClr>
              <a:buSzPts val="1800"/>
              <a:buFont typeface="Arial"/>
              <a:buNone/>
            </a:pPr>
            <a:r>
              <a:rPr lang="en-US" sz="2800" b="0" i="0" u="none" strike="noStrike" cap="none" dirty="0" smtClean="0">
                <a:solidFill>
                  <a:srgbClr val="FF0000"/>
                </a:solidFill>
                <a:latin typeface="Times New Roman"/>
                <a:ea typeface="Times New Roman"/>
                <a:cs typeface="Times New Roman"/>
                <a:sym typeface="Times New Roman"/>
              </a:rPr>
              <a:t>Applications </a:t>
            </a:r>
            <a:r>
              <a:rPr lang="en-US" sz="2800" b="0" i="0" u="none" strike="noStrike" cap="none" dirty="0">
                <a:solidFill>
                  <a:srgbClr val="FF0000"/>
                </a:solidFill>
                <a:latin typeface="Times New Roman"/>
                <a:ea typeface="Times New Roman"/>
                <a:cs typeface="Times New Roman"/>
                <a:sym typeface="Times New Roman"/>
              </a:rPr>
              <a:t>of Radio waves:</a:t>
            </a:r>
            <a:endParaRPr sz="2400" b="0" i="0" u="none" strike="noStrike" cap="none" dirty="0">
              <a:solidFill>
                <a:srgbClr val="000000"/>
              </a:solidFill>
              <a:latin typeface="Arial"/>
              <a:ea typeface="Arial"/>
              <a:cs typeface="Arial"/>
              <a:sym typeface="Arial"/>
            </a:endParaRPr>
          </a:p>
          <a:p>
            <a:pPr marL="285750" marR="0" lvl="0" indent="-285750" algn="l" rtl="0">
              <a:lnSpc>
                <a:spcPct val="100000"/>
              </a:lnSpc>
              <a:spcBef>
                <a:spcPts val="600"/>
              </a:spcBef>
              <a:spcAft>
                <a:spcPts val="0"/>
              </a:spcAft>
              <a:buClr>
                <a:srgbClr val="FF0000"/>
              </a:buClr>
              <a:buSzPts val="2400"/>
              <a:buFont typeface="Arial"/>
              <a:buChar char="•"/>
            </a:pPr>
            <a:r>
              <a:rPr lang="en-US" sz="2800" b="0" i="0" u="none" strike="noStrike" cap="none" dirty="0">
                <a:solidFill>
                  <a:srgbClr val="000000"/>
                </a:solidFill>
                <a:latin typeface="Times New Roman"/>
                <a:ea typeface="Times New Roman"/>
                <a:cs typeface="Times New Roman"/>
                <a:sym typeface="Times New Roman"/>
              </a:rPr>
              <a:t>Radio waves are used for </a:t>
            </a:r>
            <a:r>
              <a:rPr lang="en-US" sz="2800" b="1" i="0" u="none" strike="noStrike" cap="none" dirty="0">
                <a:solidFill>
                  <a:srgbClr val="000000"/>
                </a:solidFill>
                <a:latin typeface="Times New Roman"/>
                <a:ea typeface="Times New Roman"/>
                <a:cs typeface="Times New Roman"/>
                <a:sym typeface="Times New Roman"/>
              </a:rPr>
              <a:t>multicast communications</a:t>
            </a:r>
            <a:r>
              <a:rPr lang="en-US" sz="2800" b="0" i="0" u="none" strike="noStrike" cap="none" dirty="0">
                <a:solidFill>
                  <a:srgbClr val="000000"/>
                </a:solidFill>
                <a:latin typeface="Times New Roman"/>
                <a:ea typeface="Times New Roman"/>
                <a:cs typeface="Times New Roman"/>
                <a:sym typeface="Times New Roman"/>
              </a:rPr>
              <a:t>, such as </a:t>
            </a:r>
            <a:r>
              <a:rPr lang="en-US" sz="2800" b="1" i="0" u="none" strike="noStrike" cap="none" dirty="0">
                <a:solidFill>
                  <a:srgbClr val="000000"/>
                </a:solidFill>
                <a:latin typeface="Times New Roman"/>
                <a:ea typeface="Times New Roman"/>
                <a:cs typeface="Times New Roman"/>
                <a:sym typeface="Times New Roman"/>
              </a:rPr>
              <a:t>radio</a:t>
            </a:r>
            <a:r>
              <a:rPr lang="en-US" sz="2800" b="0" i="0" u="none" strike="noStrike" cap="none" dirty="0">
                <a:solidFill>
                  <a:srgbClr val="000000"/>
                </a:solidFill>
                <a:latin typeface="Times New Roman"/>
                <a:ea typeface="Times New Roman"/>
                <a:cs typeface="Times New Roman"/>
                <a:sym typeface="Times New Roman"/>
              </a:rPr>
              <a:t> and </a:t>
            </a:r>
            <a:r>
              <a:rPr lang="en-US" sz="2800" b="1" i="0" u="none" strike="noStrike" cap="none" dirty="0">
                <a:solidFill>
                  <a:srgbClr val="000000"/>
                </a:solidFill>
                <a:latin typeface="Times New Roman"/>
                <a:ea typeface="Times New Roman"/>
                <a:cs typeface="Times New Roman"/>
                <a:sym typeface="Times New Roman"/>
              </a:rPr>
              <a:t>television</a:t>
            </a:r>
            <a:r>
              <a:rPr lang="en-US" sz="2800" b="0" i="0" u="none" strike="noStrike" cap="none" dirty="0">
                <a:solidFill>
                  <a:srgbClr val="000000"/>
                </a:solidFill>
                <a:latin typeface="Times New Roman"/>
                <a:ea typeface="Times New Roman"/>
                <a:cs typeface="Times New Roman"/>
                <a:sym typeface="Times New Roman"/>
              </a:rPr>
              <a:t>, and paging systems.</a:t>
            </a:r>
            <a:endParaRPr sz="2800" b="0" i="0" u="none" strike="noStrike" cap="none" dirty="0">
              <a:solidFill>
                <a:schemeClr val="dk1"/>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4025079081"/>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1124"/>
        <p:cNvGrpSpPr/>
        <p:nvPr/>
      </p:nvGrpSpPr>
      <p:grpSpPr>
        <a:xfrm>
          <a:off x="0" y="0"/>
          <a:ext cx="0" cy="0"/>
          <a:chOff x="0" y="0"/>
          <a:chExt cx="0" cy="0"/>
        </a:xfrm>
      </p:grpSpPr>
      <p:sp>
        <p:nvSpPr>
          <p:cNvPr id="1125" name="Google Shape;1125;p127"/>
          <p:cNvSpPr txBox="1">
            <a:spLocks noGrp="1"/>
          </p:cNvSpPr>
          <p:nvPr>
            <p:ph type="sldNum" idx="12"/>
          </p:nvPr>
        </p:nvSpPr>
        <p:spPr>
          <a:xfrm>
            <a:off x="8472458" y="4663217"/>
            <a:ext cx="548700" cy="393600"/>
          </a:xfrm>
          <a:prstGeom prst="rect">
            <a:avLst/>
          </a:prstGeom>
          <a:noFill/>
          <a:ln>
            <a:noFill/>
          </a:ln>
        </p:spPr>
        <p:txBody>
          <a:bodyPr spcFirstLastPara="1" wrap="square" lIns="68575" tIns="34275" rIns="68575" bIns="34275" anchor="ctr" anchorCtr="0">
            <a:noAutofit/>
          </a:bodyPr>
          <a:lstStyle/>
          <a:p>
            <a:pPr marL="0" lvl="0" indent="0" algn="r" rtl="0">
              <a:lnSpc>
                <a:spcPct val="100000"/>
              </a:lnSpc>
              <a:spcBef>
                <a:spcPts val="0"/>
              </a:spcBef>
              <a:spcAft>
                <a:spcPts val="0"/>
              </a:spcAft>
              <a:buSzPts val="800"/>
              <a:buNone/>
            </a:pPr>
            <a:fld id="{00000000-1234-1234-1234-123412341234}" type="slidenum">
              <a:rPr lang="en-US"/>
              <a:t>122</a:t>
            </a:fld>
            <a:endParaRPr/>
          </a:p>
        </p:txBody>
      </p:sp>
      <p:pic>
        <p:nvPicPr>
          <p:cNvPr id="1126" name="Google Shape;1126;p127"/>
          <p:cNvPicPr preferRelativeResize="0"/>
          <p:nvPr/>
        </p:nvPicPr>
        <p:blipFill rotWithShape="1">
          <a:blip r:embed="rId3">
            <a:alphaModFix/>
          </a:blip>
          <a:srcRect/>
          <a:stretch/>
        </p:blipFill>
        <p:spPr>
          <a:xfrm>
            <a:off x="41821" y="47020"/>
            <a:ext cx="781139" cy="628389"/>
          </a:xfrm>
          <a:prstGeom prst="rect">
            <a:avLst/>
          </a:prstGeom>
          <a:noFill/>
          <a:ln>
            <a:noFill/>
          </a:ln>
        </p:spPr>
      </p:pic>
      <p:sp>
        <p:nvSpPr>
          <p:cNvPr id="1127" name="Google Shape;1127;p127"/>
          <p:cNvSpPr/>
          <p:nvPr/>
        </p:nvSpPr>
        <p:spPr>
          <a:xfrm>
            <a:off x="1236260" y="89208"/>
            <a:ext cx="7865919" cy="58473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3200" b="0" i="0" u="none" strike="noStrike" cap="none">
                <a:solidFill>
                  <a:srgbClr val="7030A0"/>
                </a:solidFill>
                <a:latin typeface="Times New Roman"/>
                <a:ea typeface="Times New Roman"/>
                <a:cs typeface="Times New Roman"/>
                <a:sym typeface="Times New Roman"/>
              </a:rPr>
              <a:t>UNGUIDED MEDIA: WIRELESS</a:t>
            </a:r>
            <a:endParaRPr sz="3200" b="0" i="0" u="none" strike="noStrike" cap="none">
              <a:solidFill>
                <a:srgbClr val="000000"/>
              </a:solidFill>
              <a:latin typeface="Arial"/>
              <a:ea typeface="Arial"/>
              <a:cs typeface="Arial"/>
              <a:sym typeface="Arial"/>
            </a:endParaRPr>
          </a:p>
        </p:txBody>
      </p:sp>
      <p:sp>
        <p:nvSpPr>
          <p:cNvPr id="1128" name="Google Shape;1128;p127"/>
          <p:cNvSpPr/>
          <p:nvPr/>
        </p:nvSpPr>
        <p:spPr>
          <a:xfrm>
            <a:off x="432390" y="591284"/>
            <a:ext cx="8549033" cy="42164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400" b="1" i="0" u="none" strike="noStrike" cap="none" dirty="0">
                <a:solidFill>
                  <a:srgbClr val="C00000"/>
                </a:solidFill>
                <a:latin typeface="Times New Roman"/>
                <a:ea typeface="Times New Roman"/>
                <a:cs typeface="Times New Roman"/>
                <a:sym typeface="Times New Roman"/>
              </a:rPr>
              <a:t>Microwaves</a:t>
            </a:r>
            <a:endParaRPr sz="2400" b="1" i="0" u="none" strike="noStrike" cap="none" dirty="0">
              <a:solidFill>
                <a:srgbClr val="C00000"/>
              </a:solidFill>
              <a:latin typeface="Times New Roman"/>
              <a:ea typeface="Times New Roman"/>
              <a:cs typeface="Times New Roman"/>
              <a:sym typeface="Times New Roman"/>
            </a:endParaRPr>
          </a:p>
          <a:p>
            <a:pPr marL="285750" marR="0" lvl="0" indent="-285750" algn="l" rtl="0">
              <a:lnSpc>
                <a:spcPct val="100000"/>
              </a:lnSpc>
              <a:spcBef>
                <a:spcPts val="1200"/>
              </a:spcBef>
              <a:spcAft>
                <a:spcPts val="0"/>
              </a:spcAft>
              <a:buClr>
                <a:srgbClr val="FF0000"/>
              </a:buClr>
              <a:buSzPts val="2400"/>
              <a:buFont typeface="Arial"/>
              <a:buChar char="•"/>
            </a:pPr>
            <a:r>
              <a:rPr lang="en-US" sz="2000" b="1" i="0" u="none" strike="noStrike" cap="none" dirty="0">
                <a:solidFill>
                  <a:schemeClr val="dk1"/>
                </a:solidFill>
                <a:latin typeface="Times New Roman"/>
                <a:ea typeface="Times New Roman"/>
                <a:cs typeface="Times New Roman"/>
                <a:sym typeface="Times New Roman"/>
              </a:rPr>
              <a:t>Electromagnetic waves </a:t>
            </a:r>
            <a:r>
              <a:rPr lang="en-US" sz="2000" b="0" i="0" u="none" strike="noStrike" cap="none" dirty="0">
                <a:solidFill>
                  <a:schemeClr val="dk1"/>
                </a:solidFill>
                <a:latin typeface="Times New Roman"/>
                <a:ea typeface="Times New Roman"/>
                <a:cs typeface="Times New Roman"/>
                <a:sym typeface="Times New Roman"/>
              </a:rPr>
              <a:t>having frequencies between </a:t>
            </a:r>
            <a:r>
              <a:rPr lang="en-US" sz="2000" b="1" i="0" u="none" strike="noStrike" cap="none" dirty="0" smtClean="0">
                <a:solidFill>
                  <a:schemeClr val="dk1"/>
                </a:solidFill>
                <a:latin typeface="Times New Roman"/>
                <a:ea typeface="Times New Roman"/>
                <a:cs typeface="Times New Roman"/>
                <a:sym typeface="Times New Roman"/>
              </a:rPr>
              <a:t>1GHz </a:t>
            </a:r>
            <a:r>
              <a:rPr lang="en-US" sz="2000" b="1" i="0" u="none" strike="noStrike" cap="none" dirty="0">
                <a:solidFill>
                  <a:schemeClr val="dk1"/>
                </a:solidFill>
                <a:latin typeface="Times New Roman"/>
                <a:ea typeface="Times New Roman"/>
                <a:cs typeface="Times New Roman"/>
                <a:sym typeface="Times New Roman"/>
              </a:rPr>
              <a:t>and 300 GHz</a:t>
            </a:r>
            <a:r>
              <a:rPr lang="en-US" sz="2000" b="0" i="0" u="none" strike="noStrike" cap="none" dirty="0">
                <a:solidFill>
                  <a:schemeClr val="dk1"/>
                </a:solidFill>
                <a:latin typeface="Times New Roman"/>
                <a:ea typeface="Times New Roman"/>
                <a:cs typeface="Times New Roman"/>
                <a:sym typeface="Times New Roman"/>
              </a:rPr>
              <a:t> are called microwaves.</a:t>
            </a:r>
            <a:endParaRPr sz="2000" b="0" i="0" u="none" strike="noStrike" cap="none" dirty="0">
              <a:solidFill>
                <a:srgbClr val="000000"/>
              </a:solidFill>
              <a:latin typeface="Times New Roman"/>
              <a:ea typeface="Times New Roman"/>
              <a:cs typeface="Times New Roman"/>
              <a:sym typeface="Times New Roman"/>
            </a:endParaRPr>
          </a:p>
          <a:p>
            <a:pPr marL="285750" marR="0" lvl="0" indent="-285750" algn="l" rtl="0">
              <a:lnSpc>
                <a:spcPct val="100000"/>
              </a:lnSpc>
              <a:spcBef>
                <a:spcPts val="1200"/>
              </a:spcBef>
              <a:spcAft>
                <a:spcPts val="0"/>
              </a:spcAft>
              <a:buClr>
                <a:srgbClr val="FF0000"/>
              </a:buClr>
              <a:buSzPts val="2400"/>
              <a:buFont typeface="Arial"/>
              <a:buChar char="•"/>
            </a:pPr>
            <a:r>
              <a:rPr lang="en-US" sz="2000" b="0" i="0" u="none" strike="noStrike" cap="none" dirty="0">
                <a:solidFill>
                  <a:schemeClr val="dk1"/>
                </a:solidFill>
                <a:latin typeface="Times New Roman"/>
                <a:ea typeface="Times New Roman"/>
                <a:cs typeface="Times New Roman"/>
                <a:sym typeface="Times New Roman"/>
              </a:rPr>
              <a:t>Microwaves are </a:t>
            </a:r>
            <a:r>
              <a:rPr lang="en-US" sz="2000" b="1" i="0" u="none" strike="noStrike" cap="none" dirty="0">
                <a:solidFill>
                  <a:srgbClr val="C00000"/>
                </a:solidFill>
                <a:latin typeface="Times New Roman"/>
                <a:ea typeface="Times New Roman"/>
                <a:cs typeface="Times New Roman"/>
                <a:sym typeface="Times New Roman"/>
              </a:rPr>
              <a:t>unidirectional.</a:t>
            </a:r>
            <a:r>
              <a:rPr lang="en-US" sz="2000" b="0" i="0" u="none" strike="noStrike" cap="none" dirty="0">
                <a:solidFill>
                  <a:schemeClr val="dk1"/>
                </a:solidFill>
                <a:latin typeface="Times New Roman"/>
                <a:ea typeface="Times New Roman"/>
                <a:cs typeface="Times New Roman"/>
                <a:sym typeface="Times New Roman"/>
              </a:rPr>
              <a:t> When an antenna transmits microwave waves, they can be narrowly focused. This means that the sending and receiving antennas need to be aligned. </a:t>
            </a:r>
            <a:endParaRPr sz="2000" b="0" i="0" u="none" strike="noStrike" cap="none" dirty="0">
              <a:solidFill>
                <a:srgbClr val="000000"/>
              </a:solidFill>
              <a:latin typeface="Times New Roman"/>
              <a:ea typeface="Times New Roman"/>
              <a:cs typeface="Times New Roman"/>
              <a:sym typeface="Times New Roman"/>
            </a:endParaRPr>
          </a:p>
          <a:p>
            <a:pPr marL="285750" marR="0" lvl="0" indent="-285750" algn="l" rtl="0">
              <a:lnSpc>
                <a:spcPct val="100000"/>
              </a:lnSpc>
              <a:spcBef>
                <a:spcPts val="1200"/>
              </a:spcBef>
              <a:spcAft>
                <a:spcPts val="0"/>
              </a:spcAft>
              <a:buClr>
                <a:srgbClr val="FF0000"/>
              </a:buClr>
              <a:buSzPts val="2400"/>
              <a:buFont typeface="Arial"/>
              <a:buChar char="•"/>
            </a:pPr>
            <a:r>
              <a:rPr lang="en-US" sz="2000" b="0" i="0" u="none" strike="noStrike" cap="none" dirty="0">
                <a:solidFill>
                  <a:schemeClr val="dk1"/>
                </a:solidFill>
                <a:latin typeface="Times New Roman"/>
                <a:ea typeface="Times New Roman"/>
                <a:cs typeface="Times New Roman"/>
                <a:sym typeface="Times New Roman"/>
              </a:rPr>
              <a:t>The unidirectional property has an obvious advantage. A pair of antennas can be aligned without interfering with another pair of aligned antennas.</a:t>
            </a:r>
            <a:endParaRPr sz="2000" b="0" i="0" u="none" strike="noStrike" cap="none" dirty="0">
              <a:solidFill>
                <a:srgbClr val="000000"/>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2000"/>
              <a:buFont typeface="Arial"/>
              <a:buNone/>
            </a:pPr>
            <a:r>
              <a:rPr lang="en-US" sz="2400" b="1" i="0" u="none" strike="noStrike" cap="none" dirty="0">
                <a:solidFill>
                  <a:srgbClr val="FF0000"/>
                </a:solidFill>
                <a:latin typeface="Times New Roman"/>
                <a:ea typeface="Times New Roman"/>
                <a:cs typeface="Times New Roman"/>
                <a:sym typeface="Times New Roman"/>
              </a:rPr>
              <a:t>Applications: </a:t>
            </a:r>
            <a:endParaRPr sz="2400" b="1" i="0" u="none" strike="noStrike" cap="none" dirty="0">
              <a:solidFill>
                <a:srgbClr val="000000"/>
              </a:solidFill>
              <a:sym typeface="Arial"/>
            </a:endParaRPr>
          </a:p>
          <a:p>
            <a:pPr marL="285750" marR="0" lvl="0" indent="-285750" algn="l" rtl="0">
              <a:lnSpc>
                <a:spcPct val="100000"/>
              </a:lnSpc>
              <a:spcBef>
                <a:spcPts val="1200"/>
              </a:spcBef>
              <a:spcAft>
                <a:spcPts val="0"/>
              </a:spcAft>
              <a:buClr>
                <a:srgbClr val="FF0000"/>
              </a:buClr>
              <a:buSzPts val="2400"/>
              <a:buFont typeface="Arial"/>
              <a:buChar char="•"/>
            </a:pPr>
            <a:r>
              <a:rPr lang="en-US" sz="2000" b="0" i="0" u="none" strike="noStrike" cap="none" dirty="0">
                <a:solidFill>
                  <a:srgbClr val="000000"/>
                </a:solidFill>
                <a:latin typeface="Times New Roman"/>
                <a:ea typeface="Times New Roman"/>
                <a:cs typeface="Times New Roman"/>
                <a:sym typeface="Times New Roman"/>
              </a:rPr>
              <a:t>Microwaves are used for unicast communication such as </a:t>
            </a:r>
            <a:r>
              <a:rPr lang="en-US" sz="2000" b="1" i="0" u="none" strike="noStrike" cap="none" dirty="0">
                <a:solidFill>
                  <a:srgbClr val="000000"/>
                </a:solidFill>
                <a:latin typeface="Times New Roman"/>
                <a:ea typeface="Times New Roman"/>
                <a:cs typeface="Times New Roman"/>
                <a:sym typeface="Times New Roman"/>
              </a:rPr>
              <a:t>cellular telephones</a:t>
            </a:r>
            <a:r>
              <a:rPr lang="en-US" sz="2000" b="0" i="0" u="none" strike="noStrike" cap="none" dirty="0">
                <a:solidFill>
                  <a:srgbClr val="000000"/>
                </a:solidFill>
                <a:latin typeface="Times New Roman"/>
                <a:ea typeface="Times New Roman"/>
                <a:cs typeface="Times New Roman"/>
                <a:sym typeface="Times New Roman"/>
              </a:rPr>
              <a:t>, </a:t>
            </a:r>
            <a:r>
              <a:rPr lang="en-US" sz="2000" b="1" i="0" u="none" strike="noStrike" cap="none" dirty="0">
                <a:solidFill>
                  <a:srgbClr val="000000"/>
                </a:solidFill>
                <a:latin typeface="Times New Roman"/>
                <a:ea typeface="Times New Roman"/>
                <a:cs typeface="Times New Roman"/>
                <a:sym typeface="Times New Roman"/>
              </a:rPr>
              <a:t>satellite networks</a:t>
            </a:r>
            <a:r>
              <a:rPr lang="en-US" sz="2000" b="0" i="0" u="none" strike="noStrike" cap="none" dirty="0">
                <a:solidFill>
                  <a:srgbClr val="000000"/>
                </a:solidFill>
                <a:latin typeface="Times New Roman"/>
                <a:ea typeface="Times New Roman"/>
                <a:cs typeface="Times New Roman"/>
                <a:sym typeface="Times New Roman"/>
              </a:rPr>
              <a:t>, and </a:t>
            </a:r>
            <a:r>
              <a:rPr lang="en-US" sz="2000" b="1" i="0" u="none" strike="noStrike" cap="none" dirty="0">
                <a:solidFill>
                  <a:srgbClr val="000000"/>
                </a:solidFill>
                <a:latin typeface="Times New Roman"/>
                <a:ea typeface="Times New Roman"/>
                <a:cs typeface="Times New Roman"/>
                <a:sym typeface="Times New Roman"/>
              </a:rPr>
              <a:t>wireless LANs</a:t>
            </a:r>
            <a:endParaRPr sz="2000" b="1" i="0" u="none" strike="noStrike" cap="none" dirty="0">
              <a:solidFill>
                <a:schemeClr val="dk1"/>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3852298565"/>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1132"/>
        <p:cNvGrpSpPr/>
        <p:nvPr/>
      </p:nvGrpSpPr>
      <p:grpSpPr>
        <a:xfrm>
          <a:off x="0" y="0"/>
          <a:ext cx="0" cy="0"/>
          <a:chOff x="0" y="0"/>
          <a:chExt cx="0" cy="0"/>
        </a:xfrm>
      </p:grpSpPr>
      <p:sp>
        <p:nvSpPr>
          <p:cNvPr id="1133" name="Google Shape;1133;p128"/>
          <p:cNvSpPr txBox="1">
            <a:spLocks noGrp="1"/>
          </p:cNvSpPr>
          <p:nvPr>
            <p:ph type="sldNum" idx="12"/>
          </p:nvPr>
        </p:nvSpPr>
        <p:spPr>
          <a:xfrm>
            <a:off x="8472458" y="4663217"/>
            <a:ext cx="548700" cy="393600"/>
          </a:xfrm>
          <a:prstGeom prst="rect">
            <a:avLst/>
          </a:prstGeom>
          <a:noFill/>
          <a:ln>
            <a:noFill/>
          </a:ln>
        </p:spPr>
        <p:txBody>
          <a:bodyPr spcFirstLastPara="1" wrap="square" lIns="68575" tIns="34275" rIns="68575" bIns="34275" anchor="ctr" anchorCtr="0">
            <a:noAutofit/>
          </a:bodyPr>
          <a:lstStyle/>
          <a:p>
            <a:pPr marL="0" lvl="0" indent="0" algn="r" rtl="0">
              <a:lnSpc>
                <a:spcPct val="100000"/>
              </a:lnSpc>
              <a:spcBef>
                <a:spcPts val="0"/>
              </a:spcBef>
              <a:spcAft>
                <a:spcPts val="0"/>
              </a:spcAft>
              <a:buSzPts val="800"/>
              <a:buNone/>
            </a:pPr>
            <a:fld id="{00000000-1234-1234-1234-123412341234}" type="slidenum">
              <a:rPr lang="en-US"/>
              <a:t>123</a:t>
            </a:fld>
            <a:endParaRPr/>
          </a:p>
        </p:txBody>
      </p:sp>
      <p:pic>
        <p:nvPicPr>
          <p:cNvPr id="1134" name="Google Shape;1134;p128"/>
          <p:cNvPicPr preferRelativeResize="0"/>
          <p:nvPr/>
        </p:nvPicPr>
        <p:blipFill rotWithShape="1">
          <a:blip r:embed="rId3">
            <a:alphaModFix/>
          </a:blip>
          <a:srcRect/>
          <a:stretch/>
        </p:blipFill>
        <p:spPr>
          <a:xfrm>
            <a:off x="41821" y="47020"/>
            <a:ext cx="781139" cy="628389"/>
          </a:xfrm>
          <a:prstGeom prst="rect">
            <a:avLst/>
          </a:prstGeom>
          <a:noFill/>
          <a:ln>
            <a:noFill/>
          </a:ln>
        </p:spPr>
      </p:pic>
      <p:sp>
        <p:nvSpPr>
          <p:cNvPr id="1135" name="Google Shape;1135;p128"/>
          <p:cNvSpPr/>
          <p:nvPr/>
        </p:nvSpPr>
        <p:spPr>
          <a:xfrm>
            <a:off x="1236260" y="89208"/>
            <a:ext cx="7865919" cy="76940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4400" b="1" i="0" u="none" strike="noStrike" cap="none" dirty="0">
                <a:solidFill>
                  <a:srgbClr val="C00000"/>
                </a:solidFill>
                <a:latin typeface="Times New Roman"/>
                <a:ea typeface="Times New Roman"/>
                <a:cs typeface="Times New Roman"/>
                <a:sym typeface="Times New Roman"/>
              </a:rPr>
              <a:t>Infrared</a:t>
            </a:r>
            <a:endParaRPr sz="2000" b="1" i="0" u="none" strike="noStrike" cap="none" dirty="0">
              <a:solidFill>
                <a:srgbClr val="C00000"/>
              </a:solidFill>
              <a:sym typeface="Arial"/>
            </a:endParaRPr>
          </a:p>
        </p:txBody>
      </p:sp>
      <p:sp>
        <p:nvSpPr>
          <p:cNvPr id="1136" name="Google Shape;1136;p128"/>
          <p:cNvSpPr/>
          <p:nvPr/>
        </p:nvSpPr>
        <p:spPr>
          <a:xfrm>
            <a:off x="432390" y="692940"/>
            <a:ext cx="8126767" cy="3970277"/>
          </a:xfrm>
          <a:prstGeom prst="rect">
            <a:avLst/>
          </a:prstGeom>
          <a:noFill/>
          <a:ln>
            <a:noFill/>
          </a:ln>
        </p:spPr>
        <p:txBody>
          <a:bodyPr spcFirstLastPara="1" wrap="square" lIns="91425" tIns="45700" rIns="91425" bIns="45700" anchor="t" anchorCtr="0">
            <a:spAutoFit/>
          </a:bodyPr>
          <a:lstStyle/>
          <a:p>
            <a:pPr marL="285750" marR="0" lvl="0" indent="-285750" algn="l" rtl="0">
              <a:lnSpc>
                <a:spcPct val="150000"/>
              </a:lnSpc>
              <a:spcBef>
                <a:spcPts val="0"/>
              </a:spcBef>
              <a:spcAft>
                <a:spcPts val="0"/>
              </a:spcAft>
              <a:buClr>
                <a:srgbClr val="FF0000"/>
              </a:buClr>
              <a:buSzPts val="2400"/>
              <a:buFont typeface="Arial"/>
              <a:buChar char="•"/>
            </a:pPr>
            <a:r>
              <a:rPr lang="en-US" sz="2400" b="0" i="0" u="none" strike="noStrike" cap="none" dirty="0">
                <a:solidFill>
                  <a:schemeClr val="dk1"/>
                </a:solidFill>
                <a:latin typeface="Times New Roman"/>
                <a:ea typeface="Times New Roman"/>
                <a:cs typeface="Times New Roman"/>
                <a:sym typeface="Times New Roman"/>
              </a:rPr>
              <a:t>Frequencies from </a:t>
            </a:r>
            <a:r>
              <a:rPr lang="en-US" sz="2400" b="1" i="0" u="none" strike="noStrike" cap="none" dirty="0">
                <a:solidFill>
                  <a:schemeClr val="dk1"/>
                </a:solidFill>
                <a:latin typeface="Times New Roman"/>
                <a:ea typeface="Times New Roman"/>
                <a:cs typeface="Times New Roman"/>
                <a:sym typeface="Times New Roman"/>
              </a:rPr>
              <a:t>300 GHz to 400 THz</a:t>
            </a:r>
            <a:endParaRPr sz="2400" b="1" i="0" u="none" strike="noStrike" cap="none" dirty="0">
              <a:solidFill>
                <a:srgbClr val="000000"/>
              </a:solidFill>
              <a:latin typeface="Times New Roman"/>
              <a:ea typeface="Times New Roman"/>
              <a:cs typeface="Times New Roman"/>
              <a:sym typeface="Times New Roman"/>
            </a:endParaRPr>
          </a:p>
          <a:p>
            <a:pPr marL="285750" marR="0" lvl="0" indent="-285750" algn="l" rtl="0">
              <a:lnSpc>
                <a:spcPct val="150000"/>
              </a:lnSpc>
              <a:spcBef>
                <a:spcPts val="0"/>
              </a:spcBef>
              <a:spcAft>
                <a:spcPts val="0"/>
              </a:spcAft>
              <a:buClr>
                <a:srgbClr val="FF0000"/>
              </a:buClr>
              <a:buSzPts val="2400"/>
              <a:buFont typeface="Arial"/>
              <a:buChar char="•"/>
            </a:pPr>
            <a:r>
              <a:rPr lang="en-US" sz="2400" b="0" i="0" u="none" strike="noStrike" cap="none" dirty="0">
                <a:solidFill>
                  <a:schemeClr val="dk1"/>
                </a:solidFill>
                <a:latin typeface="Times New Roman"/>
                <a:ea typeface="Times New Roman"/>
                <a:cs typeface="Times New Roman"/>
                <a:sym typeface="Times New Roman"/>
              </a:rPr>
              <a:t>Used for </a:t>
            </a:r>
            <a:r>
              <a:rPr lang="en-US" sz="2400" b="1" i="0" u="none" strike="noStrike" cap="none" dirty="0">
                <a:solidFill>
                  <a:schemeClr val="dk1"/>
                </a:solidFill>
                <a:latin typeface="Times New Roman"/>
                <a:ea typeface="Times New Roman"/>
                <a:cs typeface="Times New Roman"/>
                <a:sym typeface="Times New Roman"/>
              </a:rPr>
              <a:t>short-range communication</a:t>
            </a:r>
            <a:endParaRPr sz="2400" b="1" i="0" u="none" strike="noStrike" cap="none" dirty="0">
              <a:solidFill>
                <a:srgbClr val="000000"/>
              </a:solidFill>
              <a:latin typeface="Times New Roman"/>
              <a:ea typeface="Times New Roman"/>
              <a:cs typeface="Times New Roman"/>
              <a:sym typeface="Times New Roman"/>
            </a:endParaRPr>
          </a:p>
          <a:p>
            <a:pPr marL="0" marR="0" lvl="0" indent="0" algn="l" rtl="0">
              <a:lnSpc>
                <a:spcPct val="150000"/>
              </a:lnSpc>
              <a:spcBef>
                <a:spcPts val="0"/>
              </a:spcBef>
              <a:spcAft>
                <a:spcPts val="0"/>
              </a:spcAft>
              <a:buClr>
                <a:srgbClr val="000000"/>
              </a:buClr>
              <a:buSzPts val="2000"/>
              <a:buFont typeface="Arial"/>
              <a:buNone/>
            </a:pPr>
            <a:r>
              <a:rPr lang="en-US" sz="2400" b="0" i="0" u="none" strike="noStrike" cap="none" dirty="0">
                <a:solidFill>
                  <a:srgbClr val="FF0000"/>
                </a:solidFill>
                <a:latin typeface="Times New Roman"/>
                <a:ea typeface="Times New Roman"/>
                <a:cs typeface="Times New Roman"/>
                <a:sym typeface="Times New Roman"/>
              </a:rPr>
              <a:t>Applications: </a:t>
            </a:r>
            <a:endParaRPr sz="2400" b="0" i="0" u="none" strike="noStrike" cap="none" dirty="0">
              <a:solidFill>
                <a:srgbClr val="000000"/>
              </a:solidFill>
              <a:sym typeface="Arial"/>
            </a:endParaRPr>
          </a:p>
          <a:p>
            <a:pPr marL="285750" marR="0" lvl="0" indent="-285750" algn="l" rtl="0">
              <a:lnSpc>
                <a:spcPct val="150000"/>
              </a:lnSpc>
              <a:spcBef>
                <a:spcPts val="0"/>
              </a:spcBef>
              <a:spcAft>
                <a:spcPts val="0"/>
              </a:spcAft>
              <a:buClr>
                <a:srgbClr val="FF0000"/>
              </a:buClr>
              <a:buSzPts val="2400"/>
              <a:buFont typeface="Arial"/>
              <a:buChar char="•"/>
            </a:pPr>
            <a:r>
              <a:rPr lang="en-US" sz="1800" b="0" i="0" u="none" strike="noStrike" cap="none" dirty="0">
                <a:solidFill>
                  <a:srgbClr val="000000"/>
                </a:solidFill>
                <a:latin typeface="Times New Roman"/>
                <a:ea typeface="Times New Roman"/>
                <a:cs typeface="Times New Roman"/>
                <a:sym typeface="Times New Roman"/>
              </a:rPr>
              <a:t> </a:t>
            </a:r>
            <a:r>
              <a:rPr lang="en-US" sz="2400" b="0" i="0" u="none" strike="noStrike" cap="none" dirty="0">
                <a:solidFill>
                  <a:srgbClr val="000000"/>
                </a:solidFill>
                <a:latin typeface="Times New Roman"/>
                <a:ea typeface="Times New Roman"/>
                <a:cs typeface="Times New Roman"/>
                <a:sym typeface="Times New Roman"/>
              </a:rPr>
              <a:t>Infrared waves are used for short-range communications such as those between a </a:t>
            </a:r>
            <a:r>
              <a:rPr lang="en-US" sz="2400" b="1" i="0" u="none" strike="noStrike" cap="none" dirty="0">
                <a:solidFill>
                  <a:srgbClr val="000000"/>
                </a:solidFill>
                <a:latin typeface="Times New Roman"/>
                <a:ea typeface="Times New Roman"/>
                <a:cs typeface="Times New Roman"/>
                <a:sym typeface="Times New Roman"/>
              </a:rPr>
              <a:t>PC and a peripheral device.</a:t>
            </a:r>
            <a:endParaRPr sz="2400" b="1" i="0" u="none" strike="noStrike" cap="none" dirty="0">
              <a:solidFill>
                <a:srgbClr val="000000"/>
              </a:solidFill>
              <a:latin typeface="Times New Roman"/>
              <a:ea typeface="Times New Roman"/>
              <a:cs typeface="Times New Roman"/>
              <a:sym typeface="Times New Roman"/>
            </a:endParaRPr>
          </a:p>
          <a:p>
            <a:pPr marL="285750" marR="0" lvl="0" indent="-285750" algn="l" rtl="0">
              <a:lnSpc>
                <a:spcPct val="150000"/>
              </a:lnSpc>
              <a:spcBef>
                <a:spcPts val="0"/>
              </a:spcBef>
              <a:spcAft>
                <a:spcPts val="0"/>
              </a:spcAft>
              <a:buClr>
                <a:srgbClr val="FF0000"/>
              </a:buClr>
              <a:buSzPts val="2400"/>
              <a:buFont typeface="Arial"/>
              <a:buChar char="•"/>
            </a:pPr>
            <a:r>
              <a:rPr lang="en-US" sz="2400" b="1" i="0" u="none" strike="noStrike" cap="none" dirty="0">
                <a:solidFill>
                  <a:srgbClr val="000000"/>
                </a:solidFill>
                <a:latin typeface="Times New Roman"/>
                <a:ea typeface="Times New Roman"/>
                <a:cs typeface="Times New Roman"/>
                <a:sym typeface="Times New Roman"/>
              </a:rPr>
              <a:t>TV remote </a:t>
            </a:r>
            <a:r>
              <a:rPr lang="en-US" sz="2400" b="0" i="0" u="none" strike="noStrike" cap="none" dirty="0">
                <a:solidFill>
                  <a:srgbClr val="000000"/>
                </a:solidFill>
                <a:latin typeface="Times New Roman"/>
                <a:ea typeface="Times New Roman"/>
                <a:cs typeface="Times New Roman"/>
                <a:sym typeface="Times New Roman"/>
              </a:rPr>
              <a:t>operation</a:t>
            </a:r>
            <a:endParaRPr sz="2400" b="0" i="0" u="none" strike="noStrike" cap="none" dirty="0">
              <a:solidFill>
                <a:srgbClr val="000000"/>
              </a:solidFill>
              <a:latin typeface="Times New Roman"/>
              <a:ea typeface="Times New Roman"/>
              <a:cs typeface="Times New Roman"/>
              <a:sym typeface="Times New Roman"/>
            </a:endParaRPr>
          </a:p>
          <a:p>
            <a:pPr marL="285750" marR="0" lvl="0" indent="-285750" algn="l" rtl="0">
              <a:lnSpc>
                <a:spcPct val="150000"/>
              </a:lnSpc>
              <a:spcBef>
                <a:spcPts val="0"/>
              </a:spcBef>
              <a:spcAft>
                <a:spcPts val="0"/>
              </a:spcAft>
              <a:buClr>
                <a:srgbClr val="FF0000"/>
              </a:buClr>
              <a:buSzPts val="2400"/>
              <a:buFont typeface="Arial"/>
              <a:buChar char="•"/>
            </a:pPr>
            <a:r>
              <a:rPr lang="en-US" sz="2400" b="0" i="0" u="none" strike="noStrike" cap="none" dirty="0">
                <a:solidFill>
                  <a:srgbClr val="000000"/>
                </a:solidFill>
                <a:latin typeface="Times New Roman"/>
                <a:ea typeface="Times New Roman"/>
                <a:cs typeface="Times New Roman"/>
                <a:sym typeface="Times New Roman"/>
              </a:rPr>
              <a:t>They can also be used for </a:t>
            </a:r>
            <a:r>
              <a:rPr lang="en-US" sz="2400" b="1" i="0" u="none" strike="noStrike" cap="none" dirty="0">
                <a:solidFill>
                  <a:srgbClr val="000000"/>
                </a:solidFill>
                <a:latin typeface="Times New Roman"/>
                <a:ea typeface="Times New Roman"/>
                <a:cs typeface="Times New Roman"/>
                <a:sym typeface="Times New Roman"/>
              </a:rPr>
              <a:t>indoor LANs.</a:t>
            </a:r>
            <a:endParaRPr sz="2400" b="1" i="0" u="none" strike="noStrike" cap="none" dirty="0">
              <a:solidFill>
                <a:schemeClr val="dk1"/>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2380917067"/>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1140"/>
        <p:cNvGrpSpPr/>
        <p:nvPr/>
      </p:nvGrpSpPr>
      <p:grpSpPr>
        <a:xfrm>
          <a:off x="0" y="0"/>
          <a:ext cx="0" cy="0"/>
          <a:chOff x="0" y="0"/>
          <a:chExt cx="0" cy="0"/>
        </a:xfrm>
      </p:grpSpPr>
      <p:sp>
        <p:nvSpPr>
          <p:cNvPr id="1141" name="Google Shape;1141;p129"/>
          <p:cNvSpPr txBox="1">
            <a:spLocks noGrp="1"/>
          </p:cNvSpPr>
          <p:nvPr>
            <p:ph type="sldNum" idx="12"/>
          </p:nvPr>
        </p:nvSpPr>
        <p:spPr>
          <a:xfrm>
            <a:off x="8472458" y="4663217"/>
            <a:ext cx="548700" cy="393600"/>
          </a:xfrm>
          <a:prstGeom prst="rect">
            <a:avLst/>
          </a:prstGeom>
          <a:noFill/>
          <a:ln>
            <a:noFill/>
          </a:ln>
        </p:spPr>
        <p:txBody>
          <a:bodyPr spcFirstLastPara="1" wrap="square" lIns="68575" tIns="34275" rIns="68575" bIns="34275" anchor="ctr"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sz="800" b="0" i="0" u="none" strike="noStrike" cap="none">
                <a:solidFill>
                  <a:srgbClr val="FFFFFF"/>
                </a:solidFill>
                <a:latin typeface="Calibri"/>
                <a:ea typeface="Calibri"/>
                <a:cs typeface="Calibri"/>
                <a:sym typeface="Calibri"/>
              </a:rPr>
              <a:t>124</a:t>
            </a:fld>
            <a:endParaRPr sz="800" b="0" i="0" u="none" strike="noStrike" cap="none">
              <a:solidFill>
                <a:srgbClr val="FFFFFF"/>
              </a:solidFill>
              <a:latin typeface="Calibri"/>
              <a:ea typeface="Calibri"/>
              <a:cs typeface="Calibri"/>
              <a:sym typeface="Calibri"/>
            </a:endParaRPr>
          </a:p>
        </p:txBody>
      </p:sp>
      <p:sp>
        <p:nvSpPr>
          <p:cNvPr id="1142" name="Google Shape;1142;p129"/>
          <p:cNvSpPr txBox="1">
            <a:spLocks noGrp="1"/>
          </p:cNvSpPr>
          <p:nvPr>
            <p:ph type="title" idx="4294967295"/>
          </p:nvPr>
        </p:nvSpPr>
        <p:spPr>
          <a:xfrm>
            <a:off x="1347537" y="214168"/>
            <a:ext cx="7543800" cy="565150"/>
          </a:xfrm>
          <a:prstGeom prst="rect">
            <a:avLst/>
          </a:prstGeom>
          <a:noFill/>
          <a:ln>
            <a:noFill/>
          </a:ln>
        </p:spPr>
        <p:txBody>
          <a:bodyPr spcFirstLastPara="1" wrap="square" lIns="68575" tIns="34275" rIns="68575" bIns="34275" anchor="b" anchorCtr="0">
            <a:noAutofit/>
          </a:bodyPr>
          <a:lstStyle/>
          <a:p>
            <a:pPr marL="0" marR="0" lvl="0" indent="0" algn="l" rtl="0">
              <a:lnSpc>
                <a:spcPct val="85000"/>
              </a:lnSpc>
              <a:spcBef>
                <a:spcPts val="0"/>
              </a:spcBef>
              <a:spcAft>
                <a:spcPts val="0"/>
              </a:spcAft>
              <a:buClr>
                <a:srgbClr val="3F3F3F"/>
              </a:buClr>
              <a:buSzPts val="3600"/>
              <a:buFont typeface="Calibri"/>
              <a:buNone/>
            </a:pPr>
            <a:r>
              <a:rPr lang="en-US" sz="4400" b="1" dirty="0">
                <a:solidFill>
                  <a:srgbClr val="C00000"/>
                </a:solidFill>
                <a:latin typeface="Times New Roman"/>
                <a:ea typeface="Times New Roman"/>
                <a:cs typeface="Times New Roman"/>
                <a:sym typeface="Times New Roman"/>
              </a:rPr>
              <a:t>Networking Devices</a:t>
            </a:r>
            <a:endParaRPr dirty="0"/>
          </a:p>
        </p:txBody>
      </p:sp>
      <p:pic>
        <p:nvPicPr>
          <p:cNvPr id="1143" name="Google Shape;1143;p129"/>
          <p:cNvPicPr preferRelativeResize="0"/>
          <p:nvPr/>
        </p:nvPicPr>
        <p:blipFill rotWithShape="1">
          <a:blip r:embed="rId3">
            <a:alphaModFix/>
          </a:blip>
          <a:srcRect/>
          <a:stretch/>
        </p:blipFill>
        <p:spPr>
          <a:xfrm>
            <a:off x="41821" y="57411"/>
            <a:ext cx="739015" cy="721907"/>
          </a:xfrm>
          <a:prstGeom prst="rect">
            <a:avLst/>
          </a:prstGeom>
          <a:noFill/>
          <a:ln>
            <a:noFill/>
          </a:ln>
        </p:spPr>
      </p:pic>
      <p:pic>
        <p:nvPicPr>
          <p:cNvPr id="1026" name="Picture 2" descr="6 Important Network Devices » NetworkUsta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836" y="779317"/>
            <a:ext cx="4681501" cy="3883899"/>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5"/>
          <a:stretch>
            <a:fillRect/>
          </a:stretch>
        </p:blipFill>
        <p:spPr>
          <a:xfrm>
            <a:off x="5705475" y="872038"/>
            <a:ext cx="3438525" cy="3791178"/>
          </a:xfrm>
          <a:prstGeom prst="rect">
            <a:avLst/>
          </a:prstGeom>
        </p:spPr>
      </p:pic>
    </p:spTree>
    <p:extLst>
      <p:ext uri="{BB962C8B-B14F-4D97-AF65-F5344CB8AC3E}">
        <p14:creationId xmlns:p14="http://schemas.microsoft.com/office/powerpoint/2010/main" val="1350281160"/>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1172"/>
        <p:cNvGrpSpPr/>
        <p:nvPr/>
      </p:nvGrpSpPr>
      <p:grpSpPr>
        <a:xfrm>
          <a:off x="0" y="0"/>
          <a:ext cx="0" cy="0"/>
          <a:chOff x="0" y="0"/>
          <a:chExt cx="0" cy="0"/>
        </a:xfrm>
      </p:grpSpPr>
      <p:sp>
        <p:nvSpPr>
          <p:cNvPr id="1173" name="Google Shape;1173;p133"/>
          <p:cNvSpPr txBox="1">
            <a:spLocks noGrp="1"/>
          </p:cNvSpPr>
          <p:nvPr>
            <p:ph type="sldNum" idx="12"/>
          </p:nvPr>
        </p:nvSpPr>
        <p:spPr>
          <a:xfrm>
            <a:off x="8472458" y="4663217"/>
            <a:ext cx="548700" cy="393600"/>
          </a:xfrm>
          <a:prstGeom prst="rect">
            <a:avLst/>
          </a:prstGeom>
          <a:noFill/>
          <a:ln>
            <a:noFill/>
          </a:ln>
        </p:spPr>
        <p:txBody>
          <a:bodyPr spcFirstLastPara="1" wrap="square" lIns="68575" tIns="34275" rIns="68575" bIns="34275" anchor="ctr" anchorCtr="0">
            <a:noAutofit/>
          </a:bodyPr>
          <a:lstStyle/>
          <a:p>
            <a:pPr marL="0" lvl="0" indent="0" algn="r" rtl="0">
              <a:lnSpc>
                <a:spcPct val="100000"/>
              </a:lnSpc>
              <a:spcBef>
                <a:spcPts val="0"/>
              </a:spcBef>
              <a:spcAft>
                <a:spcPts val="0"/>
              </a:spcAft>
              <a:buSzPts val="800"/>
              <a:buNone/>
            </a:pPr>
            <a:fld id="{00000000-1234-1234-1234-123412341234}" type="slidenum">
              <a:rPr lang="en-US"/>
              <a:t>125</a:t>
            </a:fld>
            <a:endParaRPr/>
          </a:p>
        </p:txBody>
      </p:sp>
      <p:pic>
        <p:nvPicPr>
          <p:cNvPr id="1174" name="Google Shape;1174;p133"/>
          <p:cNvPicPr preferRelativeResize="0"/>
          <p:nvPr/>
        </p:nvPicPr>
        <p:blipFill rotWithShape="1">
          <a:blip r:embed="rId3">
            <a:alphaModFix/>
          </a:blip>
          <a:srcRect/>
          <a:stretch/>
        </p:blipFill>
        <p:spPr>
          <a:xfrm>
            <a:off x="41821" y="47020"/>
            <a:ext cx="781139" cy="628389"/>
          </a:xfrm>
          <a:prstGeom prst="rect">
            <a:avLst/>
          </a:prstGeom>
          <a:noFill/>
          <a:ln>
            <a:noFill/>
          </a:ln>
        </p:spPr>
      </p:pic>
      <p:sp>
        <p:nvSpPr>
          <p:cNvPr id="1175" name="Google Shape;1175;p133"/>
          <p:cNvSpPr/>
          <p:nvPr/>
        </p:nvSpPr>
        <p:spPr>
          <a:xfrm>
            <a:off x="882048" y="68826"/>
            <a:ext cx="7865919" cy="64629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US" sz="3600" b="1" i="0" u="none" strike="noStrike" cap="none">
                <a:solidFill>
                  <a:srgbClr val="C00000"/>
                </a:solidFill>
                <a:latin typeface="Times New Roman"/>
                <a:ea typeface="Times New Roman"/>
                <a:cs typeface="Times New Roman"/>
                <a:sym typeface="Times New Roman"/>
              </a:rPr>
              <a:t>Layer wise Networking Devices</a:t>
            </a:r>
            <a:endParaRPr sz="1600" b="1" i="0" u="none" strike="noStrike" cap="none">
              <a:solidFill>
                <a:srgbClr val="C00000"/>
              </a:solidFill>
              <a:sym typeface="Arial"/>
            </a:endParaRPr>
          </a:p>
        </p:txBody>
      </p:sp>
      <p:pic>
        <p:nvPicPr>
          <p:cNvPr id="1176" name="Google Shape;1176;p133" descr="4-46"/>
          <p:cNvPicPr preferRelativeResize="0"/>
          <p:nvPr/>
        </p:nvPicPr>
        <p:blipFill rotWithShape="1">
          <a:blip r:embed="rId4">
            <a:alphaModFix/>
          </a:blip>
          <a:srcRect/>
          <a:stretch/>
        </p:blipFill>
        <p:spPr>
          <a:xfrm>
            <a:off x="691954" y="1427366"/>
            <a:ext cx="7861033" cy="2877712"/>
          </a:xfrm>
          <a:prstGeom prst="rect">
            <a:avLst/>
          </a:prstGeom>
          <a:noFill/>
          <a:ln>
            <a:noFill/>
          </a:ln>
        </p:spPr>
      </p:pic>
      <p:sp>
        <p:nvSpPr>
          <p:cNvPr id="1177" name="Google Shape;1177;p133"/>
          <p:cNvSpPr txBox="1"/>
          <p:nvPr/>
        </p:nvSpPr>
        <p:spPr>
          <a:xfrm>
            <a:off x="2137499" y="874934"/>
            <a:ext cx="7113320" cy="592139"/>
          </a:xfrm>
          <a:prstGeom prst="rect">
            <a:avLst/>
          </a:prstGeom>
          <a:noFill/>
          <a:ln>
            <a:noFill/>
          </a:ln>
        </p:spPr>
        <p:txBody>
          <a:bodyPr spcFirstLastPara="1" wrap="square" lIns="91425" tIns="45700" rIns="91425" bIns="45700" anchor="t" anchorCtr="0">
            <a:norm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chemeClr val="accent2"/>
                </a:solidFill>
                <a:latin typeface="Arial"/>
                <a:ea typeface="Arial"/>
                <a:cs typeface="Arial"/>
                <a:sym typeface="Arial"/>
              </a:rPr>
              <a:t>(a)</a:t>
            </a:r>
            <a:r>
              <a:rPr lang="en-US" sz="1400" b="0" i="0" u="none" strike="noStrike" cap="none">
                <a:solidFill>
                  <a:srgbClr val="000000"/>
                </a:solidFill>
                <a:latin typeface="Arial"/>
                <a:ea typeface="Arial"/>
                <a:cs typeface="Arial"/>
                <a:sym typeface="Arial"/>
              </a:rPr>
              <a:t> Layer wise devices                         </a:t>
            </a:r>
            <a:r>
              <a:rPr lang="en-US" sz="1400" b="0" i="0" u="none" strike="noStrike" cap="none">
                <a:solidFill>
                  <a:schemeClr val="accent2"/>
                </a:solidFill>
                <a:latin typeface="Arial"/>
                <a:ea typeface="Arial"/>
                <a:cs typeface="Arial"/>
                <a:sym typeface="Arial"/>
              </a:rPr>
              <a:t>(b)</a:t>
            </a:r>
            <a:r>
              <a:rPr lang="en-US" sz="1400" b="0" i="0" u="none" strike="noStrike" cap="none">
                <a:solidFill>
                  <a:srgbClr val="000000"/>
                </a:solidFill>
                <a:latin typeface="Arial"/>
                <a:ea typeface="Arial"/>
                <a:cs typeface="Arial"/>
                <a:sym typeface="Arial"/>
              </a:rPr>
              <a:t> Frames, packets and headers</a:t>
            </a:r>
            <a:endParaRPr sz="1400" b="0" i="0" u="none" strike="noStrike" cap="none">
              <a:solidFill>
                <a:srgbClr val="000000"/>
              </a:solidFill>
              <a:latin typeface="Arial"/>
              <a:ea typeface="Arial"/>
              <a:cs typeface="Arial"/>
              <a:sym typeface="Arial"/>
            </a:endParaRPr>
          </a:p>
        </p:txBody>
      </p:sp>
      <p:sp>
        <p:nvSpPr>
          <p:cNvPr id="2" name="Rectangle 1"/>
          <p:cNvSpPr/>
          <p:nvPr/>
        </p:nvSpPr>
        <p:spPr>
          <a:xfrm>
            <a:off x="6880239" y="3757371"/>
            <a:ext cx="2106666" cy="276999"/>
          </a:xfrm>
          <a:prstGeom prst="rect">
            <a:avLst/>
          </a:prstGeom>
        </p:spPr>
        <p:txBody>
          <a:bodyPr wrap="none">
            <a:spAutoFit/>
          </a:bodyPr>
          <a:lstStyle/>
          <a:p>
            <a:pPr algn="ctr"/>
            <a:r>
              <a:rPr lang="en-IN" sz="1200" b="1">
                <a:latin typeface="var(--ff-lato)"/>
              </a:rPr>
              <a:t>Cyclic Redundancy Check</a:t>
            </a:r>
          </a:p>
        </p:txBody>
      </p:sp>
    </p:spTree>
    <p:extLst>
      <p:ext uri="{BB962C8B-B14F-4D97-AF65-F5344CB8AC3E}">
        <p14:creationId xmlns:p14="http://schemas.microsoft.com/office/powerpoint/2010/main" val="3982511"/>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Shape 1147"/>
        <p:cNvGrpSpPr/>
        <p:nvPr/>
      </p:nvGrpSpPr>
      <p:grpSpPr>
        <a:xfrm>
          <a:off x="0" y="0"/>
          <a:ext cx="0" cy="0"/>
          <a:chOff x="0" y="0"/>
          <a:chExt cx="0" cy="0"/>
        </a:xfrm>
      </p:grpSpPr>
      <p:sp>
        <p:nvSpPr>
          <p:cNvPr id="1148" name="Google Shape;1148;p223"/>
          <p:cNvSpPr txBox="1">
            <a:spLocks noGrp="1"/>
          </p:cNvSpPr>
          <p:nvPr>
            <p:ph type="sldNum" idx="12"/>
          </p:nvPr>
        </p:nvSpPr>
        <p:spPr>
          <a:xfrm>
            <a:off x="8472458" y="4663217"/>
            <a:ext cx="548700" cy="393600"/>
          </a:xfrm>
          <a:prstGeom prst="rect">
            <a:avLst/>
          </a:prstGeom>
          <a:noFill/>
          <a:ln>
            <a:noFill/>
          </a:ln>
        </p:spPr>
        <p:txBody>
          <a:bodyPr spcFirstLastPara="1" wrap="square" lIns="68575" tIns="34275" rIns="68575" bIns="34275" anchor="ctr" anchorCtr="0">
            <a:noAutofit/>
          </a:bodyPr>
          <a:lstStyle/>
          <a:p>
            <a:pPr marL="0" lvl="0" indent="0" algn="r" rtl="0">
              <a:lnSpc>
                <a:spcPct val="100000"/>
              </a:lnSpc>
              <a:spcBef>
                <a:spcPts val="0"/>
              </a:spcBef>
              <a:spcAft>
                <a:spcPts val="0"/>
              </a:spcAft>
              <a:buSzPts val="800"/>
              <a:buNone/>
            </a:pPr>
            <a:fld id="{00000000-1234-1234-1234-123412341234}" type="slidenum">
              <a:rPr lang="en-US"/>
              <a:t>126</a:t>
            </a:fld>
            <a:endParaRPr/>
          </a:p>
        </p:txBody>
      </p:sp>
      <p:pic>
        <p:nvPicPr>
          <p:cNvPr id="1149" name="Google Shape;1149;p223"/>
          <p:cNvPicPr preferRelativeResize="0"/>
          <p:nvPr/>
        </p:nvPicPr>
        <p:blipFill rotWithShape="1">
          <a:blip r:embed="rId3">
            <a:alphaModFix/>
          </a:blip>
          <a:srcRect/>
          <a:stretch/>
        </p:blipFill>
        <p:spPr>
          <a:xfrm>
            <a:off x="41821" y="47020"/>
            <a:ext cx="781139" cy="628389"/>
          </a:xfrm>
          <a:prstGeom prst="rect">
            <a:avLst/>
          </a:prstGeom>
          <a:noFill/>
          <a:ln>
            <a:noFill/>
          </a:ln>
        </p:spPr>
      </p:pic>
      <p:sp>
        <p:nvSpPr>
          <p:cNvPr id="1150" name="Google Shape;1150;p223"/>
          <p:cNvSpPr/>
          <p:nvPr/>
        </p:nvSpPr>
        <p:spPr>
          <a:xfrm>
            <a:off x="1278081" y="0"/>
            <a:ext cx="7865919"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b="0" i="0" u="none" strike="noStrike" cap="none">
                <a:solidFill>
                  <a:srgbClr val="7030A0"/>
                </a:solidFill>
                <a:latin typeface="Times New Roman"/>
                <a:ea typeface="Times New Roman"/>
                <a:cs typeface="Times New Roman"/>
                <a:sym typeface="Times New Roman"/>
              </a:rPr>
              <a:t>Networking Devices</a:t>
            </a:r>
            <a:endParaRPr sz="1400" b="0" i="0" u="none" strike="noStrike" cap="none">
              <a:solidFill>
                <a:srgbClr val="000000"/>
              </a:solidFill>
              <a:latin typeface="Arial"/>
              <a:ea typeface="Arial"/>
              <a:cs typeface="Arial"/>
              <a:sym typeface="Arial"/>
            </a:endParaRPr>
          </a:p>
        </p:txBody>
      </p:sp>
      <p:sp>
        <p:nvSpPr>
          <p:cNvPr id="1151" name="Google Shape;1151;p223"/>
          <p:cNvSpPr/>
          <p:nvPr/>
        </p:nvSpPr>
        <p:spPr>
          <a:xfrm>
            <a:off x="501804" y="669635"/>
            <a:ext cx="8642196" cy="39702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0" i="0" u="none" strike="noStrike" cap="none" dirty="0">
                <a:solidFill>
                  <a:schemeClr val="dk1"/>
                </a:solidFill>
                <a:latin typeface="Times New Roman"/>
                <a:ea typeface="Times New Roman"/>
                <a:cs typeface="Times New Roman"/>
                <a:sym typeface="Times New Roman"/>
              </a:rPr>
              <a:t>Networking devices are Repeaters, Hubs, Bridges, Switches, Routers and </a:t>
            </a:r>
            <a:r>
              <a:rPr lang="en-US" sz="2000" b="0" i="0" u="none" strike="noStrike" cap="none" dirty="0" smtClean="0">
                <a:solidFill>
                  <a:schemeClr val="dk1"/>
                </a:solidFill>
                <a:latin typeface="Times New Roman"/>
                <a:ea typeface="Times New Roman"/>
                <a:cs typeface="Times New Roman"/>
                <a:sym typeface="Times New Roman"/>
              </a:rPr>
              <a:t>Gateways. </a:t>
            </a:r>
            <a:endParaRPr sz="20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400" b="1" i="0" u="none" strike="noStrike" cap="none" dirty="0" smtClean="0">
                <a:solidFill>
                  <a:srgbClr val="C00000"/>
                </a:solidFill>
                <a:latin typeface="Times New Roman"/>
                <a:ea typeface="Times New Roman"/>
                <a:cs typeface="Times New Roman"/>
                <a:sym typeface="Times New Roman"/>
              </a:rPr>
              <a:t>Repeater</a:t>
            </a:r>
            <a:endParaRPr sz="2400" b="1" i="0" u="none" strike="noStrike" cap="none" dirty="0">
              <a:solidFill>
                <a:srgbClr val="C00000"/>
              </a:solidFill>
              <a:latin typeface="Times New Roman"/>
              <a:ea typeface="Times New Roman"/>
              <a:cs typeface="Times New Roman"/>
              <a:sym typeface="Times New Roman"/>
            </a:endParaRPr>
          </a:p>
          <a:p>
            <a:pPr marL="342900" marR="0" lvl="0" indent="-342900" algn="l" rtl="0">
              <a:lnSpc>
                <a:spcPct val="100000"/>
              </a:lnSpc>
              <a:spcBef>
                <a:spcPts val="0"/>
              </a:spcBef>
              <a:spcAft>
                <a:spcPts val="0"/>
              </a:spcAft>
              <a:buClr>
                <a:srgbClr val="FF0000"/>
              </a:buClr>
              <a:buSzPts val="2400"/>
              <a:buFont typeface="Arial"/>
              <a:buChar char="•"/>
            </a:pPr>
            <a:r>
              <a:rPr lang="en-US" sz="2000" b="0" i="0" u="none" strike="noStrike" cap="none" dirty="0">
                <a:solidFill>
                  <a:schemeClr val="dk1"/>
                </a:solidFill>
                <a:latin typeface="Times New Roman"/>
                <a:ea typeface="Times New Roman"/>
                <a:cs typeface="Times New Roman"/>
                <a:sym typeface="Times New Roman"/>
              </a:rPr>
              <a:t>A repeater operates at </a:t>
            </a:r>
            <a:r>
              <a:rPr lang="en-US" sz="2000" b="1" i="0" u="none" strike="noStrike" cap="none" dirty="0">
                <a:solidFill>
                  <a:schemeClr val="dk1"/>
                </a:solidFill>
                <a:latin typeface="Times New Roman"/>
                <a:ea typeface="Times New Roman"/>
                <a:cs typeface="Times New Roman"/>
                <a:sym typeface="Times New Roman"/>
              </a:rPr>
              <a:t>the </a:t>
            </a:r>
            <a:r>
              <a:rPr lang="en-US" sz="2000" b="1" i="0" u="none" strike="noStrike" cap="none" dirty="0" smtClean="0">
                <a:solidFill>
                  <a:schemeClr val="dk1"/>
                </a:solidFill>
                <a:latin typeface="Times New Roman"/>
                <a:ea typeface="Times New Roman"/>
                <a:cs typeface="Times New Roman"/>
                <a:sym typeface="Times New Roman"/>
              </a:rPr>
              <a:t>Physical </a:t>
            </a:r>
            <a:r>
              <a:rPr lang="en-US" sz="2000" b="1" i="0" u="none" strike="noStrike" cap="none" dirty="0">
                <a:solidFill>
                  <a:schemeClr val="dk1"/>
                </a:solidFill>
                <a:latin typeface="Times New Roman"/>
                <a:ea typeface="Times New Roman"/>
                <a:cs typeface="Times New Roman"/>
                <a:sym typeface="Times New Roman"/>
              </a:rPr>
              <a:t>layer.</a:t>
            </a:r>
            <a:endParaRPr sz="2000" b="1" i="0" u="none" strike="noStrike" cap="none" dirty="0">
              <a:solidFill>
                <a:schemeClr val="dk1"/>
              </a:solidFill>
              <a:latin typeface="Times New Roman"/>
              <a:ea typeface="Times New Roman"/>
              <a:cs typeface="Times New Roman"/>
              <a:sym typeface="Times New Roman"/>
            </a:endParaRPr>
          </a:p>
          <a:p>
            <a:pPr marL="342900" marR="0" lvl="0" indent="-342900" algn="l" rtl="0">
              <a:lnSpc>
                <a:spcPct val="100000"/>
              </a:lnSpc>
              <a:spcBef>
                <a:spcPts val="0"/>
              </a:spcBef>
              <a:spcAft>
                <a:spcPts val="0"/>
              </a:spcAft>
              <a:buClr>
                <a:srgbClr val="FF0000"/>
              </a:buClr>
              <a:buSzPts val="2400"/>
              <a:buFont typeface="Arial"/>
              <a:buChar char="•"/>
            </a:pPr>
            <a:r>
              <a:rPr lang="en-US" sz="2000" b="0" i="0" u="none" strike="noStrike" cap="none" dirty="0">
                <a:solidFill>
                  <a:schemeClr val="dk1"/>
                </a:solidFill>
                <a:latin typeface="Times New Roman"/>
                <a:ea typeface="Times New Roman"/>
                <a:cs typeface="Times New Roman"/>
                <a:sym typeface="Times New Roman"/>
              </a:rPr>
              <a:t>A repeater receives a signal and, before it becomes too weak or corrupted, </a:t>
            </a:r>
            <a:r>
              <a:rPr lang="en-US" sz="2000" b="1" i="0" u="none" strike="noStrike" cap="none" dirty="0">
                <a:solidFill>
                  <a:srgbClr val="002060"/>
                </a:solidFill>
                <a:latin typeface="Times New Roman"/>
                <a:ea typeface="Times New Roman"/>
                <a:cs typeface="Times New Roman"/>
                <a:sym typeface="Times New Roman"/>
              </a:rPr>
              <a:t>regenerates</a:t>
            </a:r>
            <a:r>
              <a:rPr lang="en-US" sz="2000" b="0" i="0" u="none" strike="noStrike" cap="none" dirty="0">
                <a:solidFill>
                  <a:schemeClr val="dk1"/>
                </a:solidFill>
                <a:latin typeface="Times New Roman"/>
                <a:ea typeface="Times New Roman"/>
                <a:cs typeface="Times New Roman"/>
                <a:sym typeface="Times New Roman"/>
              </a:rPr>
              <a:t> the original bit pattern.</a:t>
            </a:r>
            <a:endParaRPr sz="2000" b="0" i="0" u="none" strike="noStrike" cap="none" dirty="0">
              <a:solidFill>
                <a:schemeClr val="dk1"/>
              </a:solidFill>
              <a:latin typeface="Times New Roman"/>
              <a:ea typeface="Times New Roman"/>
              <a:cs typeface="Times New Roman"/>
              <a:sym typeface="Times New Roman"/>
            </a:endParaRPr>
          </a:p>
          <a:p>
            <a:pPr marL="342900" marR="0" lvl="0" indent="-342900" algn="l" rtl="0">
              <a:lnSpc>
                <a:spcPct val="100000"/>
              </a:lnSpc>
              <a:spcBef>
                <a:spcPts val="0"/>
              </a:spcBef>
              <a:spcAft>
                <a:spcPts val="0"/>
              </a:spcAft>
              <a:buClr>
                <a:srgbClr val="FF0000"/>
              </a:buClr>
              <a:buSzPts val="2400"/>
              <a:buFont typeface="Arial"/>
              <a:buChar char="•"/>
            </a:pPr>
            <a:r>
              <a:rPr lang="en-US" sz="2000" b="0" i="0" u="none" strike="noStrike" cap="none" dirty="0">
                <a:solidFill>
                  <a:schemeClr val="dk1"/>
                </a:solidFill>
                <a:latin typeface="Times New Roman"/>
                <a:ea typeface="Times New Roman"/>
                <a:cs typeface="Times New Roman"/>
                <a:sym typeface="Times New Roman"/>
              </a:rPr>
              <a:t>A repeater is a </a:t>
            </a:r>
            <a:r>
              <a:rPr lang="en-US" sz="2000" b="1" i="0" u="none" strike="noStrike" cap="none" dirty="0">
                <a:solidFill>
                  <a:schemeClr val="dk1"/>
                </a:solidFill>
                <a:latin typeface="Times New Roman"/>
                <a:ea typeface="Times New Roman"/>
                <a:cs typeface="Times New Roman"/>
                <a:sym typeface="Times New Roman"/>
              </a:rPr>
              <a:t>regenerator, not an amplifier</a:t>
            </a:r>
            <a:r>
              <a:rPr lang="en-US" sz="2000" b="0" i="0" u="none" strike="noStrike" cap="none" dirty="0">
                <a:solidFill>
                  <a:schemeClr val="dk1"/>
                </a:solidFill>
                <a:latin typeface="Times New Roman"/>
                <a:ea typeface="Times New Roman"/>
                <a:cs typeface="Times New Roman"/>
                <a:sym typeface="Times New Roman"/>
              </a:rPr>
              <a:t>.</a:t>
            </a:r>
            <a:endParaRPr sz="2000" b="0" i="0" u="none" strike="noStrike" cap="none" dirty="0">
              <a:solidFill>
                <a:schemeClr val="dk1"/>
              </a:solidFill>
              <a:latin typeface="Times New Roman"/>
              <a:ea typeface="Times New Roman"/>
              <a:cs typeface="Times New Roman"/>
              <a:sym typeface="Times New Roman"/>
            </a:endParaRPr>
          </a:p>
          <a:p>
            <a:pPr marL="342900" marR="0" lvl="0" indent="-190500" algn="l" rtl="0">
              <a:lnSpc>
                <a:spcPct val="100000"/>
              </a:lnSpc>
              <a:spcBef>
                <a:spcPts val="0"/>
              </a:spcBef>
              <a:spcAft>
                <a:spcPts val="0"/>
              </a:spcAft>
              <a:buClr>
                <a:srgbClr val="FF0000"/>
              </a:buClr>
              <a:buSzPts val="2400"/>
              <a:buFont typeface="Arial"/>
              <a:buNone/>
            </a:pPr>
            <a:endParaRPr sz="2400" b="0" i="0" u="none" strike="noStrike" cap="none" dirty="0">
              <a:solidFill>
                <a:srgbClr val="000000"/>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2000"/>
              <a:buFont typeface="Arial"/>
              <a:buNone/>
            </a:pPr>
            <a:r>
              <a:rPr lang="en-US" sz="2400" b="1" i="0" u="none" strike="noStrike" cap="none" dirty="0">
                <a:solidFill>
                  <a:srgbClr val="C00000"/>
                </a:solidFill>
                <a:latin typeface="Times New Roman"/>
                <a:ea typeface="Times New Roman"/>
                <a:cs typeface="Times New Roman"/>
                <a:sym typeface="Times New Roman"/>
              </a:rPr>
              <a:t>Hub</a:t>
            </a:r>
            <a:endParaRPr sz="2400" b="1" i="0" u="none" strike="noStrike" cap="none" dirty="0">
              <a:solidFill>
                <a:srgbClr val="C00000"/>
              </a:solidFill>
              <a:sym typeface="Arial"/>
            </a:endParaRPr>
          </a:p>
          <a:p>
            <a:pPr marL="342900" lvl="0" indent="-342900">
              <a:buClr>
                <a:srgbClr val="FF0000"/>
              </a:buClr>
              <a:buSzPts val="2400"/>
              <a:buFont typeface="Arial"/>
              <a:buChar char="•"/>
            </a:pPr>
            <a:r>
              <a:rPr lang="en-US" sz="2000" b="0" i="0" u="none" strike="noStrike" cap="none" dirty="0">
                <a:solidFill>
                  <a:schemeClr val="dk1"/>
                </a:solidFill>
                <a:latin typeface="Times New Roman"/>
                <a:ea typeface="Times New Roman"/>
                <a:cs typeface="Times New Roman"/>
                <a:sym typeface="Times New Roman"/>
              </a:rPr>
              <a:t>Hub is used to connect devices to the same </a:t>
            </a:r>
            <a:r>
              <a:rPr lang="en-US" sz="2000" dirty="0">
                <a:solidFill>
                  <a:schemeClr val="dk1"/>
                </a:solidFill>
                <a:latin typeface="Times New Roman"/>
                <a:ea typeface="Times New Roman"/>
                <a:cs typeface="Times New Roman"/>
                <a:sym typeface="Times New Roman"/>
              </a:rPr>
              <a:t>network </a:t>
            </a:r>
            <a:r>
              <a:rPr lang="en-US" sz="2000" b="1" dirty="0" smtClean="0">
                <a:solidFill>
                  <a:schemeClr val="dk1"/>
                </a:solidFill>
                <a:latin typeface="Times New Roman"/>
                <a:ea typeface="Times New Roman"/>
                <a:cs typeface="Times New Roman"/>
                <a:sym typeface="Times New Roman"/>
              </a:rPr>
              <a:t>(Physical layer).</a:t>
            </a:r>
            <a:endParaRPr sz="2000" b="1" i="0" u="none" strike="noStrike" cap="none" dirty="0">
              <a:solidFill>
                <a:srgbClr val="000000"/>
              </a:solidFill>
              <a:sym typeface="Arial"/>
            </a:endParaRPr>
          </a:p>
          <a:p>
            <a:pPr marL="342900" marR="0" lvl="0" indent="-342900" algn="l" rtl="0">
              <a:lnSpc>
                <a:spcPct val="100000"/>
              </a:lnSpc>
              <a:spcBef>
                <a:spcPts val="0"/>
              </a:spcBef>
              <a:spcAft>
                <a:spcPts val="0"/>
              </a:spcAft>
              <a:buClr>
                <a:srgbClr val="FF0000"/>
              </a:buClr>
              <a:buSzPts val="2400"/>
              <a:buFont typeface="Arial"/>
              <a:buChar char="•"/>
            </a:pPr>
            <a:r>
              <a:rPr lang="en-US" sz="2000" b="1" i="0" u="none" strike="noStrike" cap="none" dirty="0">
                <a:solidFill>
                  <a:schemeClr val="dk1"/>
                </a:solidFill>
                <a:latin typeface="Times New Roman"/>
                <a:ea typeface="Times New Roman"/>
                <a:cs typeface="Times New Roman"/>
                <a:sym typeface="Times New Roman"/>
              </a:rPr>
              <a:t>Hubs cannot filter data</a:t>
            </a:r>
            <a:r>
              <a:rPr lang="en-US" sz="2000" b="0" i="0" u="none" strike="noStrike" cap="none" dirty="0">
                <a:solidFill>
                  <a:schemeClr val="dk1"/>
                </a:solidFill>
                <a:latin typeface="Times New Roman"/>
                <a:ea typeface="Times New Roman"/>
                <a:cs typeface="Times New Roman"/>
                <a:sym typeface="Times New Roman"/>
              </a:rPr>
              <a:t>, so data packets are sent to </a:t>
            </a:r>
            <a:r>
              <a:rPr lang="en-US" sz="2000" b="0" i="0" u="none" strike="noStrike" cap="none" dirty="0" smtClean="0">
                <a:solidFill>
                  <a:schemeClr val="dk1"/>
                </a:solidFill>
                <a:latin typeface="Times New Roman"/>
                <a:ea typeface="Times New Roman"/>
                <a:cs typeface="Times New Roman"/>
                <a:sym typeface="Times New Roman"/>
              </a:rPr>
              <a:t>all connected </a:t>
            </a:r>
            <a:r>
              <a:rPr lang="en-US" sz="2000" b="0" i="0" u="none" strike="noStrike" cap="none" dirty="0">
                <a:solidFill>
                  <a:schemeClr val="dk1"/>
                </a:solidFill>
                <a:latin typeface="Times New Roman"/>
                <a:ea typeface="Times New Roman"/>
                <a:cs typeface="Times New Roman"/>
                <a:sym typeface="Times New Roman"/>
              </a:rPr>
              <a:t>devices</a:t>
            </a:r>
            <a:endParaRPr sz="1800" b="0" i="0" u="none" strike="noStrike" cap="none" dirty="0">
              <a:solidFill>
                <a:srgbClr val="000000"/>
              </a:solidFill>
              <a:latin typeface="Times New Roman"/>
              <a:ea typeface="Times New Roman"/>
              <a:cs typeface="Times New Roman"/>
              <a:sym typeface="Times New Roman"/>
            </a:endParaRPr>
          </a:p>
          <a:p>
            <a:pPr marL="342900" marR="0" lvl="0" indent="-152400" algn="l" rtl="0">
              <a:lnSpc>
                <a:spcPct val="100000"/>
              </a:lnSpc>
              <a:spcBef>
                <a:spcPts val="0"/>
              </a:spcBef>
              <a:spcAft>
                <a:spcPts val="0"/>
              </a:spcAft>
              <a:buClr>
                <a:srgbClr val="FF0000"/>
              </a:buClr>
              <a:buSzPts val="3000"/>
              <a:buFont typeface="Arial"/>
              <a:buNone/>
            </a:pPr>
            <a:endParaRPr sz="2000" b="0" i="0" u="none" strike="noStrike" cap="none" dirty="0">
              <a:solidFill>
                <a:srgbClr val="000000"/>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4190547982"/>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Shape 1155"/>
        <p:cNvGrpSpPr/>
        <p:nvPr/>
      </p:nvGrpSpPr>
      <p:grpSpPr>
        <a:xfrm>
          <a:off x="0" y="0"/>
          <a:ext cx="0" cy="0"/>
          <a:chOff x="0" y="0"/>
          <a:chExt cx="0" cy="0"/>
        </a:xfrm>
      </p:grpSpPr>
      <p:sp>
        <p:nvSpPr>
          <p:cNvPr id="1156" name="Google Shape;1156;p131"/>
          <p:cNvSpPr txBox="1">
            <a:spLocks noGrp="1"/>
          </p:cNvSpPr>
          <p:nvPr>
            <p:ph type="sldNum" idx="12"/>
          </p:nvPr>
        </p:nvSpPr>
        <p:spPr>
          <a:xfrm>
            <a:off x="8472458" y="4663217"/>
            <a:ext cx="548700" cy="393600"/>
          </a:xfrm>
          <a:prstGeom prst="rect">
            <a:avLst/>
          </a:prstGeom>
          <a:noFill/>
          <a:ln>
            <a:noFill/>
          </a:ln>
        </p:spPr>
        <p:txBody>
          <a:bodyPr spcFirstLastPara="1" wrap="square" lIns="68575" tIns="34275" rIns="68575" bIns="34275" anchor="ctr" anchorCtr="0">
            <a:noAutofit/>
          </a:bodyPr>
          <a:lstStyle/>
          <a:p>
            <a:pPr marL="0" lvl="0" indent="0" algn="r" rtl="0">
              <a:lnSpc>
                <a:spcPct val="100000"/>
              </a:lnSpc>
              <a:spcBef>
                <a:spcPts val="0"/>
              </a:spcBef>
              <a:spcAft>
                <a:spcPts val="0"/>
              </a:spcAft>
              <a:buSzPts val="800"/>
              <a:buNone/>
            </a:pPr>
            <a:fld id="{00000000-1234-1234-1234-123412341234}" type="slidenum">
              <a:rPr lang="en-US">
                <a:latin typeface="Times New Roman" panose="02020603050405020304" pitchFamily="18" charset="0"/>
                <a:cs typeface="Times New Roman" panose="02020603050405020304" pitchFamily="18" charset="0"/>
              </a:rPr>
              <a:t>127</a:t>
            </a:fld>
            <a:endParaRPr>
              <a:latin typeface="Times New Roman" panose="02020603050405020304" pitchFamily="18" charset="0"/>
              <a:cs typeface="Times New Roman" panose="02020603050405020304" pitchFamily="18" charset="0"/>
            </a:endParaRPr>
          </a:p>
        </p:txBody>
      </p:sp>
      <p:pic>
        <p:nvPicPr>
          <p:cNvPr id="1157" name="Google Shape;1157;p131"/>
          <p:cNvPicPr preferRelativeResize="0"/>
          <p:nvPr/>
        </p:nvPicPr>
        <p:blipFill rotWithShape="1">
          <a:blip r:embed="rId3">
            <a:alphaModFix/>
          </a:blip>
          <a:srcRect/>
          <a:stretch/>
        </p:blipFill>
        <p:spPr>
          <a:xfrm>
            <a:off x="41821" y="47020"/>
            <a:ext cx="781139" cy="628389"/>
          </a:xfrm>
          <a:prstGeom prst="rect">
            <a:avLst/>
          </a:prstGeom>
          <a:noFill/>
          <a:ln>
            <a:noFill/>
          </a:ln>
        </p:spPr>
      </p:pic>
      <p:sp>
        <p:nvSpPr>
          <p:cNvPr id="1158" name="Google Shape;1158;p131"/>
          <p:cNvSpPr/>
          <p:nvPr/>
        </p:nvSpPr>
        <p:spPr>
          <a:xfrm>
            <a:off x="1236260" y="24817"/>
            <a:ext cx="7865919"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b="0" i="0" u="none" strike="noStrike" cap="none">
                <a:solidFill>
                  <a:srgbClr val="7030A0"/>
                </a:solidFill>
                <a:latin typeface="Times New Roman" panose="02020603050405020304" pitchFamily="18" charset="0"/>
                <a:ea typeface="Times New Roman"/>
                <a:cs typeface="Times New Roman" panose="02020603050405020304" pitchFamily="18" charset="0"/>
                <a:sym typeface="Times New Roman"/>
              </a:rPr>
              <a:t>Networking Devices</a:t>
            </a:r>
            <a:endParaRPr sz="1400" b="0" i="0" u="none" strike="noStrike" cap="none">
              <a:solidFill>
                <a:srgbClr val="000000"/>
              </a:solidFill>
              <a:latin typeface="Times New Roman" panose="02020603050405020304" pitchFamily="18" charset="0"/>
              <a:cs typeface="Times New Roman" panose="02020603050405020304" pitchFamily="18" charset="0"/>
              <a:sym typeface="Arial"/>
            </a:endParaRPr>
          </a:p>
        </p:txBody>
      </p:sp>
      <p:sp>
        <p:nvSpPr>
          <p:cNvPr id="1159" name="Google Shape;1159;p131"/>
          <p:cNvSpPr/>
          <p:nvPr/>
        </p:nvSpPr>
        <p:spPr>
          <a:xfrm>
            <a:off x="679768" y="675409"/>
            <a:ext cx="8341390" cy="4170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400" b="1" i="0" u="none" strike="noStrike" cap="none" dirty="0">
                <a:solidFill>
                  <a:srgbClr val="C00000"/>
                </a:solidFill>
                <a:latin typeface="Times New Roman" panose="02020603050405020304" pitchFamily="18" charset="0"/>
                <a:ea typeface="Times New Roman"/>
                <a:cs typeface="Times New Roman" panose="02020603050405020304" pitchFamily="18" charset="0"/>
                <a:sym typeface="Times New Roman"/>
              </a:rPr>
              <a:t>Bridge</a:t>
            </a:r>
            <a:endParaRPr sz="2000" b="1" i="0" u="none" strike="noStrike" cap="none" dirty="0">
              <a:solidFill>
                <a:srgbClr val="C00000"/>
              </a:solidFill>
              <a:latin typeface="Times New Roman" panose="02020603050405020304" pitchFamily="18" charset="0"/>
              <a:cs typeface="Times New Roman" panose="02020603050405020304" pitchFamily="18" charset="0"/>
              <a:sym typeface="Arial"/>
            </a:endParaRPr>
          </a:p>
          <a:p>
            <a:pPr marL="342900" marR="0" lvl="0" indent="-342900" algn="l" rtl="0">
              <a:lnSpc>
                <a:spcPct val="100000"/>
              </a:lnSpc>
              <a:spcBef>
                <a:spcPts val="600"/>
              </a:spcBef>
              <a:spcAft>
                <a:spcPts val="0"/>
              </a:spcAft>
              <a:buClr>
                <a:srgbClr val="FF0000"/>
              </a:buClr>
              <a:buSzPts val="2250"/>
              <a:buFont typeface="Arial"/>
              <a:buChar char="•"/>
            </a:pPr>
            <a:r>
              <a:rPr lang="en-US" sz="2000" b="0" i="0" u="none" strike="noStrike" cap="none" dirty="0">
                <a:solidFill>
                  <a:srgbClr val="000000"/>
                </a:solidFill>
                <a:latin typeface="Times New Roman" panose="02020603050405020304" pitchFamily="18" charset="0"/>
                <a:ea typeface="Times New Roman"/>
                <a:cs typeface="Times New Roman" panose="02020603050405020304" pitchFamily="18" charset="0"/>
                <a:sym typeface="Times New Roman"/>
              </a:rPr>
              <a:t>A bridge operates at </a:t>
            </a:r>
            <a:r>
              <a:rPr lang="en-US" sz="2000" b="1" i="0" u="none" strike="noStrike" cap="none" dirty="0">
                <a:solidFill>
                  <a:srgbClr val="000000"/>
                </a:solidFill>
                <a:latin typeface="Times New Roman" panose="02020603050405020304" pitchFamily="18" charset="0"/>
                <a:ea typeface="Times New Roman"/>
                <a:cs typeface="Times New Roman" panose="02020603050405020304" pitchFamily="18" charset="0"/>
                <a:sym typeface="Times New Roman"/>
              </a:rPr>
              <a:t>data link layer</a:t>
            </a:r>
            <a:endParaRPr sz="2000" b="1" i="0" u="none" strike="noStrike" cap="none" dirty="0">
              <a:solidFill>
                <a:srgbClr val="000000"/>
              </a:solidFill>
              <a:latin typeface="Times New Roman" panose="02020603050405020304" pitchFamily="18" charset="0"/>
              <a:cs typeface="Times New Roman" panose="02020603050405020304" pitchFamily="18" charset="0"/>
              <a:sym typeface="Arial"/>
            </a:endParaRPr>
          </a:p>
          <a:p>
            <a:pPr marL="342900" marR="0" lvl="0" indent="-342900" algn="l" rtl="0">
              <a:lnSpc>
                <a:spcPct val="100000"/>
              </a:lnSpc>
              <a:spcBef>
                <a:spcPts val="600"/>
              </a:spcBef>
              <a:spcAft>
                <a:spcPts val="0"/>
              </a:spcAft>
              <a:buClr>
                <a:srgbClr val="FF0000"/>
              </a:buClr>
              <a:buSzPts val="2250"/>
              <a:buFont typeface="Arial"/>
              <a:buChar char="•"/>
            </a:pPr>
            <a:r>
              <a:rPr lang="en-US" sz="2000" b="0" i="0" u="none" strike="noStrike" cap="none" dirty="0">
                <a:solidFill>
                  <a:srgbClr val="000000"/>
                </a:solidFill>
                <a:latin typeface="Times New Roman" panose="02020603050405020304" pitchFamily="18" charset="0"/>
                <a:ea typeface="Times New Roman"/>
                <a:cs typeface="Times New Roman" panose="02020603050405020304" pitchFamily="18" charset="0"/>
                <a:sym typeface="Times New Roman"/>
              </a:rPr>
              <a:t>It is also used for </a:t>
            </a:r>
            <a:r>
              <a:rPr lang="en-US" sz="2000" b="1" i="0" u="none" strike="noStrike" cap="none" dirty="0">
                <a:solidFill>
                  <a:srgbClr val="002060"/>
                </a:solidFill>
                <a:latin typeface="Times New Roman" panose="02020603050405020304" pitchFamily="18" charset="0"/>
                <a:ea typeface="Times New Roman"/>
                <a:cs typeface="Times New Roman" panose="02020603050405020304" pitchFamily="18" charset="0"/>
                <a:sym typeface="Times New Roman"/>
              </a:rPr>
              <a:t>interconnecting </a:t>
            </a:r>
            <a:r>
              <a:rPr lang="en-US" sz="2000" b="0" i="0" u="none" strike="noStrike" cap="none" dirty="0">
                <a:solidFill>
                  <a:srgbClr val="000000"/>
                </a:solidFill>
                <a:latin typeface="Times New Roman" panose="02020603050405020304" pitchFamily="18" charset="0"/>
                <a:ea typeface="Times New Roman"/>
                <a:cs typeface="Times New Roman" panose="02020603050405020304" pitchFamily="18" charset="0"/>
                <a:sym typeface="Times New Roman"/>
              </a:rPr>
              <a:t>two LANs working on the same protocol.</a:t>
            </a:r>
            <a:endParaRPr sz="1600" dirty="0">
              <a:latin typeface="Times New Roman" panose="02020603050405020304" pitchFamily="18" charset="0"/>
              <a:cs typeface="Times New Roman" panose="02020603050405020304" pitchFamily="18" charset="0"/>
            </a:endParaRPr>
          </a:p>
          <a:p>
            <a:pPr marL="0" marR="0" lvl="0" indent="0" algn="l" rtl="0">
              <a:lnSpc>
                <a:spcPct val="100000"/>
              </a:lnSpc>
              <a:spcBef>
                <a:spcPts val="0"/>
              </a:spcBef>
              <a:spcAft>
                <a:spcPts val="0"/>
              </a:spcAft>
              <a:buNone/>
            </a:pPr>
            <a:r>
              <a:rPr lang="en-US" sz="2400" b="1" i="0" u="none" strike="noStrike" cap="none" dirty="0" smtClean="0">
                <a:solidFill>
                  <a:srgbClr val="C00000"/>
                </a:solidFill>
                <a:latin typeface="Times New Roman" panose="02020603050405020304" pitchFamily="18" charset="0"/>
                <a:ea typeface="Times New Roman"/>
                <a:cs typeface="Times New Roman" panose="02020603050405020304" pitchFamily="18" charset="0"/>
                <a:sym typeface="Times New Roman"/>
              </a:rPr>
              <a:t>Switch</a:t>
            </a:r>
            <a:endParaRPr sz="2400" b="1" i="0" u="none" strike="noStrike" cap="none" dirty="0">
              <a:solidFill>
                <a:srgbClr val="C00000"/>
              </a:solidFill>
              <a:latin typeface="Times New Roman" panose="02020603050405020304" pitchFamily="18" charset="0"/>
              <a:ea typeface="Times New Roman"/>
              <a:cs typeface="Times New Roman" panose="02020603050405020304" pitchFamily="18" charset="0"/>
              <a:sym typeface="Times New Roman"/>
            </a:endParaRPr>
          </a:p>
          <a:p>
            <a:pPr marL="342900" marR="0" lvl="0" indent="-342900" algn="l" rtl="0">
              <a:lnSpc>
                <a:spcPct val="100000"/>
              </a:lnSpc>
              <a:spcBef>
                <a:spcPts val="600"/>
              </a:spcBef>
              <a:spcAft>
                <a:spcPts val="0"/>
              </a:spcAft>
              <a:buClr>
                <a:srgbClr val="FF0000"/>
              </a:buClr>
              <a:buSzPts val="2250"/>
              <a:buFont typeface="Arial"/>
              <a:buChar char="•"/>
            </a:pPr>
            <a:r>
              <a:rPr lang="en-US" sz="2000" b="0" i="0" u="none" strike="noStrike" cap="none" dirty="0">
                <a:solidFill>
                  <a:srgbClr val="000000"/>
                </a:solidFill>
                <a:latin typeface="Times New Roman" panose="02020603050405020304" pitchFamily="18" charset="0"/>
                <a:ea typeface="Times New Roman"/>
                <a:cs typeface="Times New Roman" panose="02020603050405020304" pitchFamily="18" charset="0"/>
                <a:sym typeface="Times New Roman"/>
              </a:rPr>
              <a:t>A switch is a </a:t>
            </a:r>
            <a:r>
              <a:rPr lang="en-US" sz="2000" b="1" i="0" u="none" strike="noStrike" cap="none" dirty="0">
                <a:solidFill>
                  <a:srgbClr val="000000"/>
                </a:solidFill>
                <a:latin typeface="Times New Roman" panose="02020603050405020304" pitchFamily="18" charset="0"/>
                <a:ea typeface="Times New Roman"/>
                <a:cs typeface="Times New Roman" panose="02020603050405020304" pitchFamily="18" charset="0"/>
                <a:sym typeface="Times New Roman"/>
              </a:rPr>
              <a:t>data link layer device</a:t>
            </a:r>
            <a:endParaRPr sz="2000" b="1" i="0" u="none" strike="noStrike" cap="none" dirty="0">
              <a:solidFill>
                <a:srgbClr val="000000"/>
              </a:solidFill>
              <a:latin typeface="Times New Roman" panose="02020603050405020304" pitchFamily="18" charset="0"/>
              <a:ea typeface="Times New Roman"/>
              <a:cs typeface="Times New Roman" panose="02020603050405020304" pitchFamily="18" charset="0"/>
              <a:sym typeface="Times New Roman"/>
            </a:endParaRPr>
          </a:p>
          <a:p>
            <a:pPr marL="342900" marR="0" lvl="0" indent="-342900" algn="l" rtl="0">
              <a:lnSpc>
                <a:spcPct val="100000"/>
              </a:lnSpc>
              <a:spcBef>
                <a:spcPts val="600"/>
              </a:spcBef>
              <a:spcAft>
                <a:spcPts val="0"/>
              </a:spcAft>
              <a:buClr>
                <a:srgbClr val="FF0000"/>
              </a:buClr>
              <a:buSzPts val="2250"/>
              <a:buFont typeface="Arial"/>
              <a:buChar char="•"/>
            </a:pPr>
            <a:r>
              <a:rPr lang="en-US" sz="2000" b="0" i="0" u="none" strike="noStrike" cap="none" dirty="0">
                <a:solidFill>
                  <a:srgbClr val="000000"/>
                </a:solidFill>
                <a:latin typeface="Times New Roman" panose="02020603050405020304" pitchFamily="18" charset="0"/>
                <a:ea typeface="Times New Roman"/>
                <a:cs typeface="Times New Roman" panose="02020603050405020304" pitchFamily="18" charset="0"/>
                <a:sym typeface="Times New Roman"/>
              </a:rPr>
              <a:t>It is an </a:t>
            </a:r>
            <a:r>
              <a:rPr lang="en-US" sz="2000" b="1" i="0" u="none" strike="noStrike" cap="none" dirty="0">
                <a:solidFill>
                  <a:srgbClr val="000000"/>
                </a:solidFill>
                <a:latin typeface="Times New Roman" panose="02020603050405020304" pitchFamily="18" charset="0"/>
                <a:ea typeface="Times New Roman"/>
                <a:cs typeface="Times New Roman" panose="02020603050405020304" pitchFamily="18" charset="0"/>
                <a:sym typeface="Times New Roman"/>
              </a:rPr>
              <a:t>intelligent network device </a:t>
            </a:r>
            <a:r>
              <a:rPr lang="en-US" sz="2000" b="0" i="0" u="none" strike="noStrike" cap="none" dirty="0">
                <a:solidFill>
                  <a:srgbClr val="000000"/>
                </a:solidFill>
                <a:latin typeface="Times New Roman" panose="02020603050405020304" pitchFamily="18" charset="0"/>
                <a:ea typeface="Times New Roman"/>
                <a:cs typeface="Times New Roman" panose="02020603050405020304" pitchFamily="18" charset="0"/>
                <a:sym typeface="Times New Roman"/>
              </a:rPr>
              <a:t>that can be conceived as a multiport network bridge.</a:t>
            </a:r>
            <a:endParaRPr sz="2000" b="0" i="0" u="none" strike="noStrike" cap="none" dirty="0">
              <a:solidFill>
                <a:srgbClr val="000000"/>
              </a:solidFill>
              <a:latin typeface="Times New Roman" panose="02020603050405020304" pitchFamily="18" charset="0"/>
              <a:ea typeface="Times New Roman"/>
              <a:cs typeface="Times New Roman" panose="02020603050405020304" pitchFamily="18" charset="0"/>
              <a:sym typeface="Times New Roman"/>
            </a:endParaRPr>
          </a:p>
          <a:p>
            <a:pPr marL="342900" marR="0" lvl="0" indent="-342900" algn="l" rtl="0">
              <a:lnSpc>
                <a:spcPct val="100000"/>
              </a:lnSpc>
              <a:spcBef>
                <a:spcPts val="600"/>
              </a:spcBef>
              <a:spcAft>
                <a:spcPts val="0"/>
              </a:spcAft>
              <a:buClr>
                <a:srgbClr val="FF0000"/>
              </a:buClr>
              <a:buSzPts val="2250"/>
              <a:buFont typeface="Arial"/>
              <a:buChar char="•"/>
            </a:pPr>
            <a:r>
              <a:rPr lang="en-US" sz="2000" b="0" i="0" u="none" strike="noStrike" cap="none" dirty="0">
                <a:solidFill>
                  <a:srgbClr val="000000"/>
                </a:solidFill>
                <a:latin typeface="Times New Roman" panose="02020603050405020304" pitchFamily="18" charset="0"/>
                <a:ea typeface="Times New Roman"/>
                <a:cs typeface="Times New Roman" panose="02020603050405020304" pitchFamily="18" charset="0"/>
                <a:sym typeface="Times New Roman"/>
              </a:rPr>
              <a:t>It uses </a:t>
            </a:r>
            <a:r>
              <a:rPr lang="en-US" sz="2000" b="1" i="0" u="none" strike="noStrike" cap="none" dirty="0">
                <a:solidFill>
                  <a:srgbClr val="000000"/>
                </a:solidFill>
                <a:latin typeface="Times New Roman" panose="02020603050405020304" pitchFamily="18" charset="0"/>
                <a:ea typeface="Times New Roman"/>
                <a:cs typeface="Times New Roman" panose="02020603050405020304" pitchFamily="18" charset="0"/>
                <a:sym typeface="Times New Roman"/>
              </a:rPr>
              <a:t>MAC addresses </a:t>
            </a:r>
            <a:r>
              <a:rPr lang="en-US" sz="2000" b="0" i="0" u="none" strike="noStrike" cap="none" dirty="0">
                <a:solidFill>
                  <a:srgbClr val="000000"/>
                </a:solidFill>
                <a:latin typeface="Times New Roman" panose="02020603050405020304" pitchFamily="18" charset="0"/>
                <a:ea typeface="Times New Roman"/>
                <a:cs typeface="Times New Roman" panose="02020603050405020304" pitchFamily="18" charset="0"/>
                <a:sym typeface="Times New Roman"/>
              </a:rPr>
              <a:t>to send data packets to selected destination ports</a:t>
            </a:r>
            <a:endParaRPr sz="2000" b="0" i="0" u="none" strike="noStrike" cap="none" dirty="0">
              <a:solidFill>
                <a:srgbClr val="000000"/>
              </a:solidFill>
              <a:latin typeface="Times New Roman" panose="02020603050405020304" pitchFamily="18" charset="0"/>
              <a:ea typeface="Times New Roman"/>
              <a:cs typeface="Times New Roman" panose="02020603050405020304" pitchFamily="18" charset="0"/>
              <a:sym typeface="Times New Roman"/>
            </a:endParaRPr>
          </a:p>
          <a:p>
            <a:pPr marL="342900" marR="0" lvl="0" indent="-342900" algn="l" rtl="0">
              <a:lnSpc>
                <a:spcPct val="100000"/>
              </a:lnSpc>
              <a:spcBef>
                <a:spcPts val="600"/>
              </a:spcBef>
              <a:spcAft>
                <a:spcPts val="0"/>
              </a:spcAft>
              <a:buClr>
                <a:srgbClr val="FF0000"/>
              </a:buClr>
              <a:buSzPts val="2250"/>
              <a:buFont typeface="Arial"/>
              <a:buChar char="•"/>
            </a:pPr>
            <a:r>
              <a:rPr lang="en-US" sz="2000" b="0" i="0" u="none" strike="noStrike" cap="none" dirty="0">
                <a:solidFill>
                  <a:srgbClr val="000000"/>
                </a:solidFill>
                <a:latin typeface="Times New Roman" panose="02020603050405020304" pitchFamily="18" charset="0"/>
                <a:ea typeface="Times New Roman"/>
                <a:cs typeface="Times New Roman" panose="02020603050405020304" pitchFamily="18" charset="0"/>
                <a:sym typeface="Times New Roman"/>
              </a:rPr>
              <a:t>Switches can perform some error checking before forwarding </a:t>
            </a:r>
            <a:r>
              <a:rPr lang="en-US" sz="2000" b="0" i="0" u="none" strike="noStrike" cap="none" dirty="0" smtClean="0">
                <a:solidFill>
                  <a:srgbClr val="000000"/>
                </a:solidFill>
                <a:latin typeface="Times New Roman" panose="02020603050405020304" pitchFamily="18" charset="0"/>
                <a:ea typeface="Times New Roman"/>
                <a:cs typeface="Times New Roman" panose="02020603050405020304" pitchFamily="18" charset="0"/>
                <a:sym typeface="Times New Roman"/>
              </a:rPr>
              <a:t>data.</a:t>
            </a:r>
          </a:p>
          <a:p>
            <a:pPr marL="342900" indent="-342900">
              <a:spcBef>
                <a:spcPts val="600"/>
              </a:spcBef>
              <a:buClr>
                <a:srgbClr val="FF0000"/>
              </a:buClr>
              <a:buSzPts val="2250"/>
              <a:buFont typeface="Arial"/>
              <a:buChar char="•"/>
            </a:pPr>
            <a:r>
              <a:rPr lang="en-GB" b="1" dirty="0" smtClean="0">
                <a:solidFill>
                  <a:srgbClr val="002060"/>
                </a:solidFill>
                <a:latin typeface="Times New Roman" panose="02020603050405020304" pitchFamily="18" charset="0"/>
                <a:cs typeface="Times New Roman" panose="02020603050405020304" pitchFamily="18" charset="0"/>
              </a:rPr>
              <a:t>MAC Address: </a:t>
            </a:r>
            <a:r>
              <a:rPr lang="en-IN" b="1" dirty="0">
                <a:latin typeface="Times New Roman" panose="02020603050405020304" pitchFamily="18" charset="0"/>
                <a:cs typeface="Times New Roman" panose="02020603050405020304" pitchFamily="18" charset="0"/>
              </a:rPr>
              <a:t>Medium access </a:t>
            </a:r>
            <a:r>
              <a:rPr lang="en-IN" b="1" dirty="0" smtClean="0">
                <a:latin typeface="Times New Roman" panose="02020603050405020304" pitchFamily="18" charset="0"/>
                <a:cs typeface="Times New Roman" panose="02020603050405020304" pitchFamily="18" charset="0"/>
              </a:rPr>
              <a:t>control</a:t>
            </a:r>
            <a:r>
              <a:rPr lang="en-IN" dirty="0" smtClean="0">
                <a:latin typeface="Times New Roman" panose="02020603050405020304" pitchFamily="18" charset="0"/>
                <a:cs typeface="Times New Roman" panose="02020603050405020304" pitchFamily="18" charset="0"/>
              </a:rPr>
              <a:t>: </a:t>
            </a:r>
            <a:r>
              <a:rPr lang="en-GB" b="1" dirty="0" smtClean="0">
                <a:latin typeface="Times New Roman" panose="02020603050405020304" pitchFamily="18" charset="0"/>
                <a:cs typeface="Times New Roman" panose="02020603050405020304" pitchFamily="18" charset="0"/>
              </a:rPr>
              <a:t>unique </a:t>
            </a:r>
            <a:r>
              <a:rPr lang="en-GB" b="1" dirty="0">
                <a:latin typeface="Times New Roman" panose="02020603050405020304" pitchFamily="18" charset="0"/>
                <a:cs typeface="Times New Roman" panose="02020603050405020304" pitchFamily="18" charset="0"/>
              </a:rPr>
              <a:t>48-bit hardware numbers of a computer that are embedded into a network card (known as a Network Interface Card) during manufacturing.</a:t>
            </a:r>
            <a:r>
              <a:rPr lang="en-GB" dirty="0">
                <a:latin typeface="Times New Roman" panose="02020603050405020304" pitchFamily="18" charset="0"/>
                <a:cs typeface="Times New Roman" panose="02020603050405020304" pitchFamily="18" charset="0"/>
              </a:rPr>
              <a:t> The MAC Address is also known as the Physical </a:t>
            </a:r>
            <a:r>
              <a:rPr lang="en-GB" dirty="0" smtClean="0">
                <a:latin typeface="Times New Roman" panose="02020603050405020304" pitchFamily="18" charset="0"/>
                <a:cs typeface="Times New Roman" panose="02020603050405020304" pitchFamily="18" charset="0"/>
              </a:rPr>
              <a:t>Address of </a:t>
            </a:r>
            <a:r>
              <a:rPr lang="en-GB" dirty="0">
                <a:latin typeface="Times New Roman" panose="02020603050405020304" pitchFamily="18" charset="0"/>
                <a:cs typeface="Times New Roman" panose="02020603050405020304" pitchFamily="18" charset="0"/>
              </a:rPr>
              <a:t>a network device</a:t>
            </a:r>
            <a:r>
              <a:rPr lang="en-GB" dirty="0" smtClean="0">
                <a:latin typeface="Times New Roman" panose="02020603050405020304" pitchFamily="18" charset="0"/>
                <a:cs typeface="Times New Roman" panose="02020603050405020304" pitchFamily="18" charset="0"/>
              </a:rPr>
              <a:t>. </a:t>
            </a:r>
            <a:r>
              <a:rPr lang="en-IN" b="1" dirty="0"/>
              <a:t>00:00:0A:BB:28:FC</a:t>
            </a:r>
            <a:endParaRPr sz="2000" b="0" i="0" u="none" strike="noStrike" cap="none" dirty="0">
              <a:solidFill>
                <a:srgbClr val="000000"/>
              </a:solidFill>
              <a:latin typeface="Times New Roman" panose="02020603050405020304" pitchFamily="18" charset="0"/>
              <a:ea typeface="Times New Roman"/>
              <a:cs typeface="Times New Roman" panose="02020603050405020304" pitchFamily="18" charset="0"/>
              <a:sym typeface="Times New Roman"/>
            </a:endParaRPr>
          </a:p>
        </p:txBody>
      </p:sp>
    </p:spTree>
    <p:extLst>
      <p:ext uri="{BB962C8B-B14F-4D97-AF65-F5344CB8AC3E}">
        <p14:creationId xmlns:p14="http://schemas.microsoft.com/office/powerpoint/2010/main" val="1403486278"/>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Shape 1163"/>
        <p:cNvGrpSpPr/>
        <p:nvPr/>
      </p:nvGrpSpPr>
      <p:grpSpPr>
        <a:xfrm>
          <a:off x="0" y="0"/>
          <a:ext cx="0" cy="0"/>
          <a:chOff x="0" y="0"/>
          <a:chExt cx="0" cy="0"/>
        </a:xfrm>
      </p:grpSpPr>
      <p:sp>
        <p:nvSpPr>
          <p:cNvPr id="1164" name="Google Shape;1164;p224"/>
          <p:cNvSpPr txBox="1">
            <a:spLocks noGrp="1"/>
          </p:cNvSpPr>
          <p:nvPr>
            <p:ph type="sldNum" idx="12"/>
          </p:nvPr>
        </p:nvSpPr>
        <p:spPr>
          <a:xfrm>
            <a:off x="8472458" y="4663217"/>
            <a:ext cx="548700" cy="393600"/>
          </a:xfrm>
          <a:prstGeom prst="rect">
            <a:avLst/>
          </a:prstGeom>
          <a:noFill/>
          <a:ln>
            <a:noFill/>
          </a:ln>
        </p:spPr>
        <p:txBody>
          <a:bodyPr spcFirstLastPara="1" wrap="square" lIns="68575" tIns="34275" rIns="68575" bIns="34275" anchor="ctr" anchorCtr="0">
            <a:noAutofit/>
          </a:bodyPr>
          <a:lstStyle/>
          <a:p>
            <a:pPr marL="0" lvl="0" indent="0" algn="r" rtl="0">
              <a:lnSpc>
                <a:spcPct val="100000"/>
              </a:lnSpc>
              <a:spcBef>
                <a:spcPts val="0"/>
              </a:spcBef>
              <a:spcAft>
                <a:spcPts val="0"/>
              </a:spcAft>
              <a:buSzPts val="800"/>
              <a:buNone/>
            </a:pPr>
            <a:fld id="{00000000-1234-1234-1234-123412341234}" type="slidenum">
              <a:rPr lang="en-US"/>
              <a:t>128</a:t>
            </a:fld>
            <a:endParaRPr/>
          </a:p>
        </p:txBody>
      </p:sp>
      <p:pic>
        <p:nvPicPr>
          <p:cNvPr id="1165" name="Google Shape;1165;p224"/>
          <p:cNvPicPr preferRelativeResize="0"/>
          <p:nvPr/>
        </p:nvPicPr>
        <p:blipFill rotWithShape="1">
          <a:blip r:embed="rId3">
            <a:alphaModFix/>
          </a:blip>
          <a:srcRect/>
          <a:stretch/>
        </p:blipFill>
        <p:spPr>
          <a:xfrm>
            <a:off x="41822" y="47021"/>
            <a:ext cx="562268" cy="508658"/>
          </a:xfrm>
          <a:prstGeom prst="rect">
            <a:avLst/>
          </a:prstGeom>
          <a:noFill/>
          <a:ln>
            <a:noFill/>
          </a:ln>
        </p:spPr>
      </p:pic>
      <p:sp>
        <p:nvSpPr>
          <p:cNvPr id="1166" name="Google Shape;1166;p224"/>
          <p:cNvSpPr/>
          <p:nvPr/>
        </p:nvSpPr>
        <p:spPr>
          <a:xfrm>
            <a:off x="1236260" y="24817"/>
            <a:ext cx="7865919"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b="0" i="0" u="none" strike="noStrike" cap="none">
                <a:solidFill>
                  <a:srgbClr val="7030A0"/>
                </a:solidFill>
                <a:latin typeface="Times New Roman"/>
                <a:ea typeface="Times New Roman"/>
                <a:cs typeface="Times New Roman"/>
                <a:sym typeface="Times New Roman"/>
              </a:rPr>
              <a:t>Networking Devices</a:t>
            </a:r>
            <a:endParaRPr sz="1400" b="0" i="0" u="none" strike="noStrike" cap="none">
              <a:solidFill>
                <a:srgbClr val="000000"/>
              </a:solidFill>
              <a:latin typeface="Arial"/>
              <a:ea typeface="Arial"/>
              <a:cs typeface="Arial"/>
              <a:sym typeface="Arial"/>
            </a:endParaRPr>
          </a:p>
        </p:txBody>
      </p:sp>
      <p:sp>
        <p:nvSpPr>
          <p:cNvPr id="1167" name="Google Shape;1167;p224"/>
          <p:cNvSpPr/>
          <p:nvPr/>
        </p:nvSpPr>
        <p:spPr>
          <a:xfrm>
            <a:off x="447239" y="555678"/>
            <a:ext cx="8696761" cy="366250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dirty="0">
                <a:solidFill>
                  <a:srgbClr val="C00000"/>
                </a:solidFill>
                <a:latin typeface="Times New Roman"/>
                <a:ea typeface="Times New Roman"/>
                <a:cs typeface="Times New Roman"/>
                <a:sym typeface="Times New Roman"/>
              </a:rPr>
              <a:t>Router</a:t>
            </a:r>
            <a:endParaRPr sz="2000" b="1" i="0" u="none" strike="noStrike" cap="none" dirty="0">
              <a:solidFill>
                <a:srgbClr val="C00000"/>
              </a:solidFill>
              <a:latin typeface="Times New Roman"/>
              <a:ea typeface="Times New Roman"/>
              <a:cs typeface="Times New Roman"/>
              <a:sym typeface="Times New Roman"/>
            </a:endParaRPr>
          </a:p>
          <a:p>
            <a:pPr marL="342900" marR="0" lvl="0" indent="-342900" algn="l" rtl="0">
              <a:lnSpc>
                <a:spcPct val="100000"/>
              </a:lnSpc>
              <a:spcBef>
                <a:spcPts val="600"/>
              </a:spcBef>
              <a:spcAft>
                <a:spcPts val="0"/>
              </a:spcAft>
              <a:buClr>
                <a:srgbClr val="FF0000"/>
              </a:buClr>
              <a:buSzPts val="2250"/>
              <a:buFont typeface="Arial"/>
              <a:buChar char="•"/>
            </a:pPr>
            <a:r>
              <a:rPr lang="en-US" sz="1800" b="0" i="0" u="none" strike="noStrike" cap="none" dirty="0">
                <a:solidFill>
                  <a:srgbClr val="000000"/>
                </a:solidFill>
                <a:latin typeface="Times New Roman"/>
                <a:ea typeface="Times New Roman"/>
                <a:cs typeface="Times New Roman"/>
                <a:sym typeface="Times New Roman"/>
              </a:rPr>
              <a:t>Routers operate at the </a:t>
            </a:r>
            <a:r>
              <a:rPr lang="en-US" sz="1800" b="1" i="0" u="none" strike="noStrike" cap="none" dirty="0">
                <a:solidFill>
                  <a:srgbClr val="C00000"/>
                </a:solidFill>
                <a:latin typeface="Times New Roman"/>
                <a:ea typeface="Times New Roman"/>
                <a:cs typeface="Times New Roman"/>
                <a:sym typeface="Times New Roman"/>
              </a:rPr>
              <a:t>Network Layer (Layer 3) </a:t>
            </a:r>
            <a:endParaRPr sz="1800" b="1" i="0" u="none" strike="noStrike" cap="none" dirty="0">
              <a:solidFill>
                <a:srgbClr val="C00000"/>
              </a:solidFill>
              <a:sym typeface="Arial"/>
            </a:endParaRPr>
          </a:p>
          <a:p>
            <a:pPr marL="342900" marR="0" lvl="0" indent="-342900" algn="l" rtl="0">
              <a:lnSpc>
                <a:spcPct val="100000"/>
              </a:lnSpc>
              <a:spcBef>
                <a:spcPts val="600"/>
              </a:spcBef>
              <a:spcAft>
                <a:spcPts val="0"/>
              </a:spcAft>
              <a:buClr>
                <a:srgbClr val="FF0000"/>
              </a:buClr>
              <a:buSzPts val="2250"/>
              <a:buFont typeface="Arial"/>
              <a:buChar char="•"/>
            </a:pPr>
            <a:r>
              <a:rPr lang="en-US" sz="1800" b="0" i="0" u="none" strike="noStrike" cap="none" dirty="0">
                <a:solidFill>
                  <a:srgbClr val="000000"/>
                </a:solidFill>
                <a:latin typeface="Times New Roman"/>
                <a:ea typeface="Times New Roman"/>
                <a:cs typeface="Times New Roman"/>
                <a:sym typeface="Times New Roman"/>
              </a:rPr>
              <a:t>Interconnect </a:t>
            </a:r>
            <a:r>
              <a:rPr lang="en-US" sz="1800" b="1" i="0" u="none" strike="noStrike" cap="none" dirty="0">
                <a:solidFill>
                  <a:srgbClr val="C00000"/>
                </a:solidFill>
                <a:latin typeface="Times New Roman"/>
                <a:ea typeface="Times New Roman"/>
                <a:cs typeface="Times New Roman"/>
                <a:sym typeface="Times New Roman"/>
              </a:rPr>
              <a:t>IP </a:t>
            </a:r>
            <a:r>
              <a:rPr lang="en-US" sz="1800" b="0" i="0" u="none" strike="noStrike" cap="none" dirty="0">
                <a:solidFill>
                  <a:srgbClr val="000000"/>
                </a:solidFill>
                <a:latin typeface="Times New Roman"/>
                <a:ea typeface="Times New Roman"/>
                <a:cs typeface="Times New Roman"/>
                <a:sym typeface="Times New Roman"/>
              </a:rPr>
              <a:t>networks</a:t>
            </a:r>
            <a:endParaRPr dirty="0"/>
          </a:p>
          <a:p>
            <a:pPr>
              <a:buSzPts val="2000"/>
            </a:pPr>
            <a:r>
              <a:rPr lang="en-US" sz="2000" b="1" dirty="0">
                <a:solidFill>
                  <a:srgbClr val="C00000"/>
                </a:solidFill>
                <a:latin typeface="Times New Roman"/>
                <a:ea typeface="Times New Roman"/>
                <a:cs typeface="Times New Roman"/>
                <a:sym typeface="Times New Roman"/>
              </a:rPr>
              <a:t>Gateway: </a:t>
            </a:r>
            <a:endParaRPr sz="2000" b="1" dirty="0">
              <a:solidFill>
                <a:srgbClr val="C00000"/>
              </a:solidFill>
              <a:latin typeface="Times New Roman"/>
              <a:ea typeface="Times New Roman"/>
              <a:cs typeface="Times New Roman"/>
              <a:sym typeface="Times New Roman"/>
            </a:endParaRPr>
          </a:p>
          <a:p>
            <a:pPr marL="342900" marR="0" lvl="0" indent="-342900" algn="l" rtl="0">
              <a:lnSpc>
                <a:spcPct val="100000"/>
              </a:lnSpc>
              <a:spcBef>
                <a:spcPts val="600"/>
              </a:spcBef>
              <a:spcAft>
                <a:spcPts val="0"/>
              </a:spcAft>
              <a:buClr>
                <a:srgbClr val="FF0000"/>
              </a:buClr>
              <a:buSzPts val="2250"/>
              <a:buFont typeface="Arial"/>
              <a:buChar char="•"/>
            </a:pPr>
            <a:r>
              <a:rPr lang="en-US" sz="1800" b="0" i="0" u="none" strike="noStrike" cap="none" dirty="0">
                <a:solidFill>
                  <a:srgbClr val="000000"/>
                </a:solidFill>
                <a:latin typeface="Times New Roman"/>
                <a:ea typeface="Times New Roman"/>
                <a:cs typeface="Times New Roman"/>
                <a:sym typeface="Times New Roman"/>
              </a:rPr>
              <a:t>A gateway is simply a device or hardware that acts as a </a:t>
            </a:r>
            <a:r>
              <a:rPr lang="en-US" sz="1800" b="1" i="0" u="none" strike="noStrike" cap="none" dirty="0">
                <a:solidFill>
                  <a:srgbClr val="000000"/>
                </a:solidFill>
                <a:latin typeface="Times New Roman"/>
                <a:ea typeface="Times New Roman"/>
                <a:cs typeface="Times New Roman"/>
                <a:sym typeface="Times New Roman"/>
              </a:rPr>
              <a:t>"gate" between the networks. </a:t>
            </a:r>
            <a:endParaRPr sz="1800" b="1" i="0" u="none" strike="noStrike" cap="none" dirty="0">
              <a:solidFill>
                <a:srgbClr val="000000"/>
              </a:solidFill>
              <a:latin typeface="Times New Roman"/>
              <a:ea typeface="Times New Roman"/>
              <a:cs typeface="Times New Roman"/>
              <a:sym typeface="Times New Roman"/>
            </a:endParaRPr>
          </a:p>
          <a:p>
            <a:pPr marL="342900" marR="0" lvl="0" indent="-342900" algn="l" rtl="0">
              <a:lnSpc>
                <a:spcPct val="100000"/>
              </a:lnSpc>
              <a:spcBef>
                <a:spcPts val="600"/>
              </a:spcBef>
              <a:spcAft>
                <a:spcPts val="0"/>
              </a:spcAft>
              <a:buClr>
                <a:srgbClr val="FF0000"/>
              </a:buClr>
              <a:buSzPts val="2250"/>
              <a:buFont typeface="Arial"/>
              <a:buChar char="•"/>
            </a:pPr>
            <a:r>
              <a:rPr lang="en-US" sz="1800" b="0" i="0" u="none" strike="noStrike" cap="none" dirty="0">
                <a:solidFill>
                  <a:srgbClr val="000000"/>
                </a:solidFill>
                <a:latin typeface="Times New Roman"/>
                <a:ea typeface="Times New Roman"/>
                <a:cs typeface="Times New Roman"/>
                <a:sym typeface="Times New Roman"/>
              </a:rPr>
              <a:t>A gateway is a network node used in telecommunications that connects two networks with different transmission protocols together</a:t>
            </a:r>
            <a:endParaRPr dirty="0"/>
          </a:p>
          <a:p>
            <a:pPr marL="342900" marR="0" lvl="0" indent="-342900" algn="l" rtl="0">
              <a:lnSpc>
                <a:spcPct val="100000"/>
              </a:lnSpc>
              <a:spcBef>
                <a:spcPts val="600"/>
              </a:spcBef>
              <a:spcAft>
                <a:spcPts val="0"/>
              </a:spcAft>
              <a:buClr>
                <a:srgbClr val="FF0000"/>
              </a:buClr>
              <a:buSzPts val="2250"/>
              <a:buFont typeface="Arial"/>
              <a:buChar char="•"/>
            </a:pPr>
            <a:r>
              <a:rPr lang="en-US" sz="1800" b="1" i="0" u="none" strike="noStrike" cap="none" dirty="0">
                <a:solidFill>
                  <a:srgbClr val="000000"/>
                </a:solidFill>
                <a:latin typeface="Times New Roman"/>
                <a:ea typeface="Times New Roman"/>
                <a:cs typeface="Times New Roman"/>
                <a:sym typeface="Times New Roman"/>
              </a:rPr>
              <a:t>The gateway converts information, data or other communications from one protocol or format to another</a:t>
            </a:r>
            <a:endParaRPr b="1" dirty="0"/>
          </a:p>
          <a:p>
            <a:pPr marL="342900" marR="0" lvl="0" indent="-342900" algn="l" rtl="0">
              <a:lnSpc>
                <a:spcPct val="100000"/>
              </a:lnSpc>
              <a:spcBef>
                <a:spcPts val="600"/>
              </a:spcBef>
              <a:spcAft>
                <a:spcPts val="0"/>
              </a:spcAft>
              <a:buClr>
                <a:srgbClr val="FF0000"/>
              </a:buClr>
              <a:buSzPts val="2250"/>
              <a:buFont typeface="Arial"/>
              <a:buChar char="•"/>
            </a:pPr>
            <a:r>
              <a:rPr lang="en-US" sz="1800" b="0" i="0" u="none" strike="noStrike" cap="none" dirty="0">
                <a:solidFill>
                  <a:srgbClr val="000000"/>
                </a:solidFill>
                <a:latin typeface="Times New Roman"/>
                <a:ea typeface="Times New Roman"/>
                <a:cs typeface="Times New Roman"/>
                <a:sym typeface="Times New Roman"/>
              </a:rPr>
              <a:t>An Internet gateway can transfer communications between an enterprise network and the Internet</a:t>
            </a:r>
            <a:endParaRPr sz="1800" b="0" i="0" u="none" strike="noStrike" cap="none" dirty="0">
              <a:solidFill>
                <a:srgbClr val="000000"/>
              </a:solidFill>
              <a:latin typeface="Times New Roman"/>
              <a:ea typeface="Times New Roman"/>
              <a:cs typeface="Times New Roman"/>
              <a:sym typeface="Times New Roman"/>
            </a:endParaRPr>
          </a:p>
        </p:txBody>
      </p:sp>
      <p:sp>
        <p:nvSpPr>
          <p:cNvPr id="1168" name="Google Shape;1168;p224"/>
          <p:cNvSpPr/>
          <p:nvPr/>
        </p:nvSpPr>
        <p:spPr>
          <a:xfrm>
            <a:off x="604089" y="4164265"/>
            <a:ext cx="8417069" cy="892552"/>
          </a:xfrm>
          <a:prstGeom prst="rect">
            <a:avLst/>
          </a:prstGeom>
          <a:solidFill>
            <a:srgbClr val="FEEDD8"/>
          </a:solidFill>
          <a:ln w="57150">
            <a:solidFill>
              <a:schemeClr val="tx1"/>
            </a:solid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0" i="0" u="none" strike="noStrike" cap="none" dirty="0">
                <a:solidFill>
                  <a:srgbClr val="FF0000"/>
                </a:solidFill>
                <a:latin typeface="Times New Roman"/>
                <a:ea typeface="Times New Roman"/>
                <a:cs typeface="Times New Roman"/>
                <a:sym typeface="Times New Roman"/>
              </a:rPr>
              <a:t>Difference between Gateway and Router</a:t>
            </a:r>
            <a:endParaRPr dirty="0"/>
          </a:p>
          <a:p>
            <a:pPr marL="0" marR="0" lvl="0" indent="0" algn="l" rtl="0">
              <a:lnSpc>
                <a:spcPct val="100000"/>
              </a:lnSpc>
              <a:spcBef>
                <a:spcPts val="0"/>
              </a:spcBef>
              <a:spcAft>
                <a:spcPts val="0"/>
              </a:spcAft>
              <a:buNone/>
            </a:pPr>
            <a:r>
              <a:rPr lang="en-US" sz="1600" b="0" i="0" u="none" strike="noStrike" cap="none" dirty="0">
                <a:solidFill>
                  <a:srgbClr val="000000"/>
                </a:solidFill>
                <a:latin typeface="Times New Roman"/>
                <a:ea typeface="Times New Roman"/>
                <a:cs typeface="Times New Roman"/>
                <a:sym typeface="Times New Roman"/>
              </a:rPr>
              <a:t>A gateway connects networks, while a router typically delivers data within a network</a:t>
            </a:r>
            <a:endParaRPr dirty="0"/>
          </a:p>
          <a:p>
            <a:pPr marL="0" marR="0" lvl="0" indent="0" algn="l" rtl="0">
              <a:lnSpc>
                <a:spcPct val="100000"/>
              </a:lnSpc>
              <a:spcBef>
                <a:spcPts val="0"/>
              </a:spcBef>
              <a:spcAft>
                <a:spcPts val="0"/>
              </a:spcAft>
              <a:buNone/>
            </a:pPr>
            <a:r>
              <a:rPr lang="en-US" sz="1600" b="0" i="0" u="none" strike="noStrike" cap="none" dirty="0">
                <a:solidFill>
                  <a:srgbClr val="000000"/>
                </a:solidFill>
                <a:latin typeface="Times New Roman"/>
                <a:ea typeface="Times New Roman"/>
                <a:cs typeface="Times New Roman"/>
                <a:sym typeface="Times New Roman"/>
              </a:rPr>
              <a:t>it's becoming more common for their functions to be combined and simply called a router</a:t>
            </a:r>
            <a:endParaRPr sz="1600" b="0" i="0" u="none" strike="noStrike" cap="none" dirty="0">
              <a:solidFill>
                <a:srgbClr val="FF0000"/>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3913562425"/>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Shape 1181"/>
        <p:cNvGrpSpPr/>
        <p:nvPr/>
      </p:nvGrpSpPr>
      <p:grpSpPr>
        <a:xfrm>
          <a:off x="0" y="0"/>
          <a:ext cx="0" cy="0"/>
          <a:chOff x="0" y="0"/>
          <a:chExt cx="0" cy="0"/>
        </a:xfrm>
      </p:grpSpPr>
      <p:sp>
        <p:nvSpPr>
          <p:cNvPr id="1182" name="Google Shape;1182;p134"/>
          <p:cNvSpPr txBox="1">
            <a:spLocks noGrp="1"/>
          </p:cNvSpPr>
          <p:nvPr>
            <p:ph type="sldNum" idx="12"/>
          </p:nvPr>
        </p:nvSpPr>
        <p:spPr>
          <a:xfrm>
            <a:off x="8472458" y="4663217"/>
            <a:ext cx="548700" cy="393600"/>
          </a:xfrm>
          <a:prstGeom prst="rect">
            <a:avLst/>
          </a:prstGeom>
          <a:noFill/>
          <a:ln>
            <a:noFill/>
          </a:ln>
        </p:spPr>
        <p:txBody>
          <a:bodyPr spcFirstLastPara="1" wrap="square" lIns="68575" tIns="34275" rIns="68575" bIns="34275" anchor="ctr" anchorCtr="0">
            <a:noAutofit/>
          </a:bodyPr>
          <a:lstStyle/>
          <a:p>
            <a:pPr marL="0" lvl="0" indent="0" algn="r" rtl="0">
              <a:lnSpc>
                <a:spcPct val="100000"/>
              </a:lnSpc>
              <a:spcBef>
                <a:spcPts val="0"/>
              </a:spcBef>
              <a:spcAft>
                <a:spcPts val="0"/>
              </a:spcAft>
              <a:buSzPts val="800"/>
              <a:buNone/>
            </a:pPr>
            <a:fld id="{00000000-1234-1234-1234-123412341234}" type="slidenum">
              <a:rPr lang="en-US"/>
              <a:t>129</a:t>
            </a:fld>
            <a:endParaRPr/>
          </a:p>
        </p:txBody>
      </p:sp>
      <p:pic>
        <p:nvPicPr>
          <p:cNvPr id="1183" name="Google Shape;1183;p134"/>
          <p:cNvPicPr preferRelativeResize="0"/>
          <p:nvPr/>
        </p:nvPicPr>
        <p:blipFill rotWithShape="1">
          <a:blip r:embed="rId3">
            <a:alphaModFix/>
          </a:blip>
          <a:srcRect/>
          <a:stretch/>
        </p:blipFill>
        <p:spPr>
          <a:xfrm>
            <a:off x="41821" y="47021"/>
            <a:ext cx="595853" cy="533680"/>
          </a:xfrm>
          <a:prstGeom prst="rect">
            <a:avLst/>
          </a:prstGeom>
          <a:noFill/>
          <a:ln>
            <a:noFill/>
          </a:ln>
        </p:spPr>
      </p:pic>
      <p:sp>
        <p:nvSpPr>
          <p:cNvPr id="1184" name="Google Shape;1184;p134"/>
          <p:cNvSpPr/>
          <p:nvPr/>
        </p:nvSpPr>
        <p:spPr>
          <a:xfrm>
            <a:off x="1278081" y="0"/>
            <a:ext cx="7865919"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b="0" i="0" u="none" strike="noStrike" cap="none">
                <a:solidFill>
                  <a:srgbClr val="7030A0"/>
                </a:solidFill>
                <a:latin typeface="Times New Roman"/>
                <a:ea typeface="Times New Roman"/>
                <a:cs typeface="Times New Roman"/>
                <a:sym typeface="Times New Roman"/>
              </a:rPr>
              <a:t>Comparison of network devices</a:t>
            </a:r>
            <a:endParaRPr sz="1400" b="0" i="0" u="none" strike="noStrike" cap="none">
              <a:solidFill>
                <a:srgbClr val="000000"/>
              </a:solidFill>
              <a:latin typeface="Arial"/>
              <a:ea typeface="Arial"/>
              <a:cs typeface="Arial"/>
              <a:sym typeface="Arial"/>
            </a:endParaRPr>
          </a:p>
        </p:txBody>
      </p:sp>
      <p:graphicFrame>
        <p:nvGraphicFramePr>
          <p:cNvPr id="1185" name="Google Shape;1185;p134"/>
          <p:cNvGraphicFramePr/>
          <p:nvPr>
            <p:extLst>
              <p:ext uri="{D42A27DB-BD31-4B8C-83A1-F6EECF244321}">
                <p14:modId xmlns:p14="http://schemas.microsoft.com/office/powerpoint/2010/main" val="3041519613"/>
              </p:ext>
            </p:extLst>
          </p:nvPr>
        </p:nvGraphicFramePr>
        <p:xfrm>
          <a:off x="259263" y="580700"/>
          <a:ext cx="8842925" cy="4274583"/>
        </p:xfrm>
        <a:graphic>
          <a:graphicData uri="http://schemas.openxmlformats.org/drawingml/2006/table">
            <a:tbl>
              <a:tblPr firstRow="1" firstCol="1" bandRow="1">
                <a:noFill/>
              </a:tblPr>
              <a:tblGrid>
                <a:gridCol w="2925175">
                  <a:extLst>
                    <a:ext uri="{9D8B030D-6E8A-4147-A177-3AD203B41FA5}">
                      <a16:colId xmlns:a16="http://schemas.microsoft.com/office/drawing/2014/main" val="20000"/>
                    </a:ext>
                  </a:extLst>
                </a:gridCol>
                <a:gridCol w="3005400">
                  <a:extLst>
                    <a:ext uri="{9D8B030D-6E8A-4147-A177-3AD203B41FA5}">
                      <a16:colId xmlns:a16="http://schemas.microsoft.com/office/drawing/2014/main" val="20001"/>
                    </a:ext>
                  </a:extLst>
                </a:gridCol>
                <a:gridCol w="2912350">
                  <a:extLst>
                    <a:ext uri="{9D8B030D-6E8A-4147-A177-3AD203B41FA5}">
                      <a16:colId xmlns:a16="http://schemas.microsoft.com/office/drawing/2014/main" val="20002"/>
                    </a:ext>
                  </a:extLst>
                </a:gridCol>
              </a:tblGrid>
              <a:tr h="341743">
                <a:tc>
                  <a:txBody>
                    <a:bodyPr/>
                    <a:lstStyle/>
                    <a:p>
                      <a:pPr marL="0" marR="0" lvl="0" indent="0" algn="l" rtl="0">
                        <a:lnSpc>
                          <a:spcPct val="107000"/>
                        </a:lnSpc>
                        <a:spcBef>
                          <a:spcPts val="0"/>
                        </a:spcBef>
                        <a:spcAft>
                          <a:spcPts val="0"/>
                        </a:spcAft>
                        <a:buClr>
                          <a:srgbClr val="000000"/>
                        </a:buClr>
                        <a:buSzPts val="1600"/>
                        <a:buFont typeface="Arial"/>
                        <a:buNone/>
                      </a:pPr>
                      <a:r>
                        <a:rPr lang="en-US" sz="1600" b="1" u="none" strike="noStrike" cap="none">
                          <a:latin typeface="Times New Roman"/>
                          <a:ea typeface="Times New Roman"/>
                          <a:cs typeface="Times New Roman"/>
                          <a:sym typeface="Times New Roman"/>
                        </a:rPr>
                        <a:t>HUB</a:t>
                      </a:r>
                      <a:endParaRPr sz="1600" b="1" u="none" strike="noStrike" cap="none">
                        <a:latin typeface="Times New Roman"/>
                        <a:ea typeface="Times New Roman"/>
                        <a:cs typeface="Times New Roman"/>
                        <a:sym typeface="Times New Roman"/>
                      </a:endParaRPr>
                    </a:p>
                  </a:txBody>
                  <a:tcPr marL="57150" marR="57150" marT="57150" marB="57150"/>
                </a:tc>
                <a:tc>
                  <a:txBody>
                    <a:bodyPr/>
                    <a:lstStyle/>
                    <a:p>
                      <a:pPr marL="0" marR="0" lvl="0" indent="0" algn="l" rtl="0">
                        <a:lnSpc>
                          <a:spcPct val="107000"/>
                        </a:lnSpc>
                        <a:spcBef>
                          <a:spcPts val="0"/>
                        </a:spcBef>
                        <a:spcAft>
                          <a:spcPts val="0"/>
                        </a:spcAft>
                        <a:buClr>
                          <a:srgbClr val="000000"/>
                        </a:buClr>
                        <a:buSzPts val="1600"/>
                        <a:buFont typeface="Arial"/>
                        <a:buNone/>
                      </a:pPr>
                      <a:r>
                        <a:rPr lang="en-US" sz="1600" b="1" u="none" strike="noStrike" cap="none" dirty="0">
                          <a:latin typeface="Times New Roman"/>
                          <a:ea typeface="Times New Roman"/>
                          <a:cs typeface="Times New Roman"/>
                          <a:sym typeface="Times New Roman"/>
                        </a:rPr>
                        <a:t>SWITCH</a:t>
                      </a:r>
                      <a:endParaRPr sz="1600" b="1" u="none" strike="noStrike" cap="none" dirty="0">
                        <a:latin typeface="Times New Roman"/>
                        <a:ea typeface="Times New Roman"/>
                        <a:cs typeface="Times New Roman"/>
                        <a:sym typeface="Times New Roman"/>
                      </a:endParaRPr>
                    </a:p>
                  </a:txBody>
                  <a:tcPr marL="57150" marR="57150" marT="57150" marB="57150"/>
                </a:tc>
                <a:tc>
                  <a:txBody>
                    <a:bodyPr/>
                    <a:lstStyle/>
                    <a:p>
                      <a:pPr marL="0" marR="0" lvl="0" indent="0" algn="l" rtl="0">
                        <a:lnSpc>
                          <a:spcPct val="107000"/>
                        </a:lnSpc>
                        <a:spcBef>
                          <a:spcPts val="0"/>
                        </a:spcBef>
                        <a:spcAft>
                          <a:spcPts val="0"/>
                        </a:spcAft>
                        <a:buClr>
                          <a:srgbClr val="000000"/>
                        </a:buClr>
                        <a:buSzPts val="1600"/>
                        <a:buFont typeface="Arial"/>
                        <a:buNone/>
                      </a:pPr>
                      <a:r>
                        <a:rPr lang="en-US" sz="1600" b="1" u="none" strike="noStrike" cap="none" dirty="0">
                          <a:latin typeface="Times New Roman"/>
                          <a:ea typeface="Times New Roman"/>
                          <a:cs typeface="Times New Roman"/>
                          <a:sym typeface="Times New Roman"/>
                        </a:rPr>
                        <a:t>ROUTER</a:t>
                      </a:r>
                      <a:endParaRPr sz="1600" b="1" u="none" strike="noStrike" cap="none" dirty="0">
                        <a:latin typeface="Times New Roman"/>
                        <a:ea typeface="Times New Roman"/>
                        <a:cs typeface="Times New Roman"/>
                        <a:sym typeface="Times New Roman"/>
                      </a:endParaRPr>
                    </a:p>
                  </a:txBody>
                  <a:tcPr marL="57150" marR="57150" marT="57150" marB="57150"/>
                </a:tc>
                <a:extLst>
                  <a:ext uri="{0D108BD9-81ED-4DB2-BD59-A6C34878D82A}">
                    <a16:rowId xmlns:a16="http://schemas.microsoft.com/office/drawing/2014/main" val="10000"/>
                  </a:ext>
                </a:extLst>
              </a:tr>
              <a:tr h="327181">
                <a:tc>
                  <a:txBody>
                    <a:bodyPr/>
                    <a:lstStyle/>
                    <a:p>
                      <a:pPr marL="0" marR="0" lvl="0" indent="0" algn="l" rtl="0">
                        <a:lnSpc>
                          <a:spcPct val="107000"/>
                        </a:lnSpc>
                        <a:spcBef>
                          <a:spcPts val="0"/>
                        </a:spcBef>
                        <a:spcAft>
                          <a:spcPts val="0"/>
                        </a:spcAft>
                        <a:buClr>
                          <a:srgbClr val="000000"/>
                        </a:buClr>
                        <a:buSzPts val="1500"/>
                        <a:buFont typeface="Arial"/>
                        <a:buNone/>
                      </a:pPr>
                      <a:r>
                        <a:rPr lang="en-US" sz="1600" u="none" strike="noStrike" cap="none" dirty="0">
                          <a:latin typeface="Times New Roman"/>
                          <a:ea typeface="Times New Roman"/>
                          <a:cs typeface="Times New Roman"/>
                          <a:sym typeface="Times New Roman"/>
                        </a:rPr>
                        <a:t>Hub is a broadcast device.</a:t>
                      </a:r>
                      <a:endParaRPr sz="1600" u="none" strike="noStrike" cap="none" dirty="0">
                        <a:latin typeface="Times New Roman"/>
                        <a:ea typeface="Times New Roman"/>
                        <a:cs typeface="Times New Roman"/>
                        <a:sym typeface="Times New Roman"/>
                      </a:endParaRPr>
                    </a:p>
                  </a:txBody>
                  <a:tcPr marL="57150" marR="57150" marT="57150" marB="57150"/>
                </a:tc>
                <a:tc>
                  <a:txBody>
                    <a:bodyPr/>
                    <a:lstStyle/>
                    <a:p>
                      <a:pPr marL="0" marR="0" lvl="0" indent="0" algn="l" rtl="0">
                        <a:lnSpc>
                          <a:spcPct val="107000"/>
                        </a:lnSpc>
                        <a:spcBef>
                          <a:spcPts val="0"/>
                        </a:spcBef>
                        <a:spcAft>
                          <a:spcPts val="0"/>
                        </a:spcAft>
                        <a:buClr>
                          <a:srgbClr val="000000"/>
                        </a:buClr>
                        <a:buSzPts val="1500"/>
                        <a:buFont typeface="Arial"/>
                        <a:buNone/>
                      </a:pPr>
                      <a:r>
                        <a:rPr lang="en-US" sz="1600" u="none" strike="noStrike" cap="none" dirty="0">
                          <a:latin typeface="Times New Roman"/>
                          <a:ea typeface="Times New Roman"/>
                          <a:cs typeface="Times New Roman"/>
                          <a:sym typeface="Times New Roman"/>
                        </a:rPr>
                        <a:t>The switch is a multicast device.</a:t>
                      </a:r>
                      <a:endParaRPr sz="1600" u="none" strike="noStrike" cap="none" dirty="0">
                        <a:latin typeface="Times New Roman"/>
                        <a:ea typeface="Times New Roman"/>
                        <a:cs typeface="Times New Roman"/>
                        <a:sym typeface="Times New Roman"/>
                      </a:endParaRPr>
                    </a:p>
                  </a:txBody>
                  <a:tcPr marL="57150" marR="57150" marT="57150" marB="57150"/>
                </a:tc>
                <a:tc>
                  <a:txBody>
                    <a:bodyPr/>
                    <a:lstStyle/>
                    <a:p>
                      <a:pPr marL="0" marR="0" lvl="0" indent="0" algn="l" rtl="0">
                        <a:lnSpc>
                          <a:spcPct val="107000"/>
                        </a:lnSpc>
                        <a:spcBef>
                          <a:spcPts val="0"/>
                        </a:spcBef>
                        <a:spcAft>
                          <a:spcPts val="0"/>
                        </a:spcAft>
                        <a:buClr>
                          <a:srgbClr val="000000"/>
                        </a:buClr>
                        <a:buSzPts val="1500"/>
                        <a:buFont typeface="Arial"/>
                        <a:buNone/>
                      </a:pPr>
                      <a:r>
                        <a:rPr lang="en-US" sz="1600" u="none" strike="noStrike" cap="none">
                          <a:latin typeface="Times New Roman"/>
                          <a:ea typeface="Times New Roman"/>
                          <a:cs typeface="Times New Roman"/>
                          <a:sym typeface="Times New Roman"/>
                        </a:rPr>
                        <a:t>The router is a routing device.</a:t>
                      </a:r>
                      <a:endParaRPr sz="1600" u="none" strike="noStrike" cap="none">
                        <a:latin typeface="Times New Roman"/>
                        <a:ea typeface="Times New Roman"/>
                        <a:cs typeface="Times New Roman"/>
                        <a:sym typeface="Times New Roman"/>
                      </a:endParaRPr>
                    </a:p>
                  </a:txBody>
                  <a:tcPr marL="57150" marR="57150" marT="57150" marB="57150"/>
                </a:tc>
                <a:extLst>
                  <a:ext uri="{0D108BD9-81ED-4DB2-BD59-A6C34878D82A}">
                    <a16:rowId xmlns:a16="http://schemas.microsoft.com/office/drawing/2014/main" val="10001"/>
                  </a:ext>
                </a:extLst>
              </a:tr>
              <a:tr h="560916">
                <a:tc>
                  <a:txBody>
                    <a:bodyPr/>
                    <a:lstStyle/>
                    <a:p>
                      <a:pPr marL="0" marR="0" lvl="0" indent="0" algn="l" rtl="0">
                        <a:lnSpc>
                          <a:spcPct val="107000"/>
                        </a:lnSpc>
                        <a:spcBef>
                          <a:spcPts val="0"/>
                        </a:spcBef>
                        <a:spcAft>
                          <a:spcPts val="0"/>
                        </a:spcAft>
                        <a:buClr>
                          <a:srgbClr val="000000"/>
                        </a:buClr>
                        <a:buSzPts val="1500"/>
                        <a:buFont typeface="Arial"/>
                        <a:buNone/>
                      </a:pPr>
                      <a:r>
                        <a:rPr lang="en-US" sz="1600" u="none" strike="noStrike" cap="none" dirty="0">
                          <a:latin typeface="Times New Roman"/>
                          <a:ea typeface="Times New Roman"/>
                          <a:cs typeface="Times New Roman"/>
                          <a:sym typeface="Times New Roman"/>
                        </a:rPr>
                        <a:t>Hub works in the physical layer of OSI model.</a:t>
                      </a:r>
                      <a:endParaRPr sz="1600" u="none" strike="noStrike" cap="none" dirty="0">
                        <a:latin typeface="Times New Roman"/>
                        <a:ea typeface="Times New Roman"/>
                        <a:cs typeface="Times New Roman"/>
                        <a:sym typeface="Times New Roman"/>
                      </a:endParaRPr>
                    </a:p>
                  </a:txBody>
                  <a:tcPr marL="57150" marR="57150" marT="57150" marB="57150"/>
                </a:tc>
                <a:tc>
                  <a:txBody>
                    <a:bodyPr/>
                    <a:lstStyle/>
                    <a:p>
                      <a:pPr marL="0" marR="0" lvl="0" indent="0" algn="l" rtl="0">
                        <a:lnSpc>
                          <a:spcPct val="107000"/>
                        </a:lnSpc>
                        <a:spcBef>
                          <a:spcPts val="0"/>
                        </a:spcBef>
                        <a:spcAft>
                          <a:spcPts val="0"/>
                        </a:spcAft>
                        <a:buClr>
                          <a:srgbClr val="000000"/>
                        </a:buClr>
                        <a:buSzPts val="1500"/>
                        <a:buFont typeface="Arial"/>
                        <a:buNone/>
                      </a:pPr>
                      <a:r>
                        <a:rPr lang="en-US" sz="1600" u="none" strike="noStrike" cap="none">
                          <a:latin typeface="Times New Roman"/>
                          <a:ea typeface="Times New Roman"/>
                          <a:cs typeface="Times New Roman"/>
                          <a:sym typeface="Times New Roman"/>
                        </a:rPr>
                        <a:t>The switch works in data link layer.</a:t>
                      </a:r>
                      <a:endParaRPr sz="1600" u="none" strike="noStrike" cap="none">
                        <a:latin typeface="Times New Roman"/>
                        <a:ea typeface="Times New Roman"/>
                        <a:cs typeface="Times New Roman"/>
                        <a:sym typeface="Times New Roman"/>
                      </a:endParaRPr>
                    </a:p>
                  </a:txBody>
                  <a:tcPr marL="57150" marR="57150" marT="57150" marB="57150"/>
                </a:tc>
                <a:tc>
                  <a:txBody>
                    <a:bodyPr/>
                    <a:lstStyle/>
                    <a:p>
                      <a:pPr marL="0" marR="0" lvl="0" indent="0" algn="l" rtl="0">
                        <a:lnSpc>
                          <a:spcPct val="107000"/>
                        </a:lnSpc>
                        <a:spcBef>
                          <a:spcPts val="0"/>
                        </a:spcBef>
                        <a:spcAft>
                          <a:spcPts val="0"/>
                        </a:spcAft>
                        <a:buClr>
                          <a:srgbClr val="000000"/>
                        </a:buClr>
                        <a:buSzPts val="1500"/>
                        <a:buFont typeface="Arial"/>
                        <a:buNone/>
                      </a:pPr>
                      <a:r>
                        <a:rPr lang="en-US" sz="1600" u="none" strike="noStrike" cap="none">
                          <a:latin typeface="Times New Roman"/>
                          <a:ea typeface="Times New Roman"/>
                          <a:cs typeface="Times New Roman"/>
                          <a:sym typeface="Times New Roman"/>
                        </a:rPr>
                        <a:t>The router works in the network layer of OSI model.</a:t>
                      </a:r>
                      <a:endParaRPr sz="1600" u="none" strike="noStrike" cap="none">
                        <a:latin typeface="Times New Roman"/>
                        <a:ea typeface="Times New Roman"/>
                        <a:cs typeface="Times New Roman"/>
                        <a:sym typeface="Times New Roman"/>
                      </a:endParaRPr>
                    </a:p>
                  </a:txBody>
                  <a:tcPr marL="57150" marR="57150" marT="57150" marB="57150"/>
                </a:tc>
                <a:extLst>
                  <a:ext uri="{0D108BD9-81ED-4DB2-BD59-A6C34878D82A}">
                    <a16:rowId xmlns:a16="http://schemas.microsoft.com/office/drawing/2014/main" val="10002"/>
                  </a:ext>
                </a:extLst>
              </a:tr>
              <a:tr h="560916">
                <a:tc>
                  <a:txBody>
                    <a:bodyPr/>
                    <a:lstStyle/>
                    <a:p>
                      <a:pPr marL="0" marR="0" lvl="0" indent="0" algn="l" rtl="0">
                        <a:lnSpc>
                          <a:spcPct val="107000"/>
                        </a:lnSpc>
                        <a:spcBef>
                          <a:spcPts val="0"/>
                        </a:spcBef>
                        <a:spcAft>
                          <a:spcPts val="0"/>
                        </a:spcAft>
                        <a:buClr>
                          <a:srgbClr val="000000"/>
                        </a:buClr>
                        <a:buSzPts val="1500"/>
                        <a:buFont typeface="Arial"/>
                        <a:buNone/>
                      </a:pPr>
                      <a:r>
                        <a:rPr lang="en-US" sz="1600" u="none" strike="noStrike" cap="none" dirty="0">
                          <a:latin typeface="Times New Roman"/>
                          <a:ea typeface="Times New Roman"/>
                          <a:cs typeface="Times New Roman"/>
                          <a:sym typeface="Times New Roman"/>
                        </a:rPr>
                        <a:t>Hub is used to connect devices to the same network.</a:t>
                      </a:r>
                      <a:endParaRPr sz="1600" u="none" strike="noStrike" cap="none" dirty="0">
                        <a:latin typeface="Times New Roman"/>
                        <a:ea typeface="Times New Roman"/>
                        <a:cs typeface="Times New Roman"/>
                        <a:sym typeface="Times New Roman"/>
                      </a:endParaRPr>
                    </a:p>
                  </a:txBody>
                  <a:tcPr marL="57150" marR="57150" marT="57150" marB="57150"/>
                </a:tc>
                <a:tc>
                  <a:txBody>
                    <a:bodyPr/>
                    <a:lstStyle/>
                    <a:p>
                      <a:pPr marL="0" marR="0" lvl="0" indent="0" algn="l" rtl="0">
                        <a:lnSpc>
                          <a:spcPct val="107000"/>
                        </a:lnSpc>
                        <a:spcBef>
                          <a:spcPts val="0"/>
                        </a:spcBef>
                        <a:spcAft>
                          <a:spcPts val="0"/>
                        </a:spcAft>
                        <a:buClr>
                          <a:srgbClr val="000000"/>
                        </a:buClr>
                        <a:buSzPts val="1500"/>
                        <a:buFont typeface="Arial"/>
                        <a:buNone/>
                      </a:pPr>
                      <a:r>
                        <a:rPr lang="en-US" sz="1600" u="none" strike="noStrike" cap="none">
                          <a:latin typeface="Times New Roman"/>
                          <a:ea typeface="Times New Roman"/>
                          <a:cs typeface="Times New Roman"/>
                          <a:sym typeface="Times New Roman"/>
                        </a:rPr>
                        <a:t>The switch is used to connect devices to the network.</a:t>
                      </a:r>
                      <a:endParaRPr sz="1600" u="none" strike="noStrike" cap="none">
                        <a:latin typeface="Times New Roman"/>
                        <a:ea typeface="Times New Roman"/>
                        <a:cs typeface="Times New Roman"/>
                        <a:sym typeface="Times New Roman"/>
                      </a:endParaRPr>
                    </a:p>
                  </a:txBody>
                  <a:tcPr marL="57150" marR="57150" marT="57150" marB="57150"/>
                </a:tc>
                <a:tc>
                  <a:txBody>
                    <a:bodyPr/>
                    <a:lstStyle/>
                    <a:p>
                      <a:pPr marL="0" marR="0" lvl="0" indent="0" algn="l" rtl="0">
                        <a:lnSpc>
                          <a:spcPct val="107000"/>
                        </a:lnSpc>
                        <a:spcBef>
                          <a:spcPts val="0"/>
                        </a:spcBef>
                        <a:spcAft>
                          <a:spcPts val="0"/>
                        </a:spcAft>
                        <a:buClr>
                          <a:srgbClr val="000000"/>
                        </a:buClr>
                        <a:buSzPts val="1500"/>
                        <a:buFont typeface="Arial"/>
                        <a:buNone/>
                      </a:pPr>
                      <a:r>
                        <a:rPr lang="en-US" sz="1600" u="none" strike="noStrike" cap="none">
                          <a:latin typeface="Times New Roman"/>
                          <a:ea typeface="Times New Roman"/>
                          <a:cs typeface="Times New Roman"/>
                          <a:sym typeface="Times New Roman"/>
                        </a:rPr>
                        <a:t>The router is used to connect two different networks.</a:t>
                      </a:r>
                      <a:endParaRPr sz="1600" u="none" strike="noStrike" cap="none">
                        <a:latin typeface="Times New Roman"/>
                        <a:ea typeface="Times New Roman"/>
                        <a:cs typeface="Times New Roman"/>
                        <a:sym typeface="Times New Roman"/>
                      </a:endParaRPr>
                    </a:p>
                  </a:txBody>
                  <a:tcPr marL="57150" marR="57150" marT="57150" marB="57150"/>
                </a:tc>
                <a:extLst>
                  <a:ext uri="{0D108BD9-81ED-4DB2-BD59-A6C34878D82A}">
                    <a16:rowId xmlns:a16="http://schemas.microsoft.com/office/drawing/2014/main" val="10003"/>
                  </a:ext>
                </a:extLst>
              </a:tr>
              <a:tr h="560916">
                <a:tc>
                  <a:txBody>
                    <a:bodyPr/>
                    <a:lstStyle/>
                    <a:p>
                      <a:pPr marL="0" marR="0" lvl="0" indent="0" algn="l" rtl="0">
                        <a:lnSpc>
                          <a:spcPct val="107000"/>
                        </a:lnSpc>
                        <a:spcBef>
                          <a:spcPts val="0"/>
                        </a:spcBef>
                        <a:spcAft>
                          <a:spcPts val="0"/>
                        </a:spcAft>
                        <a:buClr>
                          <a:srgbClr val="000000"/>
                        </a:buClr>
                        <a:buSzPts val="1500"/>
                        <a:buFont typeface="Arial"/>
                        <a:buNone/>
                      </a:pPr>
                      <a:r>
                        <a:rPr lang="en-US" sz="1600" u="none" strike="noStrike" cap="none" dirty="0">
                          <a:latin typeface="Times New Roman"/>
                          <a:ea typeface="Times New Roman"/>
                          <a:cs typeface="Times New Roman"/>
                          <a:sym typeface="Times New Roman"/>
                        </a:rPr>
                        <a:t>Hub sends data in the form of bits.</a:t>
                      </a:r>
                      <a:endParaRPr sz="1600" u="none" strike="noStrike" cap="none" dirty="0">
                        <a:latin typeface="Times New Roman"/>
                        <a:ea typeface="Times New Roman"/>
                        <a:cs typeface="Times New Roman"/>
                        <a:sym typeface="Times New Roman"/>
                      </a:endParaRPr>
                    </a:p>
                  </a:txBody>
                  <a:tcPr marL="57150" marR="57150" marT="57150" marB="57150"/>
                </a:tc>
                <a:tc>
                  <a:txBody>
                    <a:bodyPr/>
                    <a:lstStyle/>
                    <a:p>
                      <a:pPr marL="0" marR="0" lvl="0" indent="0" algn="l" rtl="0">
                        <a:lnSpc>
                          <a:spcPct val="107000"/>
                        </a:lnSpc>
                        <a:spcBef>
                          <a:spcPts val="0"/>
                        </a:spcBef>
                        <a:spcAft>
                          <a:spcPts val="0"/>
                        </a:spcAft>
                        <a:buClr>
                          <a:srgbClr val="000000"/>
                        </a:buClr>
                        <a:buSzPts val="1500"/>
                        <a:buFont typeface="Arial"/>
                        <a:buNone/>
                      </a:pPr>
                      <a:r>
                        <a:rPr lang="en-US" sz="1600" u="none" strike="noStrike" cap="none">
                          <a:latin typeface="Times New Roman"/>
                          <a:ea typeface="Times New Roman"/>
                          <a:cs typeface="Times New Roman"/>
                          <a:sym typeface="Times New Roman"/>
                        </a:rPr>
                        <a:t>The switch sends data in the form of frames.</a:t>
                      </a:r>
                      <a:endParaRPr sz="1600" u="none" strike="noStrike" cap="none">
                        <a:latin typeface="Times New Roman"/>
                        <a:ea typeface="Times New Roman"/>
                        <a:cs typeface="Times New Roman"/>
                        <a:sym typeface="Times New Roman"/>
                      </a:endParaRPr>
                    </a:p>
                  </a:txBody>
                  <a:tcPr marL="57150" marR="57150" marT="57150" marB="57150"/>
                </a:tc>
                <a:tc>
                  <a:txBody>
                    <a:bodyPr/>
                    <a:lstStyle/>
                    <a:p>
                      <a:pPr marL="0" marR="0" lvl="0" indent="0" algn="l" rtl="0">
                        <a:lnSpc>
                          <a:spcPct val="107000"/>
                        </a:lnSpc>
                        <a:spcBef>
                          <a:spcPts val="0"/>
                        </a:spcBef>
                        <a:spcAft>
                          <a:spcPts val="0"/>
                        </a:spcAft>
                        <a:buClr>
                          <a:srgbClr val="000000"/>
                        </a:buClr>
                        <a:buSzPts val="1500"/>
                        <a:buFont typeface="Arial"/>
                        <a:buNone/>
                      </a:pPr>
                      <a:r>
                        <a:rPr lang="en-US" sz="1600" u="none" strike="noStrike" cap="none">
                          <a:latin typeface="Times New Roman"/>
                          <a:ea typeface="Times New Roman"/>
                          <a:cs typeface="Times New Roman"/>
                          <a:sym typeface="Times New Roman"/>
                        </a:rPr>
                        <a:t>The router sends data in the form of packets.</a:t>
                      </a:r>
                      <a:endParaRPr sz="1600" u="none" strike="noStrike" cap="none">
                        <a:latin typeface="Times New Roman"/>
                        <a:ea typeface="Times New Roman"/>
                        <a:cs typeface="Times New Roman"/>
                        <a:sym typeface="Times New Roman"/>
                      </a:endParaRPr>
                    </a:p>
                  </a:txBody>
                  <a:tcPr marL="57150" marR="57150" marT="57150" marB="57150"/>
                </a:tc>
                <a:extLst>
                  <a:ext uri="{0D108BD9-81ED-4DB2-BD59-A6C34878D82A}">
                    <a16:rowId xmlns:a16="http://schemas.microsoft.com/office/drawing/2014/main" val="10004"/>
                  </a:ext>
                </a:extLst>
              </a:tr>
              <a:tr h="327181">
                <a:tc>
                  <a:txBody>
                    <a:bodyPr/>
                    <a:lstStyle/>
                    <a:p>
                      <a:pPr marL="0" marR="0" lvl="0" indent="0" algn="l" rtl="0">
                        <a:lnSpc>
                          <a:spcPct val="107000"/>
                        </a:lnSpc>
                        <a:spcBef>
                          <a:spcPts val="0"/>
                        </a:spcBef>
                        <a:spcAft>
                          <a:spcPts val="0"/>
                        </a:spcAft>
                        <a:buClr>
                          <a:srgbClr val="000000"/>
                        </a:buClr>
                        <a:buSzPts val="1500"/>
                        <a:buFont typeface="Arial"/>
                        <a:buNone/>
                      </a:pPr>
                      <a:r>
                        <a:rPr lang="en-US" sz="1600" u="none" strike="noStrike" cap="none" dirty="0">
                          <a:latin typeface="Times New Roman"/>
                          <a:ea typeface="Times New Roman"/>
                          <a:cs typeface="Times New Roman"/>
                          <a:sym typeface="Times New Roman"/>
                        </a:rPr>
                        <a:t>Hub works in half duplex.</a:t>
                      </a:r>
                      <a:endParaRPr sz="1600" u="none" strike="noStrike" cap="none" dirty="0">
                        <a:latin typeface="Times New Roman"/>
                        <a:ea typeface="Times New Roman"/>
                        <a:cs typeface="Times New Roman"/>
                        <a:sym typeface="Times New Roman"/>
                      </a:endParaRPr>
                    </a:p>
                  </a:txBody>
                  <a:tcPr marL="57150" marR="57150" marT="57150" marB="57150"/>
                </a:tc>
                <a:tc>
                  <a:txBody>
                    <a:bodyPr/>
                    <a:lstStyle/>
                    <a:p>
                      <a:pPr marL="0" marR="0" lvl="0" indent="0" algn="l" rtl="0">
                        <a:lnSpc>
                          <a:spcPct val="107000"/>
                        </a:lnSpc>
                        <a:spcBef>
                          <a:spcPts val="0"/>
                        </a:spcBef>
                        <a:spcAft>
                          <a:spcPts val="0"/>
                        </a:spcAft>
                        <a:buClr>
                          <a:srgbClr val="000000"/>
                        </a:buClr>
                        <a:buSzPts val="1500"/>
                        <a:buFont typeface="Arial"/>
                        <a:buNone/>
                      </a:pPr>
                      <a:r>
                        <a:rPr lang="en-US" sz="1600" u="none" strike="noStrike" cap="none">
                          <a:latin typeface="Times New Roman"/>
                          <a:ea typeface="Times New Roman"/>
                          <a:cs typeface="Times New Roman"/>
                          <a:sym typeface="Times New Roman"/>
                        </a:rPr>
                        <a:t>The switch works in full duplex.</a:t>
                      </a:r>
                      <a:endParaRPr sz="1600" u="none" strike="noStrike" cap="none">
                        <a:latin typeface="Times New Roman"/>
                        <a:ea typeface="Times New Roman"/>
                        <a:cs typeface="Times New Roman"/>
                        <a:sym typeface="Times New Roman"/>
                      </a:endParaRPr>
                    </a:p>
                  </a:txBody>
                  <a:tcPr marL="57150" marR="57150" marT="57150" marB="57150"/>
                </a:tc>
                <a:tc>
                  <a:txBody>
                    <a:bodyPr/>
                    <a:lstStyle/>
                    <a:p>
                      <a:pPr marL="0" marR="0" lvl="0" indent="0" algn="l" rtl="0">
                        <a:lnSpc>
                          <a:spcPct val="107000"/>
                        </a:lnSpc>
                        <a:spcBef>
                          <a:spcPts val="0"/>
                        </a:spcBef>
                        <a:spcAft>
                          <a:spcPts val="0"/>
                        </a:spcAft>
                        <a:buClr>
                          <a:srgbClr val="000000"/>
                        </a:buClr>
                        <a:buSzPts val="1500"/>
                        <a:buFont typeface="Arial"/>
                        <a:buNone/>
                      </a:pPr>
                      <a:r>
                        <a:rPr lang="en-US" sz="1600" u="none" strike="noStrike" cap="none">
                          <a:latin typeface="Times New Roman"/>
                          <a:ea typeface="Times New Roman"/>
                          <a:cs typeface="Times New Roman"/>
                          <a:sym typeface="Times New Roman"/>
                        </a:rPr>
                        <a:t>The router works in full duplex.</a:t>
                      </a:r>
                      <a:endParaRPr sz="1600" u="none" strike="noStrike" cap="none">
                        <a:latin typeface="Times New Roman"/>
                        <a:ea typeface="Times New Roman"/>
                        <a:cs typeface="Times New Roman"/>
                        <a:sym typeface="Times New Roman"/>
                      </a:endParaRPr>
                    </a:p>
                  </a:txBody>
                  <a:tcPr marL="57150" marR="57150" marT="57150" marB="57150"/>
                </a:tc>
                <a:extLst>
                  <a:ext uri="{0D108BD9-81ED-4DB2-BD59-A6C34878D82A}">
                    <a16:rowId xmlns:a16="http://schemas.microsoft.com/office/drawing/2014/main" val="10005"/>
                  </a:ext>
                </a:extLst>
              </a:tr>
              <a:tr h="560916">
                <a:tc>
                  <a:txBody>
                    <a:bodyPr/>
                    <a:lstStyle/>
                    <a:p>
                      <a:pPr marL="0" marR="0" lvl="0" indent="0" algn="l" rtl="0">
                        <a:lnSpc>
                          <a:spcPct val="107000"/>
                        </a:lnSpc>
                        <a:spcBef>
                          <a:spcPts val="0"/>
                        </a:spcBef>
                        <a:spcAft>
                          <a:spcPts val="0"/>
                        </a:spcAft>
                        <a:buClr>
                          <a:srgbClr val="000000"/>
                        </a:buClr>
                        <a:buSzPts val="1500"/>
                        <a:buFont typeface="Arial"/>
                        <a:buNone/>
                      </a:pPr>
                      <a:r>
                        <a:rPr lang="en-US" sz="1600" u="none" strike="noStrike" cap="none" dirty="0">
                          <a:latin typeface="Times New Roman"/>
                          <a:ea typeface="Times New Roman"/>
                          <a:cs typeface="Times New Roman"/>
                          <a:sym typeface="Times New Roman"/>
                        </a:rPr>
                        <a:t>Only one device can send data at a time.</a:t>
                      </a:r>
                      <a:endParaRPr sz="1600" u="none" strike="noStrike" cap="none" dirty="0">
                        <a:latin typeface="Times New Roman"/>
                        <a:ea typeface="Times New Roman"/>
                        <a:cs typeface="Times New Roman"/>
                        <a:sym typeface="Times New Roman"/>
                      </a:endParaRPr>
                    </a:p>
                  </a:txBody>
                  <a:tcPr marL="57150" marR="57150" marT="57150" marB="57150"/>
                </a:tc>
                <a:tc>
                  <a:txBody>
                    <a:bodyPr/>
                    <a:lstStyle/>
                    <a:p>
                      <a:pPr marL="0" marR="0" lvl="0" indent="0" algn="l" rtl="0">
                        <a:lnSpc>
                          <a:spcPct val="107000"/>
                        </a:lnSpc>
                        <a:spcBef>
                          <a:spcPts val="0"/>
                        </a:spcBef>
                        <a:spcAft>
                          <a:spcPts val="0"/>
                        </a:spcAft>
                        <a:buClr>
                          <a:srgbClr val="000000"/>
                        </a:buClr>
                        <a:buSzPts val="1500"/>
                        <a:buFont typeface="Arial"/>
                        <a:buNone/>
                      </a:pPr>
                      <a:r>
                        <a:rPr lang="en-US" sz="1600" u="none" strike="noStrike" cap="none" dirty="0">
                          <a:latin typeface="Times New Roman"/>
                          <a:ea typeface="Times New Roman"/>
                          <a:cs typeface="Times New Roman"/>
                          <a:sym typeface="Times New Roman"/>
                        </a:rPr>
                        <a:t>Multiple devices can send data at a time.</a:t>
                      </a:r>
                      <a:endParaRPr sz="1600" u="none" strike="noStrike" cap="none" dirty="0">
                        <a:latin typeface="Times New Roman"/>
                        <a:ea typeface="Times New Roman"/>
                        <a:cs typeface="Times New Roman"/>
                        <a:sym typeface="Times New Roman"/>
                      </a:endParaRPr>
                    </a:p>
                  </a:txBody>
                  <a:tcPr marL="57150" marR="57150" marT="57150" marB="57150"/>
                </a:tc>
                <a:tc>
                  <a:txBody>
                    <a:bodyPr/>
                    <a:lstStyle/>
                    <a:p>
                      <a:pPr marL="0" marR="0" lvl="0" indent="0" algn="l" rtl="0">
                        <a:lnSpc>
                          <a:spcPct val="107000"/>
                        </a:lnSpc>
                        <a:spcBef>
                          <a:spcPts val="0"/>
                        </a:spcBef>
                        <a:spcAft>
                          <a:spcPts val="0"/>
                        </a:spcAft>
                        <a:buClr>
                          <a:srgbClr val="000000"/>
                        </a:buClr>
                        <a:buSzPts val="1500"/>
                        <a:buFont typeface="Arial"/>
                        <a:buNone/>
                      </a:pPr>
                      <a:r>
                        <a:rPr lang="en-US" sz="1600" u="none" strike="noStrike" cap="none">
                          <a:latin typeface="Times New Roman"/>
                          <a:ea typeface="Times New Roman"/>
                          <a:cs typeface="Times New Roman"/>
                          <a:sym typeface="Times New Roman"/>
                        </a:rPr>
                        <a:t>Multiple devices can send data at a time.</a:t>
                      </a:r>
                      <a:endParaRPr sz="1600" u="none" strike="noStrike" cap="none">
                        <a:latin typeface="Times New Roman"/>
                        <a:ea typeface="Times New Roman"/>
                        <a:cs typeface="Times New Roman"/>
                        <a:sym typeface="Times New Roman"/>
                      </a:endParaRPr>
                    </a:p>
                  </a:txBody>
                  <a:tcPr marL="57150" marR="57150" marT="57150" marB="57150"/>
                </a:tc>
                <a:extLst>
                  <a:ext uri="{0D108BD9-81ED-4DB2-BD59-A6C34878D82A}">
                    <a16:rowId xmlns:a16="http://schemas.microsoft.com/office/drawing/2014/main" val="10006"/>
                  </a:ext>
                </a:extLst>
              </a:tr>
              <a:tr h="727471">
                <a:tc>
                  <a:txBody>
                    <a:bodyPr/>
                    <a:lstStyle/>
                    <a:p>
                      <a:pPr marL="0" marR="0" lvl="0" indent="0" algn="l" rtl="0">
                        <a:lnSpc>
                          <a:spcPct val="107000"/>
                        </a:lnSpc>
                        <a:spcBef>
                          <a:spcPts val="0"/>
                        </a:spcBef>
                        <a:spcAft>
                          <a:spcPts val="0"/>
                        </a:spcAft>
                        <a:buClr>
                          <a:srgbClr val="000000"/>
                        </a:buClr>
                        <a:buSzPts val="1500"/>
                        <a:buFont typeface="Arial"/>
                        <a:buNone/>
                      </a:pPr>
                      <a:r>
                        <a:rPr lang="en-US" sz="1600" u="none" strike="noStrike" cap="none" dirty="0">
                          <a:latin typeface="Times New Roman"/>
                          <a:ea typeface="Times New Roman"/>
                          <a:cs typeface="Times New Roman"/>
                          <a:sym typeface="Times New Roman"/>
                        </a:rPr>
                        <a:t>Hub does not store any MAC address of a node in the network.</a:t>
                      </a:r>
                      <a:endParaRPr sz="1600" u="none" strike="noStrike" cap="none" dirty="0">
                        <a:latin typeface="Times New Roman"/>
                        <a:ea typeface="Times New Roman"/>
                        <a:cs typeface="Times New Roman"/>
                        <a:sym typeface="Times New Roman"/>
                      </a:endParaRPr>
                    </a:p>
                  </a:txBody>
                  <a:tcPr marL="57150" marR="57150" marT="57150" marB="57150"/>
                </a:tc>
                <a:tc>
                  <a:txBody>
                    <a:bodyPr/>
                    <a:lstStyle/>
                    <a:p>
                      <a:pPr marL="0" marR="0" lvl="0" indent="0" algn="l" rtl="0">
                        <a:lnSpc>
                          <a:spcPct val="107000"/>
                        </a:lnSpc>
                        <a:spcBef>
                          <a:spcPts val="0"/>
                        </a:spcBef>
                        <a:spcAft>
                          <a:spcPts val="0"/>
                        </a:spcAft>
                        <a:buClr>
                          <a:srgbClr val="000000"/>
                        </a:buClr>
                        <a:buSzPts val="1500"/>
                        <a:buFont typeface="Arial"/>
                        <a:buNone/>
                      </a:pPr>
                      <a:r>
                        <a:rPr lang="en-US" sz="1600" u="none" strike="noStrike" cap="none" dirty="0">
                          <a:latin typeface="Times New Roman"/>
                          <a:ea typeface="Times New Roman"/>
                          <a:cs typeface="Times New Roman"/>
                          <a:sym typeface="Times New Roman"/>
                        </a:rPr>
                        <a:t>It uses MAC addresses </a:t>
                      </a:r>
                      <a:endParaRPr sz="1600" u="none" strike="noStrike" cap="none" dirty="0">
                        <a:latin typeface="Times New Roman"/>
                        <a:ea typeface="Times New Roman"/>
                        <a:cs typeface="Times New Roman"/>
                        <a:sym typeface="Times New Roman"/>
                      </a:endParaRPr>
                    </a:p>
                  </a:txBody>
                  <a:tcPr marL="57150" marR="57150" marT="57150" marB="57150"/>
                </a:tc>
                <a:tc>
                  <a:txBody>
                    <a:bodyPr/>
                    <a:lstStyle/>
                    <a:p>
                      <a:pPr marL="0" marR="0" lvl="0" indent="0" algn="l" rtl="0">
                        <a:lnSpc>
                          <a:spcPct val="107000"/>
                        </a:lnSpc>
                        <a:spcBef>
                          <a:spcPts val="0"/>
                        </a:spcBef>
                        <a:spcAft>
                          <a:spcPts val="0"/>
                        </a:spcAft>
                        <a:buClr>
                          <a:srgbClr val="000000"/>
                        </a:buClr>
                        <a:buSzPts val="1500"/>
                        <a:buFont typeface="Arial"/>
                        <a:buNone/>
                      </a:pPr>
                      <a:r>
                        <a:rPr lang="en-US" sz="1600" u="none" strike="noStrike" cap="none" dirty="0">
                          <a:latin typeface="Times New Roman"/>
                          <a:ea typeface="Times New Roman"/>
                          <a:cs typeface="Times New Roman"/>
                          <a:sym typeface="Times New Roman"/>
                        </a:rPr>
                        <a:t>It uses IP Addresses</a:t>
                      </a:r>
                      <a:endParaRPr sz="1600" u="none" strike="noStrike" cap="none" dirty="0">
                        <a:latin typeface="Times New Roman"/>
                        <a:ea typeface="Times New Roman"/>
                        <a:cs typeface="Times New Roman"/>
                        <a:sym typeface="Times New Roman"/>
                      </a:endParaRPr>
                    </a:p>
                  </a:txBody>
                  <a:tcPr marL="57150" marR="57150" marT="57150" marB="57150"/>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218213720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17"/>
          <p:cNvSpPr txBox="1">
            <a:spLocks noGrp="1"/>
          </p:cNvSpPr>
          <p:nvPr>
            <p:ph type="sldNum" idx="12"/>
          </p:nvPr>
        </p:nvSpPr>
        <p:spPr>
          <a:xfrm>
            <a:off x="8472458" y="4663217"/>
            <a:ext cx="548700" cy="393600"/>
          </a:xfrm>
          <a:prstGeom prst="rect">
            <a:avLst/>
          </a:prstGeom>
          <a:noFill/>
          <a:ln>
            <a:noFill/>
          </a:ln>
        </p:spPr>
        <p:txBody>
          <a:bodyPr spcFirstLastPara="1" wrap="square" lIns="68575" tIns="34275" rIns="68575" bIns="34275" anchor="ctr" anchorCtr="0">
            <a:noAutofit/>
          </a:bodyPr>
          <a:lstStyle/>
          <a:p>
            <a:pPr marL="0" lvl="0" indent="0" algn="r" rtl="0">
              <a:lnSpc>
                <a:spcPct val="100000"/>
              </a:lnSpc>
              <a:spcBef>
                <a:spcPts val="0"/>
              </a:spcBef>
              <a:spcAft>
                <a:spcPts val="0"/>
              </a:spcAft>
              <a:buSzPts val="900"/>
              <a:buNone/>
            </a:pPr>
            <a:fld id="{00000000-1234-1234-1234-123412341234}" type="slidenum">
              <a:rPr lang="en-US" sz="900">
                <a:solidFill>
                  <a:schemeClr val="dk1"/>
                </a:solidFill>
                <a:latin typeface="Times New Roman"/>
                <a:ea typeface="Times New Roman"/>
                <a:cs typeface="Times New Roman"/>
                <a:sym typeface="Times New Roman"/>
              </a:rPr>
              <a:t>13</a:t>
            </a:fld>
            <a:endParaRPr sz="900">
              <a:solidFill>
                <a:schemeClr val="dk1"/>
              </a:solidFill>
              <a:latin typeface="Times New Roman"/>
              <a:ea typeface="Times New Roman"/>
              <a:cs typeface="Times New Roman"/>
              <a:sym typeface="Times New Roman"/>
            </a:endParaRPr>
          </a:p>
        </p:txBody>
      </p:sp>
      <p:pic>
        <p:nvPicPr>
          <p:cNvPr id="233" name="Google Shape;233;p17"/>
          <p:cNvPicPr preferRelativeResize="0"/>
          <p:nvPr/>
        </p:nvPicPr>
        <p:blipFill rotWithShape="1">
          <a:blip r:embed="rId3">
            <a:alphaModFix/>
          </a:blip>
          <a:srcRect/>
          <a:stretch/>
        </p:blipFill>
        <p:spPr>
          <a:xfrm>
            <a:off x="41821" y="47020"/>
            <a:ext cx="739015" cy="528333"/>
          </a:xfrm>
          <a:prstGeom prst="rect">
            <a:avLst/>
          </a:prstGeom>
          <a:noFill/>
          <a:ln>
            <a:noFill/>
          </a:ln>
        </p:spPr>
      </p:pic>
      <p:pic>
        <p:nvPicPr>
          <p:cNvPr id="234" name="Google Shape;234;p17" descr="Module 7.1: Frequency Response"/>
          <p:cNvPicPr preferRelativeResize="0"/>
          <p:nvPr/>
        </p:nvPicPr>
        <p:blipFill rotWithShape="1">
          <a:blip r:embed="rId4">
            <a:alphaModFix/>
          </a:blip>
          <a:srcRect/>
          <a:stretch/>
        </p:blipFill>
        <p:spPr>
          <a:xfrm>
            <a:off x="1155031" y="811954"/>
            <a:ext cx="7603958" cy="3688660"/>
          </a:xfrm>
          <a:prstGeom prst="rect">
            <a:avLst/>
          </a:prstGeom>
          <a:noFill/>
          <a:ln>
            <a:noFill/>
          </a:ln>
        </p:spPr>
      </p:pic>
      <p:sp>
        <p:nvSpPr>
          <p:cNvPr id="235" name="Google Shape;235;p17"/>
          <p:cNvSpPr/>
          <p:nvPr/>
        </p:nvSpPr>
        <p:spPr>
          <a:xfrm>
            <a:off x="780836" y="117863"/>
            <a:ext cx="7338322" cy="623248"/>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2800"/>
              <a:buFont typeface="Arial"/>
              <a:buNone/>
            </a:pPr>
            <a:r>
              <a:rPr lang="en-US" sz="2800" b="1" i="0" u="none" strike="noStrike" cap="none">
                <a:solidFill>
                  <a:srgbClr val="660066"/>
                </a:solidFill>
                <a:latin typeface="Times New Roman"/>
                <a:ea typeface="Times New Roman"/>
                <a:cs typeface="Times New Roman"/>
                <a:sym typeface="Times New Roman"/>
              </a:rPr>
              <a:t>Characteristics of Waveform</a:t>
            </a:r>
            <a:endParaRPr sz="16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504243221"/>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Shape 1189"/>
        <p:cNvGrpSpPr/>
        <p:nvPr/>
      </p:nvGrpSpPr>
      <p:grpSpPr>
        <a:xfrm>
          <a:off x="0" y="0"/>
          <a:ext cx="0" cy="0"/>
          <a:chOff x="0" y="0"/>
          <a:chExt cx="0" cy="0"/>
        </a:xfrm>
      </p:grpSpPr>
      <p:sp>
        <p:nvSpPr>
          <p:cNvPr id="1190" name="Google Shape;1190;p135"/>
          <p:cNvSpPr txBox="1">
            <a:spLocks noGrp="1"/>
          </p:cNvSpPr>
          <p:nvPr>
            <p:ph type="sldNum" idx="12"/>
          </p:nvPr>
        </p:nvSpPr>
        <p:spPr>
          <a:xfrm>
            <a:off x="8472458" y="4663217"/>
            <a:ext cx="548700" cy="393600"/>
          </a:xfrm>
          <a:prstGeom prst="rect">
            <a:avLst/>
          </a:prstGeom>
          <a:noFill/>
          <a:ln>
            <a:noFill/>
          </a:ln>
        </p:spPr>
        <p:txBody>
          <a:bodyPr spcFirstLastPara="1" wrap="square" lIns="68575" tIns="34275" rIns="68575" bIns="34275" anchor="ctr"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sz="800" b="0" i="0" u="none" strike="noStrike" cap="none">
                <a:solidFill>
                  <a:srgbClr val="FFFFFF"/>
                </a:solidFill>
                <a:latin typeface="Calibri"/>
                <a:ea typeface="Calibri"/>
                <a:cs typeface="Calibri"/>
                <a:sym typeface="Calibri"/>
              </a:rPr>
              <a:t>130</a:t>
            </a:fld>
            <a:endParaRPr sz="800" b="0" i="0" u="none" strike="noStrike" cap="none">
              <a:solidFill>
                <a:srgbClr val="FFFFFF"/>
              </a:solidFill>
              <a:latin typeface="Calibri"/>
              <a:ea typeface="Calibri"/>
              <a:cs typeface="Calibri"/>
              <a:sym typeface="Calibri"/>
            </a:endParaRPr>
          </a:p>
        </p:txBody>
      </p:sp>
      <p:sp>
        <p:nvSpPr>
          <p:cNvPr id="1191" name="Google Shape;1191;p135"/>
          <p:cNvSpPr txBox="1">
            <a:spLocks noGrp="1"/>
          </p:cNvSpPr>
          <p:nvPr>
            <p:ph type="title" idx="4294967295"/>
          </p:nvPr>
        </p:nvSpPr>
        <p:spPr>
          <a:xfrm>
            <a:off x="780836" y="1419494"/>
            <a:ext cx="8348606" cy="584661"/>
          </a:xfrm>
          <a:prstGeom prst="rect">
            <a:avLst/>
          </a:prstGeom>
          <a:noFill/>
          <a:ln>
            <a:noFill/>
          </a:ln>
        </p:spPr>
        <p:txBody>
          <a:bodyPr spcFirstLastPara="1" wrap="square" lIns="68575" tIns="34275" rIns="68575" bIns="34275" anchor="b" anchorCtr="0">
            <a:noAutofit/>
          </a:bodyPr>
          <a:lstStyle/>
          <a:p>
            <a:pPr lvl="0"/>
            <a:r>
              <a:rPr lang="en-US" b="1" dirty="0">
                <a:solidFill>
                  <a:srgbClr val="C00000"/>
                </a:solidFill>
                <a:latin typeface="Times New Roman"/>
                <a:ea typeface="Times New Roman"/>
                <a:cs typeface="Times New Roman"/>
                <a:sym typeface="Times New Roman"/>
              </a:rPr>
              <a:t>OSI</a:t>
            </a:r>
            <a:r>
              <a:rPr lang="en-US" sz="3900" b="1" dirty="0">
                <a:solidFill>
                  <a:srgbClr val="C00000"/>
                </a:solidFill>
                <a:latin typeface="Times New Roman"/>
                <a:ea typeface="Times New Roman"/>
                <a:cs typeface="Times New Roman"/>
                <a:sym typeface="Times New Roman"/>
              </a:rPr>
              <a:t> </a:t>
            </a:r>
            <a:r>
              <a:rPr lang="en-US" sz="2400" b="1" dirty="0" smtClean="0">
                <a:solidFill>
                  <a:schemeClr val="tx1"/>
                </a:solidFill>
                <a:latin typeface="Times New Roman"/>
                <a:ea typeface="Times New Roman"/>
                <a:cs typeface="Times New Roman"/>
                <a:sym typeface="Times New Roman"/>
              </a:rPr>
              <a:t>(</a:t>
            </a:r>
            <a:r>
              <a:rPr lang="en-US" sz="2400" b="1" dirty="0">
                <a:solidFill>
                  <a:schemeClr val="tx1"/>
                </a:solidFill>
                <a:latin typeface="Times New Roman" panose="02020603050405020304" pitchFamily="18" charset="0"/>
                <a:cs typeface="Times New Roman" panose="02020603050405020304" pitchFamily="18" charset="0"/>
                <a:sym typeface="Arial"/>
              </a:rPr>
              <a:t>Open Systems </a:t>
            </a:r>
            <a:r>
              <a:rPr lang="en-US" sz="2400" b="1" dirty="0">
                <a:solidFill>
                  <a:schemeClr val="tx1"/>
                </a:solidFill>
                <a:latin typeface="Times New Roman" panose="02020603050405020304" pitchFamily="18" charset="0"/>
                <a:cs typeface="Times New Roman" panose="02020603050405020304" pitchFamily="18" charset="0"/>
              </a:rPr>
              <a:t>I</a:t>
            </a:r>
            <a:r>
              <a:rPr lang="en-US" sz="2400" b="1" dirty="0">
                <a:solidFill>
                  <a:schemeClr val="tx1"/>
                </a:solidFill>
                <a:latin typeface="Times New Roman" panose="02020603050405020304" pitchFamily="18" charset="0"/>
                <a:cs typeface="Times New Roman" panose="02020603050405020304" pitchFamily="18" charset="0"/>
                <a:sym typeface="Arial"/>
              </a:rPr>
              <a:t>nterconnection</a:t>
            </a:r>
            <a:r>
              <a:rPr lang="en-US" sz="2400" b="1" dirty="0">
                <a:solidFill>
                  <a:schemeClr val="tx1"/>
                </a:solidFill>
                <a:latin typeface="Times New Roman" panose="02020603050405020304" pitchFamily="18" charset="0"/>
                <a:ea typeface="Times New Roman"/>
                <a:cs typeface="Times New Roman" panose="02020603050405020304" pitchFamily="18" charset="0"/>
                <a:sym typeface="Times New Roman"/>
              </a:rPr>
              <a:t> </a:t>
            </a:r>
            <a:r>
              <a:rPr lang="en-US" sz="2400" b="1" dirty="0" smtClean="0">
                <a:solidFill>
                  <a:schemeClr val="tx1"/>
                </a:solidFill>
                <a:latin typeface="Times New Roman"/>
                <a:ea typeface="Times New Roman"/>
                <a:cs typeface="Times New Roman"/>
                <a:sym typeface="Times New Roman"/>
              </a:rPr>
              <a:t>) </a:t>
            </a:r>
            <a:r>
              <a:rPr lang="en-US" sz="3200" b="1" dirty="0" smtClean="0">
                <a:solidFill>
                  <a:srgbClr val="C00000"/>
                </a:solidFill>
                <a:latin typeface="Times New Roman"/>
                <a:ea typeface="Times New Roman"/>
                <a:cs typeface="Times New Roman"/>
                <a:sym typeface="Times New Roman"/>
              </a:rPr>
              <a:t>Reference Model</a:t>
            </a:r>
            <a:br>
              <a:rPr lang="en-US" sz="3200" b="1" dirty="0" smtClean="0">
                <a:solidFill>
                  <a:srgbClr val="C00000"/>
                </a:solidFill>
                <a:latin typeface="Times New Roman"/>
                <a:ea typeface="Times New Roman"/>
                <a:cs typeface="Times New Roman"/>
                <a:sym typeface="Times New Roman"/>
              </a:rPr>
            </a:br>
            <a:r>
              <a:rPr lang="en-US" sz="3200" b="1" dirty="0" smtClean="0">
                <a:solidFill>
                  <a:srgbClr val="C00000"/>
                </a:solidFill>
                <a:latin typeface="Times New Roman"/>
                <a:ea typeface="Times New Roman"/>
                <a:cs typeface="Times New Roman"/>
                <a:sym typeface="Times New Roman"/>
              </a:rPr>
              <a:t> </a:t>
            </a:r>
            <a:r>
              <a:rPr lang="en-US" sz="3200" b="1" dirty="0" smtClean="0">
                <a:solidFill>
                  <a:schemeClr val="tx1"/>
                </a:solidFill>
                <a:latin typeface="Times New Roman"/>
                <a:ea typeface="Times New Roman"/>
                <a:cs typeface="Times New Roman"/>
                <a:sym typeface="Times New Roman"/>
              </a:rPr>
              <a:t>and </a:t>
            </a:r>
            <a:br>
              <a:rPr lang="en-US" sz="3200" b="1" dirty="0" smtClean="0">
                <a:solidFill>
                  <a:schemeClr val="tx1"/>
                </a:solidFill>
                <a:latin typeface="Times New Roman"/>
                <a:ea typeface="Times New Roman"/>
                <a:cs typeface="Times New Roman"/>
                <a:sym typeface="Times New Roman"/>
              </a:rPr>
            </a:br>
            <a:r>
              <a:rPr lang="en-US" b="1" dirty="0" smtClean="0">
                <a:solidFill>
                  <a:srgbClr val="C00000"/>
                </a:solidFill>
                <a:latin typeface="Times New Roman"/>
                <a:ea typeface="Times New Roman"/>
                <a:cs typeface="Times New Roman"/>
                <a:sym typeface="Times New Roman"/>
              </a:rPr>
              <a:t>TCP/IP </a:t>
            </a:r>
            <a:r>
              <a:rPr lang="en-US" b="1" dirty="0">
                <a:solidFill>
                  <a:srgbClr val="C00000"/>
                </a:solidFill>
                <a:latin typeface="Times New Roman"/>
                <a:ea typeface="Times New Roman"/>
                <a:cs typeface="Times New Roman"/>
                <a:sym typeface="Times New Roman"/>
              </a:rPr>
              <a:t>Model</a:t>
            </a:r>
            <a:endParaRPr b="1" dirty="0">
              <a:solidFill>
                <a:srgbClr val="C00000"/>
              </a:solidFill>
              <a:latin typeface="Times New Roman"/>
              <a:ea typeface="Times New Roman"/>
              <a:cs typeface="Times New Roman"/>
              <a:sym typeface="Times New Roman"/>
            </a:endParaRPr>
          </a:p>
        </p:txBody>
      </p:sp>
      <p:pic>
        <p:nvPicPr>
          <p:cNvPr id="1192" name="Google Shape;1192;p135"/>
          <p:cNvPicPr preferRelativeResize="0"/>
          <p:nvPr/>
        </p:nvPicPr>
        <p:blipFill rotWithShape="1">
          <a:blip r:embed="rId3">
            <a:alphaModFix/>
          </a:blip>
          <a:srcRect/>
          <a:stretch/>
        </p:blipFill>
        <p:spPr>
          <a:xfrm>
            <a:off x="41821" y="57411"/>
            <a:ext cx="739015" cy="721907"/>
          </a:xfrm>
          <a:prstGeom prst="rect">
            <a:avLst/>
          </a:prstGeom>
          <a:noFill/>
          <a:ln>
            <a:noFill/>
          </a:ln>
        </p:spPr>
      </p:pic>
      <p:sp>
        <p:nvSpPr>
          <p:cNvPr id="2" name="Rectangle 1"/>
          <p:cNvSpPr/>
          <p:nvPr/>
        </p:nvSpPr>
        <p:spPr>
          <a:xfrm>
            <a:off x="182699" y="2004155"/>
            <a:ext cx="8289759" cy="2677656"/>
          </a:xfrm>
          <a:prstGeom prst="rect">
            <a:avLst/>
          </a:prstGeom>
        </p:spPr>
        <p:txBody>
          <a:bodyPr wrap="square">
            <a:spAutoFit/>
          </a:bodyPr>
          <a:lstStyle/>
          <a:p>
            <a:pPr algn="just"/>
            <a:r>
              <a:rPr lang="en-GB" sz="2400" b="1" dirty="0">
                <a:solidFill>
                  <a:schemeClr val="tx1"/>
                </a:solidFill>
                <a:latin typeface="Times New Roman" panose="02020603050405020304" pitchFamily="18" charset="0"/>
                <a:cs typeface="Times New Roman" panose="02020603050405020304" pitchFamily="18" charset="0"/>
              </a:rPr>
              <a:t>Data communication </a:t>
            </a:r>
            <a:r>
              <a:rPr lang="en-GB" sz="2400" dirty="0">
                <a:solidFill>
                  <a:schemeClr val="tx1"/>
                </a:solidFill>
                <a:latin typeface="Times New Roman" panose="02020603050405020304" pitchFamily="18" charset="0"/>
                <a:cs typeface="Times New Roman" panose="02020603050405020304" pitchFamily="18" charset="0"/>
              </a:rPr>
              <a:t>is a process </a:t>
            </a:r>
            <a:r>
              <a:rPr lang="en-GB" sz="2400" b="1" dirty="0">
                <a:solidFill>
                  <a:srgbClr val="002060"/>
                </a:solidFill>
                <a:latin typeface="Times New Roman" panose="02020603050405020304" pitchFamily="18" charset="0"/>
                <a:cs typeface="Times New Roman" panose="02020603050405020304" pitchFamily="18" charset="0"/>
              </a:rPr>
              <a:t>or</a:t>
            </a:r>
            <a:r>
              <a:rPr lang="en-GB" sz="2400" dirty="0">
                <a:solidFill>
                  <a:schemeClr val="tx1"/>
                </a:solidFill>
                <a:latin typeface="Times New Roman" panose="02020603050405020304" pitchFamily="18" charset="0"/>
                <a:cs typeface="Times New Roman" panose="02020603050405020304" pitchFamily="18" charset="0"/>
              </a:rPr>
              <a:t> act in which we can send or receive data. </a:t>
            </a:r>
            <a:endParaRPr lang="en-GB" sz="2400" dirty="0" smtClean="0">
              <a:solidFill>
                <a:schemeClr val="tx1"/>
              </a:solidFill>
              <a:latin typeface="Times New Roman" panose="02020603050405020304" pitchFamily="18" charset="0"/>
              <a:cs typeface="Times New Roman" panose="02020603050405020304" pitchFamily="18" charset="0"/>
            </a:endParaRPr>
          </a:p>
          <a:p>
            <a:pPr algn="just"/>
            <a:r>
              <a:rPr lang="en-GB" sz="2400" dirty="0" smtClean="0">
                <a:solidFill>
                  <a:schemeClr val="tx1"/>
                </a:solidFill>
                <a:latin typeface="Times New Roman" panose="02020603050405020304" pitchFamily="18" charset="0"/>
                <a:cs typeface="Times New Roman" panose="02020603050405020304" pitchFamily="18" charset="0"/>
              </a:rPr>
              <a:t>For </a:t>
            </a:r>
            <a:r>
              <a:rPr lang="en-GB" sz="2400" dirty="0">
                <a:solidFill>
                  <a:schemeClr val="tx1"/>
                </a:solidFill>
                <a:latin typeface="Times New Roman" panose="02020603050405020304" pitchFamily="18" charset="0"/>
                <a:cs typeface="Times New Roman" panose="02020603050405020304" pitchFamily="18" charset="0"/>
              </a:rPr>
              <a:t>data communication </a:t>
            </a:r>
            <a:r>
              <a:rPr lang="en-GB" sz="2400" b="1" dirty="0">
                <a:solidFill>
                  <a:schemeClr val="tx1"/>
                </a:solidFill>
                <a:latin typeface="Times New Roman" panose="02020603050405020304" pitchFamily="18" charset="0"/>
                <a:cs typeface="Times New Roman" panose="02020603050405020304" pitchFamily="18" charset="0"/>
              </a:rPr>
              <a:t>two models </a:t>
            </a:r>
            <a:r>
              <a:rPr lang="en-GB" sz="2400" dirty="0">
                <a:solidFill>
                  <a:schemeClr val="tx1"/>
                </a:solidFill>
                <a:latin typeface="Times New Roman" panose="02020603050405020304" pitchFamily="18" charset="0"/>
                <a:cs typeface="Times New Roman" panose="02020603050405020304" pitchFamily="18" charset="0"/>
              </a:rPr>
              <a:t>are available</a:t>
            </a:r>
            <a:r>
              <a:rPr lang="en-GB" sz="2400" dirty="0" smtClean="0">
                <a:solidFill>
                  <a:schemeClr val="tx1"/>
                </a:solidFill>
                <a:latin typeface="Times New Roman" panose="02020603050405020304" pitchFamily="18" charset="0"/>
                <a:cs typeface="Times New Roman" panose="02020603050405020304" pitchFamily="18" charset="0"/>
              </a:rPr>
              <a:t>.</a:t>
            </a:r>
          </a:p>
          <a:p>
            <a:pPr algn="just"/>
            <a:endParaRPr lang="en-GB" sz="2400" dirty="0">
              <a:solidFill>
                <a:schemeClr val="tx1"/>
              </a:solidFill>
              <a:latin typeface="Times New Roman" panose="02020603050405020304" pitchFamily="18" charset="0"/>
              <a:cs typeface="Times New Roman" panose="02020603050405020304" pitchFamily="18" charset="0"/>
            </a:endParaRPr>
          </a:p>
          <a:p>
            <a:pPr marL="457200" indent="-457200" algn="just">
              <a:buFont typeface="+mj-lt"/>
              <a:buAutoNum type="arabicPeriod"/>
            </a:pPr>
            <a:r>
              <a:rPr lang="en-GB" sz="1800" b="1" dirty="0" smtClean="0">
                <a:solidFill>
                  <a:schemeClr val="tx1"/>
                </a:solidFill>
                <a:latin typeface="Times New Roman" panose="02020603050405020304" pitchFamily="18" charset="0"/>
                <a:cs typeface="Times New Roman" panose="02020603050405020304" pitchFamily="18" charset="0"/>
              </a:rPr>
              <a:t>OSI: </a:t>
            </a:r>
            <a:r>
              <a:rPr lang="en-GB" sz="1800" dirty="0">
                <a:solidFill>
                  <a:schemeClr val="tx1"/>
                </a:solidFill>
                <a:latin typeface="Times New Roman" panose="02020603050405020304" pitchFamily="18" charset="0"/>
                <a:cs typeface="Times New Roman" panose="02020603050405020304" pitchFamily="18" charset="0"/>
              </a:rPr>
              <a:t>It was developed in 1984 by the International Organization for Standardization (ISO</a:t>
            </a:r>
            <a:r>
              <a:rPr lang="en-GB" sz="1800" dirty="0" smtClean="0">
                <a:solidFill>
                  <a:schemeClr val="tx1"/>
                </a:solidFill>
                <a:latin typeface="Times New Roman" panose="02020603050405020304" pitchFamily="18" charset="0"/>
                <a:cs typeface="Times New Roman" panose="02020603050405020304" pitchFamily="18" charset="0"/>
              </a:rPr>
              <a:t>).</a:t>
            </a:r>
          </a:p>
          <a:p>
            <a:pPr marL="457200" indent="-457200" algn="just">
              <a:buFont typeface="+mj-lt"/>
              <a:buAutoNum type="arabicPeriod"/>
            </a:pPr>
            <a:endParaRPr lang="en-GB" sz="1800" dirty="0" smtClean="0">
              <a:solidFill>
                <a:schemeClr val="tx1"/>
              </a:solidFill>
              <a:latin typeface="Times New Roman" panose="02020603050405020304" pitchFamily="18" charset="0"/>
              <a:cs typeface="Times New Roman" panose="02020603050405020304" pitchFamily="18" charset="0"/>
            </a:endParaRPr>
          </a:p>
          <a:p>
            <a:pPr marL="457200" indent="-457200" algn="just">
              <a:buFont typeface="+mj-lt"/>
              <a:buAutoNum type="arabicPeriod"/>
            </a:pPr>
            <a:r>
              <a:rPr lang="en-GB" sz="1800" b="1" dirty="0" smtClean="0">
                <a:solidFill>
                  <a:schemeClr val="tx1"/>
                </a:solidFill>
                <a:latin typeface="Times New Roman" panose="02020603050405020304" pitchFamily="18" charset="0"/>
                <a:cs typeface="Times New Roman" panose="02020603050405020304" pitchFamily="18" charset="0"/>
              </a:rPr>
              <a:t>TCP/IP: </a:t>
            </a:r>
            <a:r>
              <a:rPr lang="en-GB" sz="1800" dirty="0">
                <a:solidFill>
                  <a:schemeClr val="tx1"/>
                </a:solidFill>
                <a:latin typeface="Times New Roman" panose="02020603050405020304" pitchFamily="18" charset="0"/>
                <a:cs typeface="Times New Roman" panose="02020603050405020304" pitchFamily="18" charset="0"/>
              </a:rPr>
              <a:t>It was designed by </a:t>
            </a:r>
            <a:r>
              <a:rPr lang="en-GB" sz="1800" dirty="0" err="1">
                <a:solidFill>
                  <a:schemeClr val="tx1"/>
                </a:solidFill>
                <a:latin typeface="Times New Roman" panose="02020603050405020304" pitchFamily="18" charset="0"/>
                <a:cs typeface="Times New Roman" panose="02020603050405020304" pitchFamily="18" charset="0"/>
              </a:rPr>
              <a:t>Vint</a:t>
            </a:r>
            <a:r>
              <a:rPr lang="en-GB" sz="1800" dirty="0">
                <a:solidFill>
                  <a:schemeClr val="tx1"/>
                </a:solidFill>
                <a:latin typeface="Times New Roman" panose="02020603050405020304" pitchFamily="18" charset="0"/>
                <a:cs typeface="Times New Roman" panose="02020603050405020304" pitchFamily="18" charset="0"/>
              </a:rPr>
              <a:t> Cerf and Bob Kahn in the 1970s.</a:t>
            </a:r>
            <a:endParaRPr lang="en-IN" sz="18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37653750"/>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Shape 1213"/>
        <p:cNvGrpSpPr/>
        <p:nvPr/>
      </p:nvGrpSpPr>
      <p:grpSpPr>
        <a:xfrm>
          <a:off x="0" y="0"/>
          <a:ext cx="0" cy="0"/>
          <a:chOff x="0" y="0"/>
          <a:chExt cx="0" cy="0"/>
        </a:xfrm>
      </p:grpSpPr>
      <p:sp>
        <p:nvSpPr>
          <p:cNvPr id="1214" name="Google Shape;1214;p138"/>
          <p:cNvSpPr txBox="1">
            <a:spLocks noGrp="1"/>
          </p:cNvSpPr>
          <p:nvPr>
            <p:ph type="sldNum" idx="12"/>
          </p:nvPr>
        </p:nvSpPr>
        <p:spPr>
          <a:xfrm>
            <a:off x="8472458" y="4663217"/>
            <a:ext cx="548700" cy="393600"/>
          </a:xfrm>
          <a:prstGeom prst="rect">
            <a:avLst/>
          </a:prstGeom>
          <a:noFill/>
          <a:ln>
            <a:noFill/>
          </a:ln>
        </p:spPr>
        <p:txBody>
          <a:bodyPr spcFirstLastPara="1" wrap="square" lIns="68575" tIns="34275" rIns="68575" bIns="34275" anchor="ctr" anchorCtr="0">
            <a:noAutofit/>
          </a:bodyPr>
          <a:lstStyle/>
          <a:p>
            <a:pPr marL="0" lvl="0" indent="0" algn="r" rtl="0">
              <a:lnSpc>
                <a:spcPct val="100000"/>
              </a:lnSpc>
              <a:spcBef>
                <a:spcPts val="0"/>
              </a:spcBef>
              <a:spcAft>
                <a:spcPts val="0"/>
              </a:spcAft>
              <a:buSzPts val="800"/>
              <a:buNone/>
            </a:pPr>
            <a:fld id="{00000000-1234-1234-1234-123412341234}" type="slidenum">
              <a:rPr lang="en-US"/>
              <a:t>131</a:t>
            </a:fld>
            <a:endParaRPr/>
          </a:p>
        </p:txBody>
      </p:sp>
      <p:pic>
        <p:nvPicPr>
          <p:cNvPr id="1215" name="Google Shape;1215;p138"/>
          <p:cNvPicPr preferRelativeResize="0"/>
          <p:nvPr/>
        </p:nvPicPr>
        <p:blipFill rotWithShape="1">
          <a:blip r:embed="rId3">
            <a:alphaModFix/>
          </a:blip>
          <a:srcRect/>
          <a:stretch/>
        </p:blipFill>
        <p:spPr>
          <a:xfrm>
            <a:off x="41821" y="47020"/>
            <a:ext cx="781139" cy="628389"/>
          </a:xfrm>
          <a:prstGeom prst="rect">
            <a:avLst/>
          </a:prstGeom>
          <a:noFill/>
          <a:ln>
            <a:noFill/>
          </a:ln>
        </p:spPr>
      </p:pic>
      <p:sp>
        <p:nvSpPr>
          <p:cNvPr id="1216" name="Google Shape;1216;p138"/>
          <p:cNvSpPr/>
          <p:nvPr/>
        </p:nvSpPr>
        <p:spPr>
          <a:xfrm>
            <a:off x="880889" y="29119"/>
            <a:ext cx="7865919" cy="64629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US" sz="3600" b="1" i="0" u="none" strike="noStrike" cap="none" dirty="0" smtClean="0">
                <a:solidFill>
                  <a:srgbClr val="7030A0"/>
                </a:solidFill>
                <a:latin typeface="Times New Roman"/>
                <a:ea typeface="Times New Roman"/>
                <a:cs typeface="Times New Roman"/>
                <a:sym typeface="Times New Roman"/>
              </a:rPr>
              <a:t>OSI Model: duties </a:t>
            </a:r>
            <a:r>
              <a:rPr lang="en-US" sz="3600" b="1" i="0" u="none" strike="noStrike" cap="none" dirty="0">
                <a:solidFill>
                  <a:srgbClr val="7030A0"/>
                </a:solidFill>
                <a:latin typeface="Times New Roman"/>
                <a:ea typeface="Times New Roman"/>
                <a:cs typeface="Times New Roman"/>
                <a:sym typeface="Times New Roman"/>
              </a:rPr>
              <a:t>for each </a:t>
            </a:r>
            <a:r>
              <a:rPr lang="en-US" sz="3600" b="1" i="0" u="none" strike="noStrike" cap="none" dirty="0" smtClean="0">
                <a:solidFill>
                  <a:srgbClr val="7030A0"/>
                </a:solidFill>
                <a:latin typeface="Times New Roman"/>
                <a:ea typeface="Times New Roman"/>
                <a:cs typeface="Times New Roman"/>
                <a:sym typeface="Times New Roman"/>
              </a:rPr>
              <a:t>layer</a:t>
            </a:r>
            <a:endParaRPr sz="1800" b="1" i="0" u="none" strike="noStrike" cap="none" dirty="0">
              <a:solidFill>
                <a:srgbClr val="000000"/>
              </a:solidFill>
              <a:sym typeface="Arial"/>
            </a:endParaRPr>
          </a:p>
        </p:txBody>
      </p:sp>
      <p:pic>
        <p:nvPicPr>
          <p:cNvPr id="1217" name="Google Shape;1217;p138"/>
          <p:cNvPicPr preferRelativeResize="0"/>
          <p:nvPr/>
        </p:nvPicPr>
        <p:blipFill rotWithShape="1">
          <a:blip r:embed="rId4">
            <a:alphaModFix/>
          </a:blip>
          <a:srcRect/>
          <a:stretch/>
        </p:blipFill>
        <p:spPr>
          <a:xfrm>
            <a:off x="501804" y="675409"/>
            <a:ext cx="8229600" cy="3987808"/>
          </a:xfrm>
          <a:prstGeom prst="rect">
            <a:avLst/>
          </a:prstGeom>
          <a:noFill/>
          <a:ln>
            <a:noFill/>
          </a:ln>
        </p:spPr>
      </p:pic>
    </p:spTree>
    <p:extLst>
      <p:ext uri="{BB962C8B-B14F-4D97-AF65-F5344CB8AC3E}">
        <p14:creationId xmlns:p14="http://schemas.microsoft.com/office/powerpoint/2010/main" val="4110185109"/>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Shape 1196"/>
        <p:cNvGrpSpPr/>
        <p:nvPr/>
      </p:nvGrpSpPr>
      <p:grpSpPr>
        <a:xfrm>
          <a:off x="0" y="0"/>
          <a:ext cx="0" cy="0"/>
          <a:chOff x="0" y="0"/>
          <a:chExt cx="0" cy="0"/>
        </a:xfrm>
      </p:grpSpPr>
      <p:sp>
        <p:nvSpPr>
          <p:cNvPr id="1197" name="Google Shape;1197;p136"/>
          <p:cNvSpPr txBox="1">
            <a:spLocks noGrp="1"/>
          </p:cNvSpPr>
          <p:nvPr>
            <p:ph type="sldNum" idx="12"/>
          </p:nvPr>
        </p:nvSpPr>
        <p:spPr>
          <a:xfrm>
            <a:off x="8472458" y="4663217"/>
            <a:ext cx="548700" cy="393600"/>
          </a:xfrm>
          <a:prstGeom prst="rect">
            <a:avLst/>
          </a:prstGeom>
          <a:noFill/>
          <a:ln>
            <a:noFill/>
          </a:ln>
        </p:spPr>
        <p:txBody>
          <a:bodyPr spcFirstLastPara="1" wrap="square" lIns="68575" tIns="34275" rIns="68575" bIns="34275" anchor="ctr" anchorCtr="0">
            <a:noAutofit/>
          </a:bodyPr>
          <a:lstStyle/>
          <a:p>
            <a:pPr marL="0" lvl="0" indent="0" algn="r" rtl="0">
              <a:lnSpc>
                <a:spcPct val="100000"/>
              </a:lnSpc>
              <a:spcBef>
                <a:spcPts val="0"/>
              </a:spcBef>
              <a:spcAft>
                <a:spcPts val="0"/>
              </a:spcAft>
              <a:buSzPts val="800"/>
              <a:buNone/>
            </a:pPr>
            <a:fld id="{00000000-1234-1234-1234-123412341234}" type="slidenum">
              <a:rPr lang="en-US">
                <a:latin typeface="Times New Roman" panose="02020603050405020304" pitchFamily="18" charset="0"/>
                <a:cs typeface="Times New Roman" panose="02020603050405020304" pitchFamily="18" charset="0"/>
              </a:rPr>
              <a:t>132</a:t>
            </a:fld>
            <a:endParaRPr>
              <a:latin typeface="Times New Roman" panose="02020603050405020304" pitchFamily="18" charset="0"/>
              <a:cs typeface="Times New Roman" panose="02020603050405020304" pitchFamily="18" charset="0"/>
            </a:endParaRPr>
          </a:p>
        </p:txBody>
      </p:sp>
      <p:pic>
        <p:nvPicPr>
          <p:cNvPr id="1198" name="Google Shape;1198;p136"/>
          <p:cNvPicPr preferRelativeResize="0"/>
          <p:nvPr/>
        </p:nvPicPr>
        <p:blipFill rotWithShape="1">
          <a:blip r:embed="rId3">
            <a:alphaModFix/>
          </a:blip>
          <a:srcRect/>
          <a:stretch/>
        </p:blipFill>
        <p:spPr>
          <a:xfrm>
            <a:off x="41821" y="47020"/>
            <a:ext cx="781139" cy="628389"/>
          </a:xfrm>
          <a:prstGeom prst="rect">
            <a:avLst/>
          </a:prstGeom>
          <a:noFill/>
          <a:ln>
            <a:noFill/>
          </a:ln>
        </p:spPr>
      </p:pic>
      <p:sp>
        <p:nvSpPr>
          <p:cNvPr id="1199" name="Google Shape;1199;p136"/>
          <p:cNvSpPr/>
          <p:nvPr/>
        </p:nvSpPr>
        <p:spPr>
          <a:xfrm>
            <a:off x="1236260" y="89208"/>
            <a:ext cx="7865919"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b="0" i="0" u="none" strike="noStrike" cap="none" dirty="0">
                <a:solidFill>
                  <a:srgbClr val="7030A0"/>
                </a:solidFill>
                <a:latin typeface="Times New Roman" panose="02020603050405020304" pitchFamily="18" charset="0"/>
                <a:ea typeface="Times New Roman"/>
                <a:cs typeface="Times New Roman" panose="02020603050405020304" pitchFamily="18" charset="0"/>
                <a:sym typeface="Times New Roman"/>
              </a:rPr>
              <a:t>OSI Reference Model</a:t>
            </a:r>
            <a:endParaRPr sz="1400" b="0" i="0" u="none" strike="noStrike" cap="none" dirty="0">
              <a:solidFill>
                <a:srgbClr val="000000"/>
              </a:solidFill>
              <a:latin typeface="Times New Roman" panose="02020603050405020304" pitchFamily="18" charset="0"/>
              <a:cs typeface="Times New Roman" panose="02020603050405020304" pitchFamily="18" charset="0"/>
              <a:sym typeface="Arial"/>
            </a:endParaRPr>
          </a:p>
        </p:txBody>
      </p:sp>
      <p:sp>
        <p:nvSpPr>
          <p:cNvPr id="1200" name="Google Shape;1200;p136"/>
          <p:cNvSpPr/>
          <p:nvPr/>
        </p:nvSpPr>
        <p:spPr>
          <a:xfrm>
            <a:off x="612863" y="673983"/>
            <a:ext cx="8531137" cy="286228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0" i="0" u="none" strike="noStrike" cap="none" dirty="0">
                <a:solidFill>
                  <a:srgbClr val="FF0000"/>
                </a:solidFill>
                <a:latin typeface="Times New Roman" panose="02020603050405020304" pitchFamily="18" charset="0"/>
                <a:ea typeface="Times New Roman"/>
                <a:cs typeface="Times New Roman" panose="02020603050405020304" pitchFamily="18" charset="0"/>
                <a:sym typeface="Times New Roman"/>
              </a:rPr>
              <a:t>OSI: </a:t>
            </a:r>
            <a:r>
              <a:rPr lang="en-US" sz="2000" b="1" i="0" u="none" strike="noStrike" cap="none" dirty="0">
                <a:solidFill>
                  <a:srgbClr val="C00000"/>
                </a:solidFill>
                <a:latin typeface="Times New Roman" panose="02020603050405020304" pitchFamily="18" charset="0"/>
                <a:cs typeface="Times New Roman" panose="02020603050405020304" pitchFamily="18" charset="0"/>
                <a:sym typeface="Arial"/>
              </a:rPr>
              <a:t>Open </a:t>
            </a:r>
            <a:r>
              <a:rPr lang="en-US" sz="2000" b="1" i="0" u="none" strike="noStrike" cap="none" dirty="0" smtClean="0">
                <a:solidFill>
                  <a:srgbClr val="C00000"/>
                </a:solidFill>
                <a:latin typeface="Times New Roman" panose="02020603050405020304" pitchFamily="18" charset="0"/>
                <a:cs typeface="Times New Roman" panose="02020603050405020304" pitchFamily="18" charset="0"/>
                <a:sym typeface="Arial"/>
              </a:rPr>
              <a:t>Systems </a:t>
            </a:r>
            <a:r>
              <a:rPr lang="en-US" sz="2000" b="1" dirty="0">
                <a:solidFill>
                  <a:srgbClr val="C00000"/>
                </a:solidFill>
                <a:latin typeface="Times New Roman" panose="02020603050405020304" pitchFamily="18" charset="0"/>
                <a:cs typeface="Times New Roman" panose="02020603050405020304" pitchFamily="18" charset="0"/>
              </a:rPr>
              <a:t>I</a:t>
            </a:r>
            <a:r>
              <a:rPr lang="en-US" sz="2000" b="1" i="0" u="none" strike="noStrike" cap="none" dirty="0" smtClean="0">
                <a:solidFill>
                  <a:srgbClr val="C00000"/>
                </a:solidFill>
                <a:latin typeface="Times New Roman" panose="02020603050405020304" pitchFamily="18" charset="0"/>
                <a:cs typeface="Times New Roman" panose="02020603050405020304" pitchFamily="18" charset="0"/>
                <a:sym typeface="Arial"/>
              </a:rPr>
              <a:t>nterconnection</a:t>
            </a:r>
            <a:r>
              <a:rPr lang="en-US" sz="2000" b="1" i="0" u="none" strike="noStrike" cap="none" dirty="0" smtClean="0">
                <a:solidFill>
                  <a:srgbClr val="C00000"/>
                </a:solidFill>
                <a:latin typeface="Times New Roman" panose="02020603050405020304" pitchFamily="18" charset="0"/>
                <a:ea typeface="Times New Roman"/>
                <a:cs typeface="Times New Roman" panose="02020603050405020304" pitchFamily="18" charset="0"/>
                <a:sym typeface="Times New Roman"/>
              </a:rPr>
              <a:t> </a:t>
            </a:r>
            <a:endParaRPr b="1" dirty="0">
              <a:solidFill>
                <a:srgbClr val="C00000"/>
              </a:solidFill>
              <a:latin typeface="Times New Roman" panose="02020603050405020304" pitchFamily="18" charset="0"/>
              <a:cs typeface="Times New Roman" panose="02020603050405020304" pitchFamily="18" charset="0"/>
            </a:endParaRPr>
          </a:p>
          <a:p>
            <a:pPr marL="0" marR="0" lvl="0" indent="0" algn="l" rtl="0">
              <a:spcBef>
                <a:spcPts val="0"/>
              </a:spcBef>
              <a:spcAft>
                <a:spcPts val="0"/>
              </a:spcAft>
              <a:buNone/>
            </a:pPr>
            <a:r>
              <a:rPr lang="en-US" sz="2000" b="0" i="0" u="none" strike="noStrike" cap="none" dirty="0">
                <a:solidFill>
                  <a:srgbClr val="00B050"/>
                </a:solidFill>
                <a:latin typeface="Times New Roman" panose="02020603050405020304" pitchFamily="18" charset="0"/>
                <a:ea typeface="Times New Roman"/>
                <a:cs typeface="Times New Roman" panose="02020603050405020304" pitchFamily="18" charset="0"/>
                <a:sym typeface="Times New Roman"/>
              </a:rPr>
              <a:t>The OSI provides a </a:t>
            </a:r>
            <a:r>
              <a:rPr lang="en-US" sz="2000" b="1" i="0" u="none" strike="noStrike" cap="none" dirty="0">
                <a:solidFill>
                  <a:srgbClr val="00B050"/>
                </a:solidFill>
                <a:latin typeface="Times New Roman" panose="02020603050405020304" pitchFamily="18" charset="0"/>
                <a:ea typeface="Times New Roman"/>
                <a:cs typeface="Times New Roman" panose="02020603050405020304" pitchFamily="18" charset="0"/>
                <a:sym typeface="Times New Roman"/>
              </a:rPr>
              <a:t>standard</a:t>
            </a:r>
            <a:r>
              <a:rPr lang="en-US" sz="2000" b="0" i="0" u="none" strike="noStrike" cap="none" dirty="0">
                <a:solidFill>
                  <a:srgbClr val="00B050"/>
                </a:solidFill>
                <a:latin typeface="Times New Roman" panose="02020603050405020304" pitchFamily="18" charset="0"/>
                <a:ea typeface="Times New Roman"/>
                <a:cs typeface="Times New Roman" panose="02020603050405020304" pitchFamily="18" charset="0"/>
                <a:sym typeface="Times New Roman"/>
              </a:rPr>
              <a:t> for different computer systems to be able to </a:t>
            </a:r>
            <a:r>
              <a:rPr lang="en-US" sz="2000" b="1" i="0" u="none" strike="noStrike" cap="none" dirty="0">
                <a:solidFill>
                  <a:srgbClr val="00B050"/>
                </a:solidFill>
                <a:latin typeface="Times New Roman" panose="02020603050405020304" pitchFamily="18" charset="0"/>
                <a:ea typeface="Times New Roman"/>
                <a:cs typeface="Times New Roman" panose="02020603050405020304" pitchFamily="18" charset="0"/>
                <a:sym typeface="Times New Roman"/>
              </a:rPr>
              <a:t>communicate with each other.</a:t>
            </a:r>
            <a:endParaRPr sz="2000" b="1" i="0" u="none" strike="noStrike" cap="none" dirty="0">
              <a:solidFill>
                <a:srgbClr val="00B050"/>
              </a:solidFill>
              <a:latin typeface="Times New Roman" panose="02020603050405020304" pitchFamily="18" charset="0"/>
              <a:ea typeface="Times New Roman"/>
              <a:cs typeface="Times New Roman" panose="02020603050405020304" pitchFamily="18" charset="0"/>
              <a:sym typeface="Times New Roman"/>
            </a:endParaRPr>
          </a:p>
          <a:p>
            <a:pPr marL="285750" marR="0" lvl="0" indent="-285750" algn="l" rtl="0">
              <a:spcBef>
                <a:spcPts val="0"/>
              </a:spcBef>
              <a:spcAft>
                <a:spcPts val="0"/>
              </a:spcAft>
              <a:buClr>
                <a:srgbClr val="FF0000"/>
              </a:buClr>
              <a:buSzPts val="2400"/>
              <a:buFont typeface="Arial"/>
              <a:buChar char="•"/>
            </a:pPr>
            <a:r>
              <a:rPr lang="en-US" sz="2000" b="0" i="0" u="none" strike="noStrike" cap="none" dirty="0">
                <a:solidFill>
                  <a:schemeClr val="dk1"/>
                </a:solidFill>
                <a:latin typeface="Times New Roman" panose="02020603050405020304" pitchFamily="18" charset="0"/>
                <a:ea typeface="Times New Roman"/>
                <a:cs typeface="Times New Roman" panose="02020603050405020304" pitchFamily="18" charset="0"/>
                <a:sym typeface="Times New Roman"/>
              </a:rPr>
              <a:t>Layers created for different abstractions</a:t>
            </a:r>
            <a:endParaRPr sz="1800" b="0" i="0" u="none" strike="noStrike" cap="none" dirty="0">
              <a:solidFill>
                <a:srgbClr val="000000"/>
              </a:solidFill>
              <a:latin typeface="Times New Roman" panose="02020603050405020304" pitchFamily="18" charset="0"/>
              <a:cs typeface="Times New Roman" panose="02020603050405020304" pitchFamily="18" charset="0"/>
              <a:sym typeface="Arial"/>
            </a:endParaRPr>
          </a:p>
          <a:p>
            <a:pPr marL="285750" marR="0" lvl="0" indent="-285750" algn="l" rtl="0">
              <a:spcBef>
                <a:spcPts val="0"/>
              </a:spcBef>
              <a:spcAft>
                <a:spcPts val="0"/>
              </a:spcAft>
              <a:buClr>
                <a:srgbClr val="FF0000"/>
              </a:buClr>
              <a:buSzPts val="2400"/>
              <a:buFont typeface="Arial"/>
              <a:buChar char="•"/>
            </a:pPr>
            <a:r>
              <a:rPr lang="en-US" sz="2000" b="0" i="0" u="none" strike="noStrike" cap="none" dirty="0">
                <a:solidFill>
                  <a:schemeClr val="dk1"/>
                </a:solidFill>
                <a:latin typeface="Times New Roman" panose="02020603050405020304" pitchFamily="18" charset="0"/>
                <a:ea typeface="Times New Roman"/>
                <a:cs typeface="Times New Roman" panose="02020603050405020304" pitchFamily="18" charset="0"/>
                <a:sym typeface="Times New Roman"/>
              </a:rPr>
              <a:t>Each layer performs </a:t>
            </a:r>
            <a:r>
              <a:rPr lang="en-US" sz="2000" b="1" i="0" u="none" strike="noStrike" cap="none" dirty="0">
                <a:solidFill>
                  <a:schemeClr val="dk1"/>
                </a:solidFill>
                <a:latin typeface="Times New Roman" panose="02020603050405020304" pitchFamily="18" charset="0"/>
                <a:ea typeface="Times New Roman"/>
                <a:cs typeface="Times New Roman" panose="02020603050405020304" pitchFamily="18" charset="0"/>
                <a:sym typeface="Times New Roman"/>
              </a:rPr>
              <a:t>well-defined function</a:t>
            </a:r>
            <a:endParaRPr sz="1800" b="1" i="0" u="none" strike="noStrike" cap="none" dirty="0">
              <a:solidFill>
                <a:srgbClr val="000000"/>
              </a:solidFill>
              <a:latin typeface="Times New Roman" panose="02020603050405020304" pitchFamily="18" charset="0"/>
              <a:cs typeface="Times New Roman" panose="02020603050405020304" pitchFamily="18" charset="0"/>
              <a:sym typeface="Arial"/>
            </a:endParaRPr>
          </a:p>
          <a:p>
            <a:pPr marL="285750" marR="0" lvl="0" indent="-285750" algn="l" rtl="0">
              <a:spcBef>
                <a:spcPts val="0"/>
              </a:spcBef>
              <a:spcAft>
                <a:spcPts val="0"/>
              </a:spcAft>
              <a:buClr>
                <a:srgbClr val="FF0000"/>
              </a:buClr>
              <a:buSzPts val="2400"/>
              <a:buFont typeface="Arial"/>
              <a:buChar char="•"/>
            </a:pPr>
            <a:r>
              <a:rPr lang="en-US" sz="2000" b="0" i="0" u="none" strike="noStrike" cap="none" dirty="0">
                <a:solidFill>
                  <a:schemeClr val="dk1"/>
                </a:solidFill>
                <a:latin typeface="Times New Roman" panose="02020603050405020304" pitchFamily="18" charset="0"/>
                <a:ea typeface="Times New Roman"/>
                <a:cs typeface="Times New Roman" panose="02020603050405020304" pitchFamily="18" charset="0"/>
                <a:sym typeface="Times New Roman"/>
              </a:rPr>
              <a:t>Function of layer chosen with definition of </a:t>
            </a:r>
            <a:r>
              <a:rPr lang="en-US" sz="2000" b="1" i="0" u="none" strike="noStrike" cap="none" dirty="0">
                <a:solidFill>
                  <a:schemeClr val="dk1"/>
                </a:solidFill>
                <a:latin typeface="Times New Roman" panose="02020603050405020304" pitchFamily="18" charset="0"/>
                <a:ea typeface="Times New Roman"/>
                <a:cs typeface="Times New Roman" panose="02020603050405020304" pitchFamily="18" charset="0"/>
                <a:sym typeface="Times New Roman"/>
              </a:rPr>
              <a:t>international standard protocols</a:t>
            </a:r>
            <a:r>
              <a:rPr lang="en-US" sz="2000" b="0" i="0" u="none" strike="noStrike" cap="none" dirty="0">
                <a:solidFill>
                  <a:schemeClr val="dk1"/>
                </a:solidFill>
                <a:latin typeface="Times New Roman" panose="02020603050405020304" pitchFamily="18" charset="0"/>
                <a:ea typeface="Times New Roman"/>
                <a:cs typeface="Times New Roman" panose="02020603050405020304" pitchFamily="18" charset="0"/>
                <a:sym typeface="Times New Roman"/>
              </a:rPr>
              <a:t> in mind</a:t>
            </a:r>
            <a:endParaRPr sz="1800" b="0" i="0" u="none" strike="noStrike" cap="none" dirty="0">
              <a:solidFill>
                <a:srgbClr val="000000"/>
              </a:solidFill>
              <a:latin typeface="Times New Roman" panose="02020603050405020304" pitchFamily="18" charset="0"/>
              <a:cs typeface="Times New Roman" panose="02020603050405020304" pitchFamily="18" charset="0"/>
              <a:sym typeface="Arial"/>
            </a:endParaRPr>
          </a:p>
          <a:p>
            <a:pPr marL="285750" marR="0" lvl="0" indent="-285750" algn="l" rtl="0">
              <a:spcBef>
                <a:spcPts val="0"/>
              </a:spcBef>
              <a:spcAft>
                <a:spcPts val="0"/>
              </a:spcAft>
              <a:buClr>
                <a:srgbClr val="FF0000"/>
              </a:buClr>
              <a:buSzPts val="2400"/>
              <a:buFont typeface="Arial"/>
              <a:buChar char="•"/>
            </a:pPr>
            <a:r>
              <a:rPr lang="en-US" sz="2000" b="0" i="0" u="none" strike="noStrike" cap="none" dirty="0">
                <a:solidFill>
                  <a:schemeClr val="dk1"/>
                </a:solidFill>
                <a:latin typeface="Times New Roman" panose="02020603050405020304" pitchFamily="18" charset="0"/>
                <a:ea typeface="Times New Roman"/>
                <a:cs typeface="Times New Roman" panose="02020603050405020304" pitchFamily="18" charset="0"/>
                <a:sym typeface="Times New Roman"/>
              </a:rPr>
              <a:t>Minimize information flow across interfaces between </a:t>
            </a:r>
            <a:r>
              <a:rPr lang="en-US" sz="2000" b="0" i="0" u="none" strike="noStrike" cap="none" dirty="0" smtClean="0">
                <a:solidFill>
                  <a:schemeClr val="dk1"/>
                </a:solidFill>
                <a:latin typeface="Times New Roman" panose="02020603050405020304" pitchFamily="18" charset="0"/>
                <a:ea typeface="Times New Roman"/>
                <a:cs typeface="Times New Roman" panose="02020603050405020304" pitchFamily="18" charset="0"/>
                <a:sym typeface="Times New Roman"/>
              </a:rPr>
              <a:t>boundaries.</a:t>
            </a:r>
            <a:endParaRPr sz="1800" b="0" i="0" u="none" strike="noStrike" cap="none" dirty="0">
              <a:solidFill>
                <a:srgbClr val="000000"/>
              </a:solidFill>
              <a:latin typeface="Times New Roman" panose="02020603050405020304" pitchFamily="18" charset="0"/>
              <a:cs typeface="Times New Roman" panose="02020603050405020304" pitchFamily="18" charset="0"/>
              <a:sym typeface="Arial"/>
            </a:endParaRPr>
          </a:p>
          <a:p>
            <a:pPr marL="285750" marR="0" lvl="0" indent="-285750" algn="l" rtl="0">
              <a:spcBef>
                <a:spcPts val="0"/>
              </a:spcBef>
              <a:spcAft>
                <a:spcPts val="0"/>
              </a:spcAft>
              <a:buClr>
                <a:srgbClr val="FF0000"/>
              </a:buClr>
              <a:buSzPts val="2400"/>
              <a:buFont typeface="Arial"/>
              <a:buChar char="•"/>
            </a:pPr>
            <a:r>
              <a:rPr lang="en-US" sz="2000" b="0" i="0" u="none" strike="noStrike" cap="none" dirty="0">
                <a:solidFill>
                  <a:schemeClr val="dk1"/>
                </a:solidFill>
                <a:latin typeface="Times New Roman" panose="02020603050405020304" pitchFamily="18" charset="0"/>
                <a:ea typeface="Times New Roman"/>
                <a:cs typeface="Times New Roman" panose="02020603050405020304" pitchFamily="18" charset="0"/>
                <a:sym typeface="Times New Roman"/>
              </a:rPr>
              <a:t>Number of layers </a:t>
            </a:r>
            <a:r>
              <a:rPr lang="en-US" sz="2000" b="0" i="0" u="none" strike="noStrike" cap="none" dirty="0" smtClean="0">
                <a:solidFill>
                  <a:schemeClr val="dk1"/>
                </a:solidFill>
                <a:latin typeface="Times New Roman" panose="02020603050405020304" pitchFamily="18" charset="0"/>
                <a:ea typeface="Times New Roman"/>
                <a:cs typeface="Times New Roman" panose="02020603050405020304" pitchFamily="18" charset="0"/>
                <a:sym typeface="Times New Roman"/>
              </a:rPr>
              <a:t>optimum.</a:t>
            </a:r>
            <a:endParaRPr sz="1800" b="0" i="0" u="none" strike="noStrike" cap="none" dirty="0">
              <a:solidFill>
                <a:srgbClr val="000000"/>
              </a:solidFill>
              <a:latin typeface="Times New Roman" panose="02020603050405020304" pitchFamily="18" charset="0"/>
              <a:cs typeface="Times New Roman" panose="02020603050405020304" pitchFamily="18" charset="0"/>
              <a:sym typeface="Arial"/>
            </a:endParaRPr>
          </a:p>
        </p:txBody>
      </p:sp>
      <p:sp>
        <p:nvSpPr>
          <p:cNvPr id="2" name="Rectangle 1"/>
          <p:cNvSpPr/>
          <p:nvPr/>
        </p:nvSpPr>
        <p:spPr>
          <a:xfrm>
            <a:off x="612863" y="4007408"/>
            <a:ext cx="8573703" cy="738664"/>
          </a:xfrm>
          <a:prstGeom prst="rect">
            <a:avLst/>
          </a:prstGeom>
        </p:spPr>
        <p:txBody>
          <a:bodyPr wrap="square">
            <a:spAutoFit/>
          </a:bodyPr>
          <a:lstStyle/>
          <a:p>
            <a:r>
              <a:rPr lang="en-GB" dirty="0">
                <a:solidFill>
                  <a:srgbClr val="202122"/>
                </a:solidFill>
                <a:latin typeface="Times New Roman" panose="02020603050405020304" pitchFamily="18" charset="0"/>
                <a:cs typeface="Times New Roman" panose="02020603050405020304" pitchFamily="18" charset="0"/>
              </a:rPr>
              <a:t>The </a:t>
            </a:r>
            <a:r>
              <a:rPr lang="en-GB" b="1" dirty="0">
                <a:solidFill>
                  <a:srgbClr val="202122"/>
                </a:solidFill>
                <a:latin typeface="Times New Roman" panose="02020603050405020304" pitchFamily="18" charset="0"/>
                <a:cs typeface="Times New Roman" panose="02020603050405020304" pitchFamily="18" charset="0"/>
              </a:rPr>
              <a:t>Open Systems Interconnection model</a:t>
            </a:r>
            <a:r>
              <a:rPr lang="en-GB" dirty="0">
                <a:solidFill>
                  <a:srgbClr val="202122"/>
                </a:solidFill>
                <a:latin typeface="Times New Roman" panose="02020603050405020304" pitchFamily="18" charset="0"/>
                <a:cs typeface="Times New Roman" panose="02020603050405020304" pitchFamily="18" charset="0"/>
              </a:rPr>
              <a:t> (</a:t>
            </a:r>
            <a:r>
              <a:rPr lang="en-GB" b="1" dirty="0">
                <a:solidFill>
                  <a:srgbClr val="202122"/>
                </a:solidFill>
                <a:latin typeface="Times New Roman" panose="02020603050405020304" pitchFamily="18" charset="0"/>
                <a:cs typeface="Times New Roman" panose="02020603050405020304" pitchFamily="18" charset="0"/>
              </a:rPr>
              <a:t>OSI model</a:t>
            </a:r>
            <a:r>
              <a:rPr lang="en-GB" dirty="0">
                <a:solidFill>
                  <a:srgbClr val="202122"/>
                </a:solidFill>
                <a:latin typeface="Times New Roman" panose="02020603050405020304" pitchFamily="18" charset="0"/>
                <a:cs typeface="Times New Roman" panose="02020603050405020304" pitchFamily="18" charset="0"/>
              </a:rPr>
              <a:t>) is a </a:t>
            </a:r>
            <a:r>
              <a:rPr lang="en-GB" dirty="0">
                <a:solidFill>
                  <a:srgbClr val="3366CC"/>
                </a:solidFill>
                <a:latin typeface="Times New Roman" panose="02020603050405020304" pitchFamily="18" charset="0"/>
                <a:cs typeface="Times New Roman" panose="02020603050405020304" pitchFamily="18" charset="0"/>
              </a:rPr>
              <a:t>conceptual model</a:t>
            </a:r>
            <a:r>
              <a:rPr lang="en-GB" dirty="0">
                <a:solidFill>
                  <a:srgbClr val="202122"/>
                </a:solidFill>
                <a:latin typeface="Times New Roman" panose="02020603050405020304" pitchFamily="18" charset="0"/>
                <a:cs typeface="Times New Roman" panose="02020603050405020304" pitchFamily="18" charset="0"/>
              </a:rPr>
              <a:t> from the </a:t>
            </a:r>
            <a:r>
              <a:rPr lang="en-GB" dirty="0">
                <a:solidFill>
                  <a:srgbClr val="3366CC"/>
                </a:solidFill>
                <a:latin typeface="Times New Roman" panose="02020603050405020304" pitchFamily="18" charset="0"/>
                <a:cs typeface="Times New Roman" panose="02020603050405020304" pitchFamily="18" charset="0"/>
              </a:rPr>
              <a:t>International Organization for Standardization</a:t>
            </a:r>
            <a:r>
              <a:rPr lang="en-GB" dirty="0">
                <a:solidFill>
                  <a:srgbClr val="202122"/>
                </a:solidFill>
                <a:latin typeface="Times New Roman" panose="02020603050405020304" pitchFamily="18" charset="0"/>
                <a:cs typeface="Times New Roman" panose="02020603050405020304" pitchFamily="18" charset="0"/>
              </a:rPr>
              <a:t> (ISO) that "provides a common basis for the coordination of standards development for the purpose of systems interconnection</a:t>
            </a:r>
            <a:endParaRPr lang="en-IN" dirty="0">
              <a:latin typeface="Times New Roman" panose="02020603050405020304" pitchFamily="18" charset="0"/>
              <a:cs typeface="Times New Roman" panose="02020603050405020304" pitchFamily="18" charset="0"/>
            </a:endParaRPr>
          </a:p>
        </p:txBody>
      </p:sp>
      <p:sp>
        <p:nvSpPr>
          <p:cNvPr id="3" name="Rectangle 2"/>
          <p:cNvSpPr/>
          <p:nvPr/>
        </p:nvSpPr>
        <p:spPr>
          <a:xfrm>
            <a:off x="633934" y="3542774"/>
            <a:ext cx="5884190" cy="307777"/>
          </a:xfrm>
          <a:prstGeom prst="rect">
            <a:avLst/>
          </a:prstGeom>
        </p:spPr>
        <p:txBody>
          <a:bodyPr wrap="square">
            <a:spAutoFit/>
          </a:bodyPr>
          <a:lstStyle/>
          <a:p>
            <a:pPr marL="285750" indent="-285750">
              <a:buFont typeface="Arial" panose="020B0604020202020204" pitchFamily="34" charset="0"/>
              <a:buChar char="•"/>
            </a:pPr>
            <a:r>
              <a:rPr lang="en-GB" dirty="0">
                <a:solidFill>
                  <a:srgbClr val="202122"/>
                </a:solidFill>
                <a:latin typeface="Arial" panose="020B0604020202020204" pitchFamily="34" charset="0"/>
              </a:rPr>
              <a:t>was funded primarily by the U.S. Department of Defense.</a:t>
            </a:r>
            <a:endParaRPr lang="en-IN" dirty="0"/>
          </a:p>
        </p:txBody>
      </p:sp>
    </p:spTree>
    <p:extLst>
      <p:ext uri="{BB962C8B-B14F-4D97-AF65-F5344CB8AC3E}">
        <p14:creationId xmlns:p14="http://schemas.microsoft.com/office/powerpoint/2010/main" val="923545554"/>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Shape 1204"/>
        <p:cNvGrpSpPr/>
        <p:nvPr/>
      </p:nvGrpSpPr>
      <p:grpSpPr>
        <a:xfrm>
          <a:off x="0" y="0"/>
          <a:ext cx="0" cy="0"/>
          <a:chOff x="0" y="0"/>
          <a:chExt cx="0" cy="0"/>
        </a:xfrm>
      </p:grpSpPr>
      <p:sp>
        <p:nvSpPr>
          <p:cNvPr id="1205" name="Google Shape;1205;p137"/>
          <p:cNvSpPr txBox="1">
            <a:spLocks noGrp="1"/>
          </p:cNvSpPr>
          <p:nvPr>
            <p:ph type="sldNum" idx="12"/>
          </p:nvPr>
        </p:nvSpPr>
        <p:spPr>
          <a:xfrm>
            <a:off x="8472458" y="4663217"/>
            <a:ext cx="548700" cy="393600"/>
          </a:xfrm>
          <a:prstGeom prst="rect">
            <a:avLst/>
          </a:prstGeom>
          <a:noFill/>
          <a:ln>
            <a:noFill/>
          </a:ln>
        </p:spPr>
        <p:txBody>
          <a:bodyPr spcFirstLastPara="1" wrap="square" lIns="68575" tIns="34275" rIns="68575" bIns="34275" anchor="ctr" anchorCtr="0">
            <a:noAutofit/>
          </a:bodyPr>
          <a:lstStyle/>
          <a:p>
            <a:pPr marL="0" lvl="0" indent="0" algn="r" rtl="0">
              <a:lnSpc>
                <a:spcPct val="100000"/>
              </a:lnSpc>
              <a:spcBef>
                <a:spcPts val="0"/>
              </a:spcBef>
              <a:spcAft>
                <a:spcPts val="0"/>
              </a:spcAft>
              <a:buSzPts val="800"/>
              <a:buNone/>
            </a:pPr>
            <a:fld id="{00000000-1234-1234-1234-123412341234}" type="slidenum">
              <a:rPr lang="en-US"/>
              <a:t>133</a:t>
            </a:fld>
            <a:endParaRPr/>
          </a:p>
        </p:txBody>
      </p:sp>
      <p:pic>
        <p:nvPicPr>
          <p:cNvPr id="1206" name="Google Shape;1206;p137"/>
          <p:cNvPicPr preferRelativeResize="0"/>
          <p:nvPr/>
        </p:nvPicPr>
        <p:blipFill rotWithShape="1">
          <a:blip r:embed="rId3">
            <a:alphaModFix/>
          </a:blip>
          <a:srcRect/>
          <a:stretch/>
        </p:blipFill>
        <p:spPr>
          <a:xfrm>
            <a:off x="41821" y="47020"/>
            <a:ext cx="781139" cy="628389"/>
          </a:xfrm>
          <a:prstGeom prst="rect">
            <a:avLst/>
          </a:prstGeom>
          <a:noFill/>
          <a:ln>
            <a:noFill/>
          </a:ln>
        </p:spPr>
      </p:pic>
      <p:sp>
        <p:nvSpPr>
          <p:cNvPr id="1207" name="Google Shape;1207;p137"/>
          <p:cNvSpPr/>
          <p:nvPr/>
        </p:nvSpPr>
        <p:spPr>
          <a:xfrm>
            <a:off x="822960" y="55940"/>
            <a:ext cx="7865919"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US" sz="2800" b="0" i="0" u="none" strike="noStrike" cap="none" dirty="0">
                <a:solidFill>
                  <a:srgbClr val="7030A0"/>
                </a:solidFill>
                <a:latin typeface="Times New Roman"/>
                <a:ea typeface="Times New Roman"/>
                <a:cs typeface="Times New Roman"/>
                <a:sym typeface="Times New Roman"/>
              </a:rPr>
              <a:t>OSI Reference </a:t>
            </a:r>
            <a:r>
              <a:rPr lang="en-US" sz="2800" b="0" i="0" u="none" strike="noStrike" cap="none" dirty="0" smtClean="0">
                <a:solidFill>
                  <a:srgbClr val="7030A0"/>
                </a:solidFill>
                <a:latin typeface="Times New Roman"/>
                <a:ea typeface="Times New Roman"/>
                <a:cs typeface="Times New Roman"/>
                <a:sym typeface="Times New Roman"/>
              </a:rPr>
              <a:t>Model (Extra)</a:t>
            </a:r>
            <a:endParaRPr sz="1200" b="0" i="0" u="none" strike="noStrike" cap="none" dirty="0">
              <a:solidFill>
                <a:srgbClr val="000000"/>
              </a:solidFill>
              <a:latin typeface="Arial"/>
              <a:ea typeface="Arial"/>
              <a:cs typeface="Arial"/>
              <a:sym typeface="Arial"/>
            </a:endParaRPr>
          </a:p>
        </p:txBody>
      </p:sp>
      <p:sp>
        <p:nvSpPr>
          <p:cNvPr id="1208" name="Google Shape;1208;p137"/>
          <p:cNvSpPr txBox="1"/>
          <p:nvPr/>
        </p:nvSpPr>
        <p:spPr>
          <a:xfrm>
            <a:off x="160963" y="731871"/>
            <a:ext cx="3195848" cy="4075177"/>
          </a:xfrm>
          <a:prstGeom prst="rect">
            <a:avLst/>
          </a:prstGeom>
          <a:noFill/>
          <a:ln>
            <a:noFill/>
          </a:ln>
        </p:spPr>
        <p:txBody>
          <a:bodyPr spcFirstLastPara="1" wrap="square" lIns="91425" tIns="45700" rIns="91425" bIns="45700" anchor="t" anchorCtr="0">
            <a:normAutofit/>
          </a:bodyPr>
          <a:lstStyle/>
          <a:p>
            <a:pPr marL="457200" marR="0" lvl="1" indent="-457200" algn="l" rtl="0">
              <a:lnSpc>
                <a:spcPct val="140000"/>
              </a:lnSpc>
              <a:spcBef>
                <a:spcPts val="0"/>
              </a:spcBef>
              <a:spcAft>
                <a:spcPts val="0"/>
              </a:spcAft>
              <a:buClr>
                <a:srgbClr val="CC0000"/>
              </a:buClr>
              <a:buSzPts val="2700"/>
              <a:buFont typeface="+mj-lt"/>
              <a:buAutoNum type="arabicPeriod"/>
            </a:pPr>
            <a:r>
              <a:rPr lang="en-US" sz="2200" b="1" i="0" u="none" strike="noStrike" cap="none" dirty="0">
                <a:solidFill>
                  <a:srgbClr val="000000"/>
                </a:solidFill>
                <a:latin typeface="Times New Roman"/>
                <a:ea typeface="Times New Roman"/>
                <a:cs typeface="Times New Roman"/>
                <a:sym typeface="Times New Roman"/>
              </a:rPr>
              <a:t>Application layer</a:t>
            </a:r>
            <a:endParaRPr sz="2200" b="1" i="0" u="none" strike="noStrike" cap="none" dirty="0">
              <a:solidFill>
                <a:srgbClr val="000000"/>
              </a:solidFill>
              <a:sym typeface="Arial"/>
            </a:endParaRPr>
          </a:p>
          <a:p>
            <a:pPr marL="457200" marR="0" lvl="1" indent="-457200" algn="l" rtl="0">
              <a:lnSpc>
                <a:spcPct val="140000"/>
              </a:lnSpc>
              <a:spcBef>
                <a:spcPts val="0"/>
              </a:spcBef>
              <a:spcAft>
                <a:spcPts val="0"/>
              </a:spcAft>
              <a:buClr>
                <a:srgbClr val="CC0000"/>
              </a:buClr>
              <a:buSzPts val="2700"/>
              <a:buFont typeface="+mj-lt"/>
              <a:buAutoNum type="arabicPeriod"/>
            </a:pPr>
            <a:r>
              <a:rPr lang="en-US" sz="2200" b="1" i="0" u="none" strike="noStrike" cap="none" dirty="0">
                <a:solidFill>
                  <a:srgbClr val="000000"/>
                </a:solidFill>
                <a:latin typeface="Times New Roman"/>
                <a:ea typeface="Times New Roman"/>
                <a:cs typeface="Times New Roman"/>
                <a:sym typeface="Times New Roman"/>
              </a:rPr>
              <a:t>Presentation layer</a:t>
            </a:r>
            <a:endParaRPr sz="2200" b="1" i="0" u="none" strike="noStrike" cap="none" dirty="0">
              <a:solidFill>
                <a:srgbClr val="000000"/>
              </a:solidFill>
              <a:sym typeface="Arial"/>
            </a:endParaRPr>
          </a:p>
          <a:p>
            <a:pPr marL="457200" marR="0" lvl="1" indent="-457200" algn="l" rtl="0">
              <a:lnSpc>
                <a:spcPct val="140000"/>
              </a:lnSpc>
              <a:spcBef>
                <a:spcPts val="0"/>
              </a:spcBef>
              <a:spcAft>
                <a:spcPts val="0"/>
              </a:spcAft>
              <a:buClr>
                <a:srgbClr val="CC0000"/>
              </a:buClr>
              <a:buSzPts val="2700"/>
              <a:buFont typeface="+mj-lt"/>
              <a:buAutoNum type="arabicPeriod"/>
            </a:pPr>
            <a:r>
              <a:rPr lang="en-US" sz="2200" b="1" i="0" u="none" strike="noStrike" cap="none" dirty="0">
                <a:solidFill>
                  <a:srgbClr val="000000"/>
                </a:solidFill>
                <a:latin typeface="Times New Roman"/>
                <a:ea typeface="Times New Roman"/>
                <a:cs typeface="Times New Roman"/>
                <a:sym typeface="Times New Roman"/>
              </a:rPr>
              <a:t>Session layer</a:t>
            </a:r>
            <a:endParaRPr sz="2200" b="1" i="0" u="none" strike="noStrike" cap="none" dirty="0">
              <a:solidFill>
                <a:srgbClr val="000000"/>
              </a:solidFill>
              <a:sym typeface="Arial"/>
            </a:endParaRPr>
          </a:p>
          <a:p>
            <a:pPr marL="457200" marR="0" lvl="1" indent="-457200" algn="l" rtl="0">
              <a:lnSpc>
                <a:spcPct val="140000"/>
              </a:lnSpc>
              <a:spcBef>
                <a:spcPts val="0"/>
              </a:spcBef>
              <a:spcAft>
                <a:spcPts val="0"/>
              </a:spcAft>
              <a:buClr>
                <a:srgbClr val="CC0000"/>
              </a:buClr>
              <a:buSzPts val="2700"/>
              <a:buFont typeface="+mj-lt"/>
              <a:buAutoNum type="arabicPeriod"/>
            </a:pPr>
            <a:r>
              <a:rPr lang="en-US" sz="2200" b="1" i="0" u="none" strike="noStrike" cap="none" dirty="0">
                <a:solidFill>
                  <a:srgbClr val="000000"/>
                </a:solidFill>
                <a:latin typeface="Times New Roman"/>
                <a:ea typeface="Times New Roman"/>
                <a:cs typeface="Times New Roman"/>
                <a:sym typeface="Times New Roman"/>
              </a:rPr>
              <a:t>Transport layer</a:t>
            </a:r>
            <a:endParaRPr sz="2200" b="1" i="0" u="none" strike="noStrike" cap="none" dirty="0">
              <a:solidFill>
                <a:srgbClr val="000000"/>
              </a:solidFill>
              <a:sym typeface="Arial"/>
            </a:endParaRPr>
          </a:p>
          <a:p>
            <a:pPr marL="457200" marR="0" lvl="1" indent="-457200" algn="l" rtl="0">
              <a:lnSpc>
                <a:spcPct val="140000"/>
              </a:lnSpc>
              <a:spcBef>
                <a:spcPts val="0"/>
              </a:spcBef>
              <a:spcAft>
                <a:spcPts val="0"/>
              </a:spcAft>
              <a:buClr>
                <a:srgbClr val="CC0000"/>
              </a:buClr>
              <a:buSzPts val="2700"/>
              <a:buFont typeface="+mj-lt"/>
              <a:buAutoNum type="arabicPeriod"/>
            </a:pPr>
            <a:r>
              <a:rPr lang="en-US" sz="2200" b="1" i="0" u="none" strike="noStrike" cap="none" dirty="0">
                <a:solidFill>
                  <a:srgbClr val="000000"/>
                </a:solidFill>
                <a:latin typeface="Times New Roman"/>
                <a:ea typeface="Times New Roman"/>
                <a:cs typeface="Times New Roman"/>
                <a:sym typeface="Times New Roman"/>
              </a:rPr>
              <a:t>Network layer</a:t>
            </a:r>
            <a:endParaRPr sz="2200" b="1" i="0" u="none" strike="noStrike" cap="none" dirty="0">
              <a:solidFill>
                <a:srgbClr val="000000"/>
              </a:solidFill>
              <a:sym typeface="Arial"/>
            </a:endParaRPr>
          </a:p>
          <a:p>
            <a:pPr marL="457200" marR="0" lvl="1" indent="-457200" algn="l" rtl="0">
              <a:lnSpc>
                <a:spcPct val="140000"/>
              </a:lnSpc>
              <a:spcBef>
                <a:spcPts val="0"/>
              </a:spcBef>
              <a:spcAft>
                <a:spcPts val="0"/>
              </a:spcAft>
              <a:buClr>
                <a:srgbClr val="CC0000"/>
              </a:buClr>
              <a:buSzPts val="2700"/>
              <a:buFont typeface="+mj-lt"/>
              <a:buAutoNum type="arabicPeriod"/>
            </a:pPr>
            <a:r>
              <a:rPr lang="en-US" sz="2200" b="1" i="0" u="none" strike="noStrike" cap="none" dirty="0">
                <a:solidFill>
                  <a:srgbClr val="000000"/>
                </a:solidFill>
                <a:latin typeface="Times New Roman"/>
                <a:ea typeface="Times New Roman"/>
                <a:cs typeface="Times New Roman"/>
                <a:sym typeface="Times New Roman"/>
              </a:rPr>
              <a:t>Data link layer</a:t>
            </a:r>
            <a:endParaRPr sz="2200" b="1" i="0" u="none" strike="noStrike" cap="none" dirty="0">
              <a:solidFill>
                <a:srgbClr val="000000"/>
              </a:solidFill>
              <a:sym typeface="Arial"/>
            </a:endParaRPr>
          </a:p>
          <a:p>
            <a:pPr marL="457200" marR="0" lvl="1" indent="-457200" algn="l" rtl="0">
              <a:lnSpc>
                <a:spcPct val="140000"/>
              </a:lnSpc>
              <a:spcBef>
                <a:spcPts val="0"/>
              </a:spcBef>
              <a:spcAft>
                <a:spcPts val="0"/>
              </a:spcAft>
              <a:buClr>
                <a:srgbClr val="CC0000"/>
              </a:buClr>
              <a:buSzPts val="2700"/>
              <a:buFont typeface="+mj-lt"/>
              <a:buAutoNum type="arabicPeriod"/>
            </a:pPr>
            <a:r>
              <a:rPr lang="en-US" sz="2200" b="1" i="0" u="none" strike="noStrike" cap="none" dirty="0">
                <a:solidFill>
                  <a:srgbClr val="000000"/>
                </a:solidFill>
                <a:latin typeface="Times New Roman"/>
                <a:ea typeface="Times New Roman"/>
                <a:cs typeface="Times New Roman"/>
                <a:sym typeface="Times New Roman"/>
              </a:rPr>
              <a:t>Physical layer</a:t>
            </a:r>
            <a:endParaRPr sz="2200" b="1" i="0" u="none" strike="noStrike" cap="none" dirty="0">
              <a:solidFill>
                <a:srgbClr val="000000"/>
              </a:solidFill>
              <a:sym typeface="Arial"/>
            </a:endParaRPr>
          </a:p>
          <a:p>
            <a:pPr marL="342900" marR="0" lvl="0" indent="-342900" algn="l" rtl="0">
              <a:lnSpc>
                <a:spcPct val="100000"/>
              </a:lnSpc>
              <a:spcBef>
                <a:spcPts val="0"/>
              </a:spcBef>
              <a:spcAft>
                <a:spcPts val="0"/>
              </a:spcAft>
              <a:buClr>
                <a:srgbClr val="000000"/>
              </a:buClr>
              <a:buSzPts val="1400"/>
              <a:buFont typeface="+mj-lt"/>
              <a:buAutoNum type="arabicPeriod"/>
            </a:pPr>
            <a:endParaRPr sz="2200" b="0" i="0" u="none" strike="noStrike" cap="none" dirty="0">
              <a:solidFill>
                <a:srgbClr val="000000"/>
              </a:solidFill>
              <a:sym typeface="Arial"/>
            </a:endParaRPr>
          </a:p>
        </p:txBody>
      </p:sp>
      <p:pic>
        <p:nvPicPr>
          <p:cNvPr id="1209" name="Google Shape;1209;p137"/>
          <p:cNvPicPr preferRelativeResize="0"/>
          <p:nvPr/>
        </p:nvPicPr>
        <p:blipFill rotWithShape="1">
          <a:blip r:embed="rId4">
            <a:alphaModFix/>
          </a:blip>
          <a:srcRect l="23437" t="11257" r="16249" b="6466"/>
          <a:stretch/>
        </p:blipFill>
        <p:spPr>
          <a:xfrm>
            <a:off x="3019925" y="675410"/>
            <a:ext cx="5733549" cy="4188100"/>
          </a:xfrm>
          <a:prstGeom prst="rect">
            <a:avLst/>
          </a:prstGeom>
          <a:noFill/>
          <a:ln>
            <a:noFill/>
          </a:ln>
        </p:spPr>
      </p:pic>
    </p:spTree>
    <p:extLst>
      <p:ext uri="{BB962C8B-B14F-4D97-AF65-F5344CB8AC3E}">
        <p14:creationId xmlns:p14="http://schemas.microsoft.com/office/powerpoint/2010/main" val="424441812"/>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Shape 1221"/>
        <p:cNvGrpSpPr/>
        <p:nvPr/>
      </p:nvGrpSpPr>
      <p:grpSpPr>
        <a:xfrm>
          <a:off x="0" y="0"/>
          <a:ext cx="0" cy="0"/>
          <a:chOff x="0" y="0"/>
          <a:chExt cx="0" cy="0"/>
        </a:xfrm>
      </p:grpSpPr>
      <p:sp>
        <p:nvSpPr>
          <p:cNvPr id="1222" name="Google Shape;1222;p139"/>
          <p:cNvSpPr txBox="1">
            <a:spLocks noGrp="1"/>
          </p:cNvSpPr>
          <p:nvPr>
            <p:ph type="sldNum" idx="12"/>
          </p:nvPr>
        </p:nvSpPr>
        <p:spPr>
          <a:xfrm>
            <a:off x="8472458" y="4663217"/>
            <a:ext cx="548700" cy="393600"/>
          </a:xfrm>
          <a:prstGeom prst="rect">
            <a:avLst/>
          </a:prstGeom>
          <a:noFill/>
          <a:ln>
            <a:noFill/>
          </a:ln>
        </p:spPr>
        <p:txBody>
          <a:bodyPr spcFirstLastPara="1" wrap="square" lIns="68575" tIns="34275" rIns="68575" bIns="34275" anchor="ctr" anchorCtr="0">
            <a:noAutofit/>
          </a:bodyPr>
          <a:lstStyle/>
          <a:p>
            <a:pPr marL="0" lvl="0" indent="0" algn="r" rtl="0">
              <a:lnSpc>
                <a:spcPct val="100000"/>
              </a:lnSpc>
              <a:spcBef>
                <a:spcPts val="0"/>
              </a:spcBef>
              <a:spcAft>
                <a:spcPts val="0"/>
              </a:spcAft>
              <a:buSzPts val="800"/>
              <a:buNone/>
            </a:pPr>
            <a:fld id="{00000000-1234-1234-1234-123412341234}" type="slidenum">
              <a:rPr lang="en-US"/>
              <a:t>134</a:t>
            </a:fld>
            <a:endParaRPr/>
          </a:p>
        </p:txBody>
      </p:sp>
      <p:pic>
        <p:nvPicPr>
          <p:cNvPr id="1223" name="Google Shape;1223;p139"/>
          <p:cNvPicPr preferRelativeResize="0"/>
          <p:nvPr/>
        </p:nvPicPr>
        <p:blipFill rotWithShape="1">
          <a:blip r:embed="rId3">
            <a:alphaModFix/>
          </a:blip>
          <a:srcRect/>
          <a:stretch/>
        </p:blipFill>
        <p:spPr>
          <a:xfrm>
            <a:off x="41821" y="47020"/>
            <a:ext cx="781139" cy="628389"/>
          </a:xfrm>
          <a:prstGeom prst="rect">
            <a:avLst/>
          </a:prstGeom>
          <a:noFill/>
          <a:ln>
            <a:noFill/>
          </a:ln>
        </p:spPr>
      </p:pic>
      <p:sp>
        <p:nvSpPr>
          <p:cNvPr id="1224" name="Google Shape;1224;p139"/>
          <p:cNvSpPr/>
          <p:nvPr/>
        </p:nvSpPr>
        <p:spPr>
          <a:xfrm>
            <a:off x="1236260" y="89208"/>
            <a:ext cx="7865919"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US" sz="2800" b="0" i="0" u="none" strike="noStrike" cap="none">
                <a:solidFill>
                  <a:srgbClr val="7030A0"/>
                </a:solidFill>
                <a:latin typeface="Times New Roman"/>
                <a:ea typeface="Times New Roman"/>
                <a:cs typeface="Times New Roman"/>
                <a:sym typeface="Times New Roman"/>
              </a:rPr>
              <a:t>TCP/IP Model</a:t>
            </a:r>
            <a:endParaRPr sz="1400" b="0" i="0" u="none" strike="noStrike" cap="none">
              <a:solidFill>
                <a:srgbClr val="000000"/>
              </a:solidFill>
              <a:latin typeface="Arial"/>
              <a:ea typeface="Arial"/>
              <a:cs typeface="Arial"/>
              <a:sym typeface="Arial"/>
            </a:endParaRPr>
          </a:p>
        </p:txBody>
      </p:sp>
      <p:pic>
        <p:nvPicPr>
          <p:cNvPr id="1225" name="Google Shape;1225;p139"/>
          <p:cNvPicPr preferRelativeResize="0"/>
          <p:nvPr/>
        </p:nvPicPr>
        <p:blipFill rotWithShape="1">
          <a:blip r:embed="rId4">
            <a:alphaModFix/>
          </a:blip>
          <a:srcRect l="8021" t="8124" r="8541" b="7708"/>
          <a:stretch/>
        </p:blipFill>
        <p:spPr>
          <a:xfrm>
            <a:off x="733425" y="657225"/>
            <a:ext cx="6485522" cy="3848100"/>
          </a:xfrm>
          <a:prstGeom prst="rect">
            <a:avLst/>
          </a:prstGeom>
          <a:noFill/>
          <a:ln>
            <a:noFill/>
          </a:ln>
        </p:spPr>
      </p:pic>
      <p:sp>
        <p:nvSpPr>
          <p:cNvPr id="2" name="TextBox 1"/>
          <p:cNvSpPr txBox="1"/>
          <p:nvPr/>
        </p:nvSpPr>
        <p:spPr>
          <a:xfrm>
            <a:off x="7218946" y="1715976"/>
            <a:ext cx="1707519" cy="523220"/>
          </a:xfrm>
          <a:prstGeom prst="rect">
            <a:avLst/>
          </a:prstGeom>
          <a:noFill/>
        </p:spPr>
        <p:txBody>
          <a:bodyPr wrap="none" rtlCol="0">
            <a:spAutoFit/>
          </a:bodyPr>
          <a:lstStyle/>
          <a:p>
            <a:r>
              <a:rPr lang="en-GB" dirty="0" smtClean="0"/>
              <a:t>Process to process</a:t>
            </a:r>
          </a:p>
          <a:p>
            <a:r>
              <a:rPr lang="en-GB" dirty="0" smtClean="0"/>
              <a:t>(Data)</a:t>
            </a:r>
            <a:endParaRPr lang="en-IN" dirty="0"/>
          </a:p>
        </p:txBody>
      </p:sp>
      <p:sp>
        <p:nvSpPr>
          <p:cNvPr id="7" name="TextBox 6"/>
          <p:cNvSpPr txBox="1"/>
          <p:nvPr/>
        </p:nvSpPr>
        <p:spPr>
          <a:xfrm>
            <a:off x="7218946" y="2643453"/>
            <a:ext cx="2055371" cy="307777"/>
          </a:xfrm>
          <a:prstGeom prst="rect">
            <a:avLst/>
          </a:prstGeom>
          <a:noFill/>
        </p:spPr>
        <p:txBody>
          <a:bodyPr wrap="none" rtlCol="0">
            <a:spAutoFit/>
          </a:bodyPr>
          <a:lstStyle/>
          <a:p>
            <a:r>
              <a:rPr lang="en-GB" dirty="0" smtClean="0"/>
              <a:t>Host to Host (Segment)</a:t>
            </a:r>
            <a:endParaRPr lang="en-IN" dirty="0"/>
          </a:p>
        </p:txBody>
      </p:sp>
      <p:sp>
        <p:nvSpPr>
          <p:cNvPr id="8" name="TextBox 7"/>
          <p:cNvSpPr txBox="1"/>
          <p:nvPr/>
        </p:nvSpPr>
        <p:spPr>
          <a:xfrm>
            <a:off x="7218946" y="3083338"/>
            <a:ext cx="1896673" cy="523220"/>
          </a:xfrm>
          <a:prstGeom prst="rect">
            <a:avLst/>
          </a:prstGeom>
          <a:noFill/>
        </p:spPr>
        <p:txBody>
          <a:bodyPr wrap="none" rtlCol="0">
            <a:spAutoFit/>
          </a:bodyPr>
          <a:lstStyle/>
          <a:p>
            <a:r>
              <a:rPr lang="en-GB" dirty="0" smtClean="0"/>
              <a:t>Source to Destination</a:t>
            </a:r>
          </a:p>
          <a:p>
            <a:r>
              <a:rPr lang="en-GB" dirty="0" smtClean="0"/>
              <a:t>(Packet)</a:t>
            </a:r>
            <a:endParaRPr lang="en-IN" dirty="0"/>
          </a:p>
        </p:txBody>
      </p:sp>
      <p:sp>
        <p:nvSpPr>
          <p:cNvPr id="9" name="TextBox 8"/>
          <p:cNvSpPr txBox="1"/>
          <p:nvPr/>
        </p:nvSpPr>
        <p:spPr>
          <a:xfrm>
            <a:off x="7218947" y="3850106"/>
            <a:ext cx="1289135" cy="523220"/>
          </a:xfrm>
          <a:prstGeom prst="rect">
            <a:avLst/>
          </a:prstGeom>
          <a:noFill/>
        </p:spPr>
        <p:txBody>
          <a:bodyPr wrap="none" rtlCol="0">
            <a:spAutoFit/>
          </a:bodyPr>
          <a:lstStyle/>
          <a:p>
            <a:r>
              <a:rPr lang="en-GB" dirty="0" smtClean="0"/>
              <a:t>Node to Node</a:t>
            </a:r>
          </a:p>
          <a:p>
            <a:r>
              <a:rPr lang="en-GB" dirty="0" smtClean="0"/>
              <a:t>(Frame)</a:t>
            </a:r>
            <a:endParaRPr lang="en-IN" dirty="0"/>
          </a:p>
        </p:txBody>
      </p:sp>
      <p:sp>
        <p:nvSpPr>
          <p:cNvPr id="10" name="TextBox 9"/>
          <p:cNvSpPr txBox="1"/>
          <p:nvPr/>
        </p:nvSpPr>
        <p:spPr>
          <a:xfrm>
            <a:off x="1175952" y="4476722"/>
            <a:ext cx="2919389" cy="307777"/>
          </a:xfrm>
          <a:prstGeom prst="rect">
            <a:avLst/>
          </a:prstGeom>
          <a:noFill/>
        </p:spPr>
        <p:txBody>
          <a:bodyPr wrap="none" rtlCol="0">
            <a:spAutoFit/>
          </a:bodyPr>
          <a:lstStyle/>
          <a:p>
            <a:r>
              <a:rPr lang="en-GB" dirty="0" smtClean="0"/>
              <a:t>Fundamental Model (All about TH)</a:t>
            </a:r>
            <a:endParaRPr lang="en-IN" dirty="0"/>
          </a:p>
        </p:txBody>
      </p:sp>
      <p:sp>
        <p:nvSpPr>
          <p:cNvPr id="11" name="TextBox 10"/>
          <p:cNvSpPr txBox="1"/>
          <p:nvPr/>
        </p:nvSpPr>
        <p:spPr>
          <a:xfrm>
            <a:off x="4852092" y="4476721"/>
            <a:ext cx="3498073" cy="307777"/>
          </a:xfrm>
          <a:prstGeom prst="rect">
            <a:avLst/>
          </a:prstGeom>
          <a:noFill/>
        </p:spPr>
        <p:txBody>
          <a:bodyPr wrap="none" rtlCol="0">
            <a:spAutoFit/>
          </a:bodyPr>
          <a:lstStyle/>
          <a:p>
            <a:r>
              <a:rPr lang="en-GB" dirty="0" smtClean="0"/>
              <a:t>Implementable Model (All about Practical)</a:t>
            </a:r>
            <a:endParaRPr lang="en-IN" dirty="0"/>
          </a:p>
        </p:txBody>
      </p:sp>
    </p:spTree>
    <p:extLst>
      <p:ext uri="{BB962C8B-B14F-4D97-AF65-F5344CB8AC3E}">
        <p14:creationId xmlns:p14="http://schemas.microsoft.com/office/powerpoint/2010/main" val="3212420922"/>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Shape 1229"/>
        <p:cNvGrpSpPr/>
        <p:nvPr/>
      </p:nvGrpSpPr>
      <p:grpSpPr>
        <a:xfrm>
          <a:off x="0" y="0"/>
          <a:ext cx="0" cy="0"/>
          <a:chOff x="0" y="0"/>
          <a:chExt cx="0" cy="0"/>
        </a:xfrm>
      </p:grpSpPr>
      <p:sp>
        <p:nvSpPr>
          <p:cNvPr id="1230" name="Google Shape;1230;p225"/>
          <p:cNvSpPr txBox="1">
            <a:spLocks noGrp="1"/>
          </p:cNvSpPr>
          <p:nvPr>
            <p:ph type="sldNum" idx="12"/>
          </p:nvPr>
        </p:nvSpPr>
        <p:spPr>
          <a:xfrm>
            <a:off x="8472458" y="4663217"/>
            <a:ext cx="548700" cy="393600"/>
          </a:xfrm>
          <a:prstGeom prst="rect">
            <a:avLst/>
          </a:prstGeom>
          <a:noFill/>
          <a:ln>
            <a:noFill/>
          </a:ln>
        </p:spPr>
        <p:txBody>
          <a:bodyPr spcFirstLastPara="1" wrap="square" lIns="68575" tIns="34275" rIns="68575" bIns="34275" anchor="ctr" anchorCtr="0">
            <a:noAutofit/>
          </a:bodyPr>
          <a:lstStyle/>
          <a:p>
            <a:pPr marL="0" lvl="0" indent="0" algn="r" rtl="0">
              <a:lnSpc>
                <a:spcPct val="100000"/>
              </a:lnSpc>
              <a:spcBef>
                <a:spcPts val="0"/>
              </a:spcBef>
              <a:spcAft>
                <a:spcPts val="0"/>
              </a:spcAft>
              <a:buSzPts val="800"/>
              <a:buNone/>
            </a:pPr>
            <a:fld id="{00000000-1234-1234-1234-123412341234}" type="slidenum">
              <a:rPr lang="en-US"/>
              <a:t>135</a:t>
            </a:fld>
            <a:endParaRPr/>
          </a:p>
        </p:txBody>
      </p:sp>
      <p:pic>
        <p:nvPicPr>
          <p:cNvPr id="1231" name="Google Shape;1231;p225"/>
          <p:cNvPicPr preferRelativeResize="0"/>
          <p:nvPr/>
        </p:nvPicPr>
        <p:blipFill rotWithShape="1">
          <a:blip r:embed="rId3">
            <a:alphaModFix/>
          </a:blip>
          <a:srcRect/>
          <a:stretch/>
        </p:blipFill>
        <p:spPr>
          <a:xfrm>
            <a:off x="41821" y="47020"/>
            <a:ext cx="781139" cy="628389"/>
          </a:xfrm>
          <a:prstGeom prst="rect">
            <a:avLst/>
          </a:prstGeom>
          <a:noFill/>
          <a:ln>
            <a:noFill/>
          </a:ln>
        </p:spPr>
      </p:pic>
      <p:sp>
        <p:nvSpPr>
          <p:cNvPr id="1232" name="Google Shape;1232;p225"/>
          <p:cNvSpPr/>
          <p:nvPr/>
        </p:nvSpPr>
        <p:spPr>
          <a:xfrm>
            <a:off x="1236260" y="89208"/>
            <a:ext cx="7865919"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US" sz="2800" b="0" i="0" u="none" strike="noStrike" cap="none">
                <a:solidFill>
                  <a:srgbClr val="7030A0"/>
                </a:solidFill>
                <a:latin typeface="Times New Roman"/>
                <a:ea typeface="Times New Roman"/>
                <a:cs typeface="Times New Roman"/>
                <a:sym typeface="Times New Roman"/>
              </a:rPr>
              <a:t>TCP/IP Model</a:t>
            </a:r>
            <a:endParaRPr sz="1400" b="0" i="0" u="none" strike="noStrike" cap="none">
              <a:solidFill>
                <a:srgbClr val="000000"/>
              </a:solidFill>
              <a:latin typeface="Arial"/>
              <a:ea typeface="Arial"/>
              <a:cs typeface="Arial"/>
              <a:sym typeface="Arial"/>
            </a:endParaRPr>
          </a:p>
        </p:txBody>
      </p:sp>
      <p:sp>
        <p:nvSpPr>
          <p:cNvPr id="1233" name="Google Shape;1233;p225"/>
          <p:cNvSpPr/>
          <p:nvPr/>
        </p:nvSpPr>
        <p:spPr>
          <a:xfrm>
            <a:off x="795308" y="675409"/>
            <a:ext cx="8225850" cy="304694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400" b="1" i="0" u="none" strike="noStrike" cap="none" dirty="0">
                <a:solidFill>
                  <a:srgbClr val="000000"/>
                </a:solidFill>
                <a:latin typeface="Times New Roman"/>
                <a:ea typeface="Times New Roman"/>
                <a:cs typeface="Times New Roman"/>
                <a:sym typeface="Times New Roman"/>
              </a:rPr>
              <a:t>TCP :Transmission Control </a:t>
            </a:r>
            <a:r>
              <a:rPr lang="en-US" sz="2400" b="1" i="0" u="none" strike="noStrike" cap="none" dirty="0" smtClean="0">
                <a:solidFill>
                  <a:srgbClr val="000000"/>
                </a:solidFill>
                <a:latin typeface="Times New Roman"/>
                <a:ea typeface="Times New Roman"/>
                <a:cs typeface="Times New Roman"/>
                <a:sym typeface="Times New Roman"/>
              </a:rPr>
              <a:t>Protocol, IP </a:t>
            </a:r>
            <a:r>
              <a:rPr lang="en-US" sz="2400" b="1" i="0" u="none" strike="noStrike" cap="none" dirty="0">
                <a:solidFill>
                  <a:srgbClr val="000000"/>
                </a:solidFill>
                <a:latin typeface="Times New Roman"/>
                <a:ea typeface="Times New Roman"/>
                <a:cs typeface="Times New Roman"/>
                <a:sym typeface="Times New Roman"/>
              </a:rPr>
              <a:t>: Internet Protocol </a:t>
            </a:r>
            <a:endParaRPr sz="2400" b="1" i="0" u="none" strike="noStrike" cap="none" dirty="0">
              <a:solidFill>
                <a:srgbClr val="000000"/>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None/>
            </a:pPr>
            <a:r>
              <a:rPr lang="en-US" sz="2400" b="0" i="0" u="none" strike="noStrike" cap="none" dirty="0" smtClean="0">
                <a:solidFill>
                  <a:schemeClr val="tx1"/>
                </a:solidFill>
                <a:latin typeface="Times New Roman"/>
                <a:ea typeface="Times New Roman"/>
                <a:cs typeface="Times New Roman"/>
                <a:sym typeface="Times New Roman"/>
              </a:rPr>
              <a:t>The </a:t>
            </a:r>
            <a:r>
              <a:rPr lang="en-US" sz="2400" b="0" i="0" u="none" strike="noStrike" cap="none" dirty="0">
                <a:solidFill>
                  <a:schemeClr val="tx1"/>
                </a:solidFill>
                <a:latin typeface="Times New Roman"/>
                <a:ea typeface="Times New Roman"/>
                <a:cs typeface="Times New Roman"/>
                <a:sym typeface="Times New Roman"/>
              </a:rPr>
              <a:t>main work of TCP/IP is to transfer the data of a computer from one device to another.</a:t>
            </a:r>
            <a:endParaRPr sz="2400" b="0" i="0" u="none" strike="noStrike" cap="none" dirty="0">
              <a:solidFill>
                <a:schemeClr val="tx1"/>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None/>
            </a:pPr>
            <a:r>
              <a:rPr lang="en-US" sz="2400" b="0" i="0" u="none" strike="noStrike" cap="none" dirty="0" smtClean="0">
                <a:solidFill>
                  <a:schemeClr val="tx1"/>
                </a:solidFill>
                <a:latin typeface="Times New Roman"/>
                <a:ea typeface="Times New Roman"/>
                <a:cs typeface="Times New Roman"/>
                <a:sym typeface="Times New Roman"/>
              </a:rPr>
              <a:t>TCP/IP </a:t>
            </a:r>
            <a:r>
              <a:rPr lang="en-US" sz="2400" b="0" i="0" u="none" strike="noStrike" cap="none" dirty="0">
                <a:solidFill>
                  <a:schemeClr val="tx1"/>
                </a:solidFill>
                <a:latin typeface="Times New Roman"/>
                <a:ea typeface="Times New Roman"/>
                <a:cs typeface="Times New Roman"/>
                <a:sym typeface="Times New Roman"/>
              </a:rPr>
              <a:t>model divides its data into packets and combines them at the other end, which helps in maintaining the accuracy of the data while transferring from one end to another end.</a:t>
            </a:r>
            <a:endParaRPr sz="1600" dirty="0">
              <a:solidFill>
                <a:schemeClr val="tx1"/>
              </a:solidFill>
            </a:endParaRPr>
          </a:p>
          <a:p>
            <a:pPr marL="0" marR="0" lvl="0" indent="0" algn="l" rtl="0">
              <a:lnSpc>
                <a:spcPct val="100000"/>
              </a:lnSpc>
              <a:spcBef>
                <a:spcPts val="0"/>
              </a:spcBef>
              <a:spcAft>
                <a:spcPts val="0"/>
              </a:spcAft>
              <a:buNone/>
            </a:pPr>
            <a:r>
              <a:rPr lang="en-US" sz="2400" b="1" i="0" u="none" strike="noStrike" cap="none" dirty="0" smtClean="0">
                <a:solidFill>
                  <a:schemeClr val="tx1"/>
                </a:solidFill>
                <a:latin typeface="Times New Roman"/>
                <a:ea typeface="Times New Roman"/>
                <a:cs typeface="Times New Roman"/>
                <a:sym typeface="Times New Roman"/>
              </a:rPr>
              <a:t>IP</a:t>
            </a:r>
            <a:r>
              <a:rPr lang="en-US" sz="2400" b="0" i="0" u="none" strike="noStrike" cap="none" dirty="0" smtClean="0">
                <a:solidFill>
                  <a:schemeClr val="tx1"/>
                </a:solidFill>
                <a:latin typeface="Times New Roman"/>
                <a:ea typeface="Times New Roman"/>
                <a:cs typeface="Times New Roman"/>
                <a:sym typeface="Times New Roman"/>
              </a:rPr>
              <a:t> </a:t>
            </a:r>
            <a:r>
              <a:rPr lang="en-US" sz="2400" b="0" i="0" u="none" strike="noStrike" cap="none" dirty="0">
                <a:solidFill>
                  <a:schemeClr val="tx1"/>
                </a:solidFill>
                <a:latin typeface="Times New Roman"/>
                <a:ea typeface="Times New Roman"/>
                <a:cs typeface="Times New Roman"/>
                <a:sym typeface="Times New Roman"/>
              </a:rPr>
              <a:t>finds the destination of the mail and TCP has the work to send and receive the mail.</a:t>
            </a:r>
            <a:endParaRPr sz="1600" dirty="0">
              <a:solidFill>
                <a:schemeClr val="tx1"/>
              </a:solidFill>
            </a:endParaRPr>
          </a:p>
        </p:txBody>
      </p:sp>
      <p:sp>
        <p:nvSpPr>
          <p:cNvPr id="2" name="Rectangle 1"/>
          <p:cNvSpPr/>
          <p:nvPr/>
        </p:nvSpPr>
        <p:spPr>
          <a:xfrm>
            <a:off x="722969" y="3924553"/>
            <a:ext cx="8023839" cy="738664"/>
          </a:xfrm>
          <a:prstGeom prst="rect">
            <a:avLst/>
          </a:prstGeom>
        </p:spPr>
        <p:txBody>
          <a:bodyPr wrap="square">
            <a:spAutoFit/>
          </a:bodyPr>
          <a:lstStyle/>
          <a:p>
            <a:r>
              <a:rPr lang="en-GB" dirty="0">
                <a:solidFill>
                  <a:srgbClr val="202122"/>
                </a:solidFill>
                <a:latin typeface="Times New Roman" panose="02020603050405020304" pitchFamily="18" charset="0"/>
                <a:cs typeface="Times New Roman" panose="02020603050405020304" pitchFamily="18" charset="0"/>
              </a:rPr>
              <a:t>The </a:t>
            </a:r>
            <a:r>
              <a:rPr lang="en-GB" b="1" dirty="0">
                <a:solidFill>
                  <a:srgbClr val="202122"/>
                </a:solidFill>
                <a:latin typeface="Times New Roman" panose="02020603050405020304" pitchFamily="18" charset="0"/>
                <a:cs typeface="Times New Roman" panose="02020603050405020304" pitchFamily="18" charset="0"/>
              </a:rPr>
              <a:t>Advanced Research Projects Agency Network</a:t>
            </a:r>
            <a:r>
              <a:rPr lang="en-GB" dirty="0">
                <a:solidFill>
                  <a:srgbClr val="202122"/>
                </a:solidFill>
                <a:latin typeface="Times New Roman" panose="02020603050405020304" pitchFamily="18" charset="0"/>
                <a:cs typeface="Times New Roman" panose="02020603050405020304" pitchFamily="18" charset="0"/>
              </a:rPr>
              <a:t> (</a:t>
            </a:r>
            <a:r>
              <a:rPr lang="en-GB" b="1" dirty="0">
                <a:solidFill>
                  <a:srgbClr val="202122"/>
                </a:solidFill>
                <a:latin typeface="Times New Roman" panose="02020603050405020304" pitchFamily="18" charset="0"/>
                <a:cs typeface="Times New Roman" panose="02020603050405020304" pitchFamily="18" charset="0"/>
              </a:rPr>
              <a:t>ARPANET</a:t>
            </a:r>
            <a:r>
              <a:rPr lang="en-GB" dirty="0">
                <a:solidFill>
                  <a:srgbClr val="202122"/>
                </a:solidFill>
                <a:latin typeface="Times New Roman" panose="02020603050405020304" pitchFamily="18" charset="0"/>
                <a:cs typeface="Times New Roman" panose="02020603050405020304" pitchFamily="18" charset="0"/>
              </a:rPr>
              <a:t>) was the first wide-area </a:t>
            </a:r>
            <a:r>
              <a:rPr lang="en-GB" dirty="0">
                <a:solidFill>
                  <a:srgbClr val="3366CC"/>
                </a:solidFill>
                <a:latin typeface="Times New Roman" panose="02020603050405020304" pitchFamily="18" charset="0"/>
                <a:cs typeface="Times New Roman" panose="02020603050405020304" pitchFamily="18" charset="0"/>
              </a:rPr>
              <a:t>packet-switched network</a:t>
            </a:r>
            <a:r>
              <a:rPr lang="en-GB" dirty="0">
                <a:solidFill>
                  <a:srgbClr val="202122"/>
                </a:solidFill>
                <a:latin typeface="Times New Roman" panose="02020603050405020304" pitchFamily="18" charset="0"/>
                <a:cs typeface="Times New Roman" panose="02020603050405020304" pitchFamily="18" charset="0"/>
              </a:rPr>
              <a:t> with distributed control and one of the first computer networks to implement the </a:t>
            </a:r>
            <a:r>
              <a:rPr lang="en-GB" dirty="0">
                <a:solidFill>
                  <a:srgbClr val="3366CC"/>
                </a:solidFill>
                <a:latin typeface="Times New Roman" panose="02020603050405020304" pitchFamily="18" charset="0"/>
                <a:cs typeface="Times New Roman" panose="02020603050405020304" pitchFamily="18" charset="0"/>
              </a:rPr>
              <a:t>TCP/IP</a:t>
            </a:r>
            <a:r>
              <a:rPr lang="en-GB" dirty="0">
                <a:solidFill>
                  <a:srgbClr val="202122"/>
                </a:solidFill>
                <a:latin typeface="Times New Roman" panose="02020603050405020304" pitchFamily="18" charset="0"/>
                <a:cs typeface="Times New Roman" panose="02020603050405020304" pitchFamily="18" charset="0"/>
              </a:rPr>
              <a:t> protocol suite. </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02450332"/>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Shape 1237"/>
        <p:cNvGrpSpPr/>
        <p:nvPr/>
      </p:nvGrpSpPr>
      <p:grpSpPr>
        <a:xfrm>
          <a:off x="0" y="0"/>
          <a:ext cx="0" cy="0"/>
          <a:chOff x="0" y="0"/>
          <a:chExt cx="0" cy="0"/>
        </a:xfrm>
      </p:grpSpPr>
      <p:sp>
        <p:nvSpPr>
          <p:cNvPr id="1238" name="Google Shape;1238;p140"/>
          <p:cNvSpPr txBox="1">
            <a:spLocks noGrp="1"/>
          </p:cNvSpPr>
          <p:nvPr>
            <p:ph type="sldNum" idx="12"/>
          </p:nvPr>
        </p:nvSpPr>
        <p:spPr>
          <a:xfrm>
            <a:off x="8472458" y="4663217"/>
            <a:ext cx="548700" cy="393600"/>
          </a:xfrm>
          <a:prstGeom prst="rect">
            <a:avLst/>
          </a:prstGeom>
          <a:noFill/>
          <a:ln>
            <a:noFill/>
          </a:ln>
        </p:spPr>
        <p:txBody>
          <a:bodyPr spcFirstLastPara="1" wrap="square" lIns="68575" tIns="34275" rIns="68575" bIns="34275" anchor="ctr" anchorCtr="0">
            <a:noAutofit/>
          </a:bodyPr>
          <a:lstStyle/>
          <a:p>
            <a:pPr marL="0" lvl="0" indent="0" algn="r" rtl="0">
              <a:lnSpc>
                <a:spcPct val="100000"/>
              </a:lnSpc>
              <a:spcBef>
                <a:spcPts val="0"/>
              </a:spcBef>
              <a:spcAft>
                <a:spcPts val="0"/>
              </a:spcAft>
              <a:buSzPts val="800"/>
              <a:buNone/>
            </a:pPr>
            <a:fld id="{00000000-1234-1234-1234-123412341234}" type="slidenum">
              <a:rPr lang="en-US">
                <a:solidFill>
                  <a:schemeClr val="tx1"/>
                </a:solidFill>
                <a:latin typeface="Times New Roman" panose="02020603050405020304" pitchFamily="18" charset="0"/>
                <a:cs typeface="Times New Roman" panose="02020603050405020304" pitchFamily="18" charset="0"/>
              </a:rPr>
              <a:t>136</a:t>
            </a:fld>
            <a:endParaRPr>
              <a:solidFill>
                <a:schemeClr val="tx1"/>
              </a:solidFill>
              <a:latin typeface="Times New Roman" panose="02020603050405020304" pitchFamily="18" charset="0"/>
              <a:cs typeface="Times New Roman" panose="02020603050405020304" pitchFamily="18" charset="0"/>
            </a:endParaRPr>
          </a:p>
        </p:txBody>
      </p:sp>
      <p:pic>
        <p:nvPicPr>
          <p:cNvPr id="1239" name="Google Shape;1239;p140"/>
          <p:cNvPicPr preferRelativeResize="0"/>
          <p:nvPr/>
        </p:nvPicPr>
        <p:blipFill rotWithShape="1">
          <a:blip r:embed="rId3">
            <a:alphaModFix/>
          </a:blip>
          <a:srcRect/>
          <a:stretch/>
        </p:blipFill>
        <p:spPr>
          <a:xfrm>
            <a:off x="41821" y="47020"/>
            <a:ext cx="781139" cy="628389"/>
          </a:xfrm>
          <a:prstGeom prst="rect">
            <a:avLst/>
          </a:prstGeom>
          <a:noFill/>
          <a:ln>
            <a:noFill/>
          </a:ln>
        </p:spPr>
      </p:pic>
      <p:sp>
        <p:nvSpPr>
          <p:cNvPr id="1240" name="Google Shape;1240;p140"/>
          <p:cNvSpPr/>
          <p:nvPr/>
        </p:nvSpPr>
        <p:spPr>
          <a:xfrm>
            <a:off x="1236260" y="89208"/>
            <a:ext cx="7865919"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US" sz="2800" b="0" i="0" u="none" strike="noStrike" cap="none" dirty="0">
                <a:solidFill>
                  <a:schemeClr val="tx1"/>
                </a:solidFill>
                <a:latin typeface="Times New Roman" panose="02020603050405020304" pitchFamily="18" charset="0"/>
                <a:ea typeface="Times New Roman"/>
                <a:cs typeface="Times New Roman" panose="02020603050405020304" pitchFamily="18" charset="0"/>
                <a:sym typeface="Times New Roman"/>
              </a:rPr>
              <a:t>TCP/IP Model: Protocols</a:t>
            </a:r>
            <a:endParaRPr sz="1400" b="0" i="0" u="none" strike="noStrike" cap="none" dirty="0">
              <a:solidFill>
                <a:schemeClr val="tx1"/>
              </a:solidFill>
              <a:latin typeface="Times New Roman" panose="02020603050405020304" pitchFamily="18" charset="0"/>
              <a:cs typeface="Times New Roman" panose="02020603050405020304" pitchFamily="18" charset="0"/>
              <a:sym typeface="Arial"/>
            </a:endParaRPr>
          </a:p>
        </p:txBody>
      </p:sp>
      <p:pic>
        <p:nvPicPr>
          <p:cNvPr id="1241" name="Google Shape;1241;p140"/>
          <p:cNvPicPr preferRelativeResize="0"/>
          <p:nvPr/>
        </p:nvPicPr>
        <p:blipFill rotWithShape="1">
          <a:blip r:embed="rId4">
            <a:alphaModFix/>
          </a:blip>
          <a:srcRect l="2003" t="7486" b="3770"/>
          <a:stretch/>
        </p:blipFill>
        <p:spPr>
          <a:xfrm>
            <a:off x="432390" y="678097"/>
            <a:ext cx="6006752" cy="3566617"/>
          </a:xfrm>
          <a:prstGeom prst="rect">
            <a:avLst/>
          </a:prstGeom>
          <a:noFill/>
          <a:ln>
            <a:noFill/>
          </a:ln>
        </p:spPr>
      </p:pic>
      <p:sp>
        <p:nvSpPr>
          <p:cNvPr id="2" name="Rectangle 1"/>
          <p:cNvSpPr/>
          <p:nvPr/>
        </p:nvSpPr>
        <p:spPr>
          <a:xfrm>
            <a:off x="5690937" y="839510"/>
            <a:ext cx="4572000" cy="307777"/>
          </a:xfrm>
          <a:prstGeom prst="rect">
            <a:avLst/>
          </a:prstGeom>
        </p:spPr>
        <p:txBody>
          <a:bodyPr>
            <a:spAutoFit/>
          </a:bodyPr>
          <a:lstStyle/>
          <a:p>
            <a:r>
              <a:rPr lang="en-GB" b="1" dirty="0" smtClean="0">
                <a:solidFill>
                  <a:schemeClr val="tx1"/>
                </a:solidFill>
                <a:latin typeface="Times New Roman" panose="02020603050405020304" pitchFamily="18" charset="0"/>
                <a:cs typeface="Times New Roman" panose="02020603050405020304" pitchFamily="18" charset="0"/>
              </a:rPr>
              <a:t>HTTP:</a:t>
            </a:r>
            <a:r>
              <a:rPr lang="en-GB" dirty="0" smtClean="0">
                <a:solidFill>
                  <a:schemeClr val="tx1"/>
                </a:solidFill>
                <a:latin typeface="Times New Roman" panose="02020603050405020304" pitchFamily="18" charset="0"/>
                <a:cs typeface="Times New Roman" panose="02020603050405020304" pitchFamily="18" charset="0"/>
              </a:rPr>
              <a:t>The </a:t>
            </a:r>
            <a:r>
              <a:rPr lang="en-GB" dirty="0">
                <a:solidFill>
                  <a:schemeClr val="tx1"/>
                </a:solidFill>
                <a:latin typeface="Times New Roman" panose="02020603050405020304" pitchFamily="18" charset="0"/>
                <a:cs typeface="Times New Roman" panose="02020603050405020304" pitchFamily="18" charset="0"/>
              </a:rPr>
              <a:t>Hypertext Transfer Protocol </a:t>
            </a:r>
          </a:p>
        </p:txBody>
      </p:sp>
      <p:sp>
        <p:nvSpPr>
          <p:cNvPr id="3" name="Rectangle 2"/>
          <p:cNvSpPr/>
          <p:nvPr/>
        </p:nvSpPr>
        <p:spPr>
          <a:xfrm>
            <a:off x="5690937" y="1090145"/>
            <a:ext cx="4572000" cy="307777"/>
          </a:xfrm>
          <a:prstGeom prst="rect">
            <a:avLst/>
          </a:prstGeom>
        </p:spPr>
        <p:txBody>
          <a:bodyPr>
            <a:spAutoFit/>
          </a:bodyPr>
          <a:lstStyle/>
          <a:p>
            <a:r>
              <a:rPr lang="en-IN" b="1" dirty="0" smtClean="0">
                <a:solidFill>
                  <a:schemeClr val="tx1"/>
                </a:solidFill>
                <a:latin typeface="Times New Roman" panose="02020603050405020304" pitchFamily="18" charset="0"/>
                <a:cs typeface="Times New Roman" panose="02020603050405020304" pitchFamily="18" charset="0"/>
              </a:rPr>
              <a:t>SMTP:</a:t>
            </a:r>
            <a:r>
              <a:rPr lang="en-IN" dirty="0" smtClean="0">
                <a:solidFill>
                  <a:schemeClr val="tx1"/>
                </a:solidFill>
                <a:latin typeface="Times New Roman" panose="02020603050405020304" pitchFamily="18" charset="0"/>
                <a:cs typeface="Times New Roman" panose="02020603050405020304" pitchFamily="18" charset="0"/>
              </a:rPr>
              <a:t> </a:t>
            </a:r>
            <a:r>
              <a:rPr lang="en-IN" dirty="0">
                <a:solidFill>
                  <a:schemeClr val="tx1"/>
                </a:solidFill>
                <a:latin typeface="Times New Roman" panose="02020603050405020304" pitchFamily="18" charset="0"/>
                <a:cs typeface="Times New Roman" panose="02020603050405020304" pitchFamily="18" charset="0"/>
              </a:rPr>
              <a:t>Simple mail transfer protocol.</a:t>
            </a:r>
          </a:p>
        </p:txBody>
      </p:sp>
      <p:sp>
        <p:nvSpPr>
          <p:cNvPr id="5" name="Rectangle 4"/>
          <p:cNvSpPr/>
          <p:nvPr/>
        </p:nvSpPr>
        <p:spPr>
          <a:xfrm>
            <a:off x="5680815" y="2744973"/>
            <a:ext cx="4572000" cy="307777"/>
          </a:xfrm>
          <a:prstGeom prst="rect">
            <a:avLst/>
          </a:prstGeom>
        </p:spPr>
        <p:txBody>
          <a:bodyPr>
            <a:spAutoFit/>
          </a:bodyPr>
          <a:lstStyle/>
          <a:p>
            <a:r>
              <a:rPr lang="en-IN" dirty="0" smtClean="0">
                <a:solidFill>
                  <a:schemeClr val="tx1"/>
                </a:solidFill>
                <a:latin typeface="Times New Roman" panose="02020603050405020304" pitchFamily="18" charset="0"/>
                <a:cs typeface="Times New Roman" panose="02020603050405020304" pitchFamily="18" charset="0"/>
              </a:rPr>
              <a:t>ICMP: Internet </a:t>
            </a:r>
            <a:r>
              <a:rPr lang="en-IN" dirty="0">
                <a:solidFill>
                  <a:schemeClr val="tx1"/>
                </a:solidFill>
                <a:latin typeface="Times New Roman" panose="02020603050405020304" pitchFamily="18" charset="0"/>
                <a:cs typeface="Times New Roman" panose="02020603050405020304" pitchFamily="18" charset="0"/>
              </a:rPr>
              <a:t>Control Message Protocol</a:t>
            </a:r>
          </a:p>
        </p:txBody>
      </p:sp>
      <p:sp>
        <p:nvSpPr>
          <p:cNvPr id="6" name="Rectangle 5"/>
          <p:cNvSpPr/>
          <p:nvPr/>
        </p:nvSpPr>
        <p:spPr>
          <a:xfrm>
            <a:off x="5541151" y="1995128"/>
            <a:ext cx="2428870" cy="307777"/>
          </a:xfrm>
          <a:prstGeom prst="rect">
            <a:avLst/>
          </a:prstGeom>
        </p:spPr>
        <p:txBody>
          <a:bodyPr wrap="none">
            <a:spAutoFit/>
          </a:bodyPr>
          <a:lstStyle/>
          <a:p>
            <a:r>
              <a:rPr lang="en-IN" dirty="0" smtClean="0">
                <a:solidFill>
                  <a:schemeClr val="tx1"/>
                </a:solidFill>
                <a:latin typeface="Times New Roman" panose="02020603050405020304" pitchFamily="18" charset="0"/>
                <a:cs typeface="Times New Roman" panose="02020603050405020304" pitchFamily="18" charset="0"/>
              </a:rPr>
              <a:t>UDP: User </a:t>
            </a:r>
            <a:r>
              <a:rPr lang="en-IN" dirty="0">
                <a:solidFill>
                  <a:schemeClr val="tx1"/>
                </a:solidFill>
                <a:latin typeface="Times New Roman" panose="02020603050405020304" pitchFamily="18" charset="0"/>
                <a:cs typeface="Times New Roman" panose="02020603050405020304" pitchFamily="18" charset="0"/>
              </a:rPr>
              <a:t>Datagram Protocol </a:t>
            </a:r>
          </a:p>
        </p:txBody>
      </p:sp>
      <p:sp>
        <p:nvSpPr>
          <p:cNvPr id="7" name="Rectangle 6"/>
          <p:cNvSpPr/>
          <p:nvPr/>
        </p:nvSpPr>
        <p:spPr>
          <a:xfrm>
            <a:off x="5541151" y="1663748"/>
            <a:ext cx="2866490" cy="307777"/>
          </a:xfrm>
          <a:prstGeom prst="rect">
            <a:avLst/>
          </a:prstGeom>
        </p:spPr>
        <p:txBody>
          <a:bodyPr wrap="none">
            <a:spAutoFit/>
          </a:bodyPr>
          <a:lstStyle/>
          <a:p>
            <a:r>
              <a:rPr lang="en-IN" dirty="0" smtClean="0">
                <a:solidFill>
                  <a:schemeClr val="tx1"/>
                </a:solidFill>
                <a:latin typeface="Times New Roman" panose="02020603050405020304" pitchFamily="18" charset="0"/>
                <a:cs typeface="Times New Roman" panose="02020603050405020304" pitchFamily="18" charset="0"/>
              </a:rPr>
              <a:t>TCP: Transmission </a:t>
            </a:r>
            <a:r>
              <a:rPr lang="en-IN" dirty="0">
                <a:solidFill>
                  <a:schemeClr val="tx1"/>
                </a:solidFill>
                <a:latin typeface="Times New Roman" panose="02020603050405020304" pitchFamily="18" charset="0"/>
                <a:cs typeface="Times New Roman" panose="02020603050405020304" pitchFamily="18" charset="0"/>
              </a:rPr>
              <a:t>Control Protocol </a:t>
            </a:r>
          </a:p>
        </p:txBody>
      </p:sp>
      <p:sp>
        <p:nvSpPr>
          <p:cNvPr id="8" name="Rectangle 7"/>
          <p:cNvSpPr/>
          <p:nvPr/>
        </p:nvSpPr>
        <p:spPr>
          <a:xfrm>
            <a:off x="5469171" y="3513630"/>
            <a:ext cx="3220753" cy="307777"/>
          </a:xfrm>
          <a:prstGeom prst="rect">
            <a:avLst/>
          </a:prstGeom>
        </p:spPr>
        <p:txBody>
          <a:bodyPr wrap="none">
            <a:spAutoFit/>
          </a:bodyPr>
          <a:lstStyle/>
          <a:p>
            <a:r>
              <a:rPr lang="en-IN" b="1" dirty="0" smtClean="0">
                <a:solidFill>
                  <a:schemeClr val="tx1"/>
                </a:solidFill>
                <a:latin typeface="Times New Roman" panose="02020603050405020304" pitchFamily="18" charset="0"/>
                <a:cs typeface="Times New Roman" panose="02020603050405020304" pitchFamily="18" charset="0"/>
              </a:rPr>
              <a:t>SONET: Synchronous </a:t>
            </a:r>
            <a:r>
              <a:rPr lang="en-IN" b="1" dirty="0">
                <a:solidFill>
                  <a:schemeClr val="tx1"/>
                </a:solidFill>
                <a:latin typeface="Times New Roman" panose="02020603050405020304" pitchFamily="18" charset="0"/>
                <a:cs typeface="Times New Roman" panose="02020603050405020304" pitchFamily="18" charset="0"/>
              </a:rPr>
              <a:t>Optical Network</a:t>
            </a:r>
          </a:p>
        </p:txBody>
      </p:sp>
      <p:sp>
        <p:nvSpPr>
          <p:cNvPr id="9" name="Rectangle 8"/>
          <p:cNvSpPr/>
          <p:nvPr/>
        </p:nvSpPr>
        <p:spPr>
          <a:xfrm>
            <a:off x="5541151" y="3264610"/>
            <a:ext cx="2302233" cy="307777"/>
          </a:xfrm>
          <a:prstGeom prst="rect">
            <a:avLst/>
          </a:prstGeom>
        </p:spPr>
        <p:txBody>
          <a:bodyPr wrap="none">
            <a:spAutoFit/>
          </a:bodyPr>
          <a:lstStyle/>
          <a:p>
            <a:r>
              <a:rPr lang="en-IN" dirty="0" smtClean="0">
                <a:solidFill>
                  <a:schemeClr val="tx1"/>
                </a:solidFill>
                <a:latin typeface="Times New Roman" panose="02020603050405020304" pitchFamily="18" charset="0"/>
                <a:cs typeface="Times New Roman" panose="02020603050405020304" pitchFamily="18" charset="0"/>
              </a:rPr>
              <a:t>DSL: Digital </a:t>
            </a:r>
            <a:r>
              <a:rPr lang="en-IN" dirty="0">
                <a:solidFill>
                  <a:schemeClr val="tx1"/>
                </a:solidFill>
                <a:latin typeface="Times New Roman" panose="02020603050405020304" pitchFamily="18" charset="0"/>
                <a:cs typeface="Times New Roman" panose="02020603050405020304" pitchFamily="18" charset="0"/>
              </a:rPr>
              <a:t>Subscriber Line</a:t>
            </a:r>
          </a:p>
        </p:txBody>
      </p:sp>
      <p:sp>
        <p:nvSpPr>
          <p:cNvPr id="10" name="Rectangle 9"/>
          <p:cNvSpPr/>
          <p:nvPr/>
        </p:nvSpPr>
        <p:spPr>
          <a:xfrm>
            <a:off x="5467474" y="3829844"/>
            <a:ext cx="3052439" cy="461665"/>
          </a:xfrm>
          <a:prstGeom prst="rect">
            <a:avLst/>
          </a:prstGeom>
        </p:spPr>
        <p:txBody>
          <a:bodyPr wrap="none">
            <a:spAutoFit/>
          </a:bodyPr>
          <a:lstStyle/>
          <a:p>
            <a:r>
              <a:rPr lang="en-GB" sz="1200" dirty="0" smtClean="0">
                <a:solidFill>
                  <a:schemeClr val="tx1"/>
                </a:solidFill>
                <a:latin typeface="Times New Roman" panose="02020603050405020304" pitchFamily="18" charset="0"/>
                <a:cs typeface="Times New Roman" panose="02020603050405020304" pitchFamily="18" charset="0"/>
              </a:rPr>
              <a:t>802.11 and Ethernet: are </a:t>
            </a:r>
            <a:r>
              <a:rPr lang="en-GB" sz="1200" dirty="0">
                <a:solidFill>
                  <a:schemeClr val="tx1"/>
                </a:solidFill>
                <a:latin typeface="Times New Roman" panose="02020603050405020304" pitchFamily="18" charset="0"/>
                <a:cs typeface="Times New Roman" panose="02020603050405020304" pitchFamily="18" charset="0"/>
              </a:rPr>
              <a:t>examples of </a:t>
            </a:r>
            <a:r>
              <a:rPr lang="en-GB" sz="1200" dirty="0" smtClean="0">
                <a:solidFill>
                  <a:schemeClr val="tx1"/>
                </a:solidFill>
                <a:latin typeface="Times New Roman" panose="02020603050405020304" pitchFamily="18" charset="0"/>
                <a:cs typeface="Times New Roman" panose="02020603050405020304" pitchFamily="18" charset="0"/>
              </a:rPr>
              <a:t>standard</a:t>
            </a:r>
          </a:p>
          <a:p>
            <a:r>
              <a:rPr lang="en-GB" sz="1200" dirty="0">
                <a:solidFill>
                  <a:schemeClr val="tx1"/>
                </a:solidFill>
                <a:latin typeface="Times New Roman" panose="02020603050405020304" pitchFamily="18" charset="0"/>
                <a:cs typeface="Times New Roman" panose="02020603050405020304" pitchFamily="18" charset="0"/>
              </a:rPr>
              <a:t> </a:t>
            </a:r>
            <a:r>
              <a:rPr lang="en-GB" sz="1200" u="sng" dirty="0">
                <a:solidFill>
                  <a:schemeClr val="tx1"/>
                </a:solidFill>
                <a:latin typeface="Times New Roman" panose="02020603050405020304" pitchFamily="18" charset="0"/>
                <a:cs typeface="Times New Roman" panose="02020603050405020304" pitchFamily="18" charset="0"/>
              </a:rPr>
              <a:t>LAN technologies</a:t>
            </a:r>
            <a:r>
              <a:rPr lang="en-GB" sz="1200" dirty="0">
                <a:solidFill>
                  <a:schemeClr val="tx1"/>
                </a:solidFill>
                <a:latin typeface="Times New Roman" panose="02020603050405020304" pitchFamily="18" charset="0"/>
                <a:cs typeface="Times New Roman" panose="02020603050405020304" pitchFamily="18" charset="0"/>
              </a:rPr>
              <a:t>.</a:t>
            </a:r>
            <a:endParaRPr lang="en-IN" sz="1200" dirty="0">
              <a:solidFill>
                <a:schemeClr val="tx1"/>
              </a:solidFill>
              <a:latin typeface="Times New Roman" panose="02020603050405020304" pitchFamily="18" charset="0"/>
              <a:cs typeface="Times New Roman" panose="02020603050405020304" pitchFamily="18" charset="0"/>
            </a:endParaRPr>
          </a:p>
        </p:txBody>
      </p:sp>
      <p:sp>
        <p:nvSpPr>
          <p:cNvPr id="11" name="Rectangle 10"/>
          <p:cNvSpPr/>
          <p:nvPr/>
        </p:nvSpPr>
        <p:spPr>
          <a:xfrm>
            <a:off x="5518219" y="4279707"/>
            <a:ext cx="3479054" cy="461665"/>
          </a:xfrm>
          <a:prstGeom prst="rect">
            <a:avLst/>
          </a:prstGeom>
        </p:spPr>
        <p:txBody>
          <a:bodyPr wrap="square">
            <a:spAutoFit/>
          </a:bodyPr>
          <a:lstStyle/>
          <a:p>
            <a:r>
              <a:rPr lang="en-GB" sz="1200" dirty="0">
                <a:solidFill>
                  <a:schemeClr val="tx1"/>
                </a:solidFill>
                <a:latin typeface="Times New Roman" panose="02020603050405020304" pitchFamily="18" charset="0"/>
                <a:cs typeface="Times New Roman" panose="02020603050405020304" pitchFamily="18" charset="0"/>
              </a:rPr>
              <a:t>The connection between the devices could be wired or wireless.</a:t>
            </a:r>
            <a:endParaRPr lang="en-IN" sz="12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28435251"/>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Shape 1245"/>
        <p:cNvGrpSpPr/>
        <p:nvPr/>
      </p:nvGrpSpPr>
      <p:grpSpPr>
        <a:xfrm>
          <a:off x="0" y="0"/>
          <a:ext cx="0" cy="0"/>
          <a:chOff x="0" y="0"/>
          <a:chExt cx="0" cy="0"/>
        </a:xfrm>
      </p:grpSpPr>
      <p:sp>
        <p:nvSpPr>
          <p:cNvPr id="1246" name="Google Shape;1246;p141"/>
          <p:cNvSpPr txBox="1">
            <a:spLocks noGrp="1"/>
          </p:cNvSpPr>
          <p:nvPr>
            <p:ph type="sldNum" idx="12"/>
          </p:nvPr>
        </p:nvSpPr>
        <p:spPr>
          <a:xfrm>
            <a:off x="8472458" y="4663217"/>
            <a:ext cx="548700" cy="393600"/>
          </a:xfrm>
          <a:prstGeom prst="rect">
            <a:avLst/>
          </a:prstGeom>
          <a:noFill/>
          <a:ln>
            <a:noFill/>
          </a:ln>
        </p:spPr>
        <p:txBody>
          <a:bodyPr spcFirstLastPara="1" wrap="square" lIns="68575" tIns="34275" rIns="68575" bIns="34275" anchor="ctr" anchorCtr="0">
            <a:noAutofit/>
          </a:bodyPr>
          <a:lstStyle/>
          <a:p>
            <a:pPr marL="0" lvl="0" indent="0" algn="r" rtl="0">
              <a:lnSpc>
                <a:spcPct val="100000"/>
              </a:lnSpc>
              <a:spcBef>
                <a:spcPts val="0"/>
              </a:spcBef>
              <a:spcAft>
                <a:spcPts val="0"/>
              </a:spcAft>
              <a:buSzPts val="800"/>
              <a:buNone/>
            </a:pPr>
            <a:fld id="{00000000-1234-1234-1234-123412341234}" type="slidenum">
              <a:rPr lang="en-US"/>
              <a:t>137</a:t>
            </a:fld>
            <a:endParaRPr/>
          </a:p>
        </p:txBody>
      </p:sp>
      <p:pic>
        <p:nvPicPr>
          <p:cNvPr id="1247" name="Google Shape;1247;p141"/>
          <p:cNvPicPr preferRelativeResize="0"/>
          <p:nvPr/>
        </p:nvPicPr>
        <p:blipFill rotWithShape="1">
          <a:blip r:embed="rId3">
            <a:alphaModFix/>
          </a:blip>
          <a:srcRect/>
          <a:stretch/>
        </p:blipFill>
        <p:spPr>
          <a:xfrm>
            <a:off x="41821" y="47020"/>
            <a:ext cx="781139" cy="628389"/>
          </a:xfrm>
          <a:prstGeom prst="rect">
            <a:avLst/>
          </a:prstGeom>
          <a:noFill/>
          <a:ln>
            <a:noFill/>
          </a:ln>
        </p:spPr>
      </p:pic>
      <p:sp>
        <p:nvSpPr>
          <p:cNvPr id="1248" name="Google Shape;1248;p141"/>
          <p:cNvSpPr/>
          <p:nvPr/>
        </p:nvSpPr>
        <p:spPr>
          <a:xfrm>
            <a:off x="822960" y="18445"/>
            <a:ext cx="7865919"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US" sz="2800" b="0" i="0" u="none" strike="noStrike" cap="none" dirty="0">
                <a:solidFill>
                  <a:srgbClr val="7030A0"/>
                </a:solidFill>
                <a:latin typeface="Times New Roman"/>
                <a:ea typeface="Times New Roman"/>
                <a:cs typeface="Times New Roman"/>
                <a:sym typeface="Times New Roman"/>
              </a:rPr>
              <a:t>OSI model protocols</a:t>
            </a:r>
            <a:endParaRPr sz="1400" b="0" i="0" u="none" strike="noStrike" cap="none" dirty="0">
              <a:solidFill>
                <a:srgbClr val="000000"/>
              </a:solidFill>
              <a:latin typeface="Arial"/>
              <a:ea typeface="Arial"/>
              <a:cs typeface="Arial"/>
              <a:sym typeface="Arial"/>
            </a:endParaRPr>
          </a:p>
        </p:txBody>
      </p:sp>
      <p:pic>
        <p:nvPicPr>
          <p:cNvPr id="1249" name="Google Shape;1249;p141"/>
          <p:cNvPicPr preferRelativeResize="0"/>
          <p:nvPr/>
        </p:nvPicPr>
        <p:blipFill rotWithShape="1">
          <a:blip r:embed="rId4">
            <a:alphaModFix/>
          </a:blip>
          <a:srcRect/>
          <a:stretch/>
        </p:blipFill>
        <p:spPr>
          <a:xfrm>
            <a:off x="1419921" y="675409"/>
            <a:ext cx="6501161" cy="4184608"/>
          </a:xfrm>
          <a:prstGeom prst="rect">
            <a:avLst/>
          </a:prstGeom>
          <a:noFill/>
          <a:ln>
            <a:noFill/>
          </a:ln>
        </p:spPr>
      </p:pic>
    </p:spTree>
    <p:extLst>
      <p:ext uri="{BB962C8B-B14F-4D97-AF65-F5344CB8AC3E}">
        <p14:creationId xmlns:p14="http://schemas.microsoft.com/office/powerpoint/2010/main" val="883879307"/>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Shape 1253"/>
        <p:cNvGrpSpPr/>
        <p:nvPr/>
      </p:nvGrpSpPr>
      <p:grpSpPr>
        <a:xfrm>
          <a:off x="0" y="0"/>
          <a:ext cx="0" cy="0"/>
          <a:chOff x="0" y="0"/>
          <a:chExt cx="0" cy="0"/>
        </a:xfrm>
      </p:grpSpPr>
      <p:sp>
        <p:nvSpPr>
          <p:cNvPr id="1254" name="Google Shape;1254;p142"/>
          <p:cNvSpPr txBox="1">
            <a:spLocks noGrp="1"/>
          </p:cNvSpPr>
          <p:nvPr>
            <p:ph type="sldNum" idx="12"/>
          </p:nvPr>
        </p:nvSpPr>
        <p:spPr>
          <a:xfrm>
            <a:off x="8472458" y="4663217"/>
            <a:ext cx="548700" cy="393600"/>
          </a:xfrm>
          <a:prstGeom prst="rect">
            <a:avLst/>
          </a:prstGeom>
          <a:noFill/>
          <a:ln>
            <a:noFill/>
          </a:ln>
        </p:spPr>
        <p:txBody>
          <a:bodyPr spcFirstLastPara="1" wrap="square" lIns="68575" tIns="34275" rIns="68575" bIns="34275" anchor="ctr" anchorCtr="0">
            <a:noAutofit/>
          </a:bodyPr>
          <a:lstStyle/>
          <a:p>
            <a:pPr marL="0" lvl="0" indent="0" algn="r" rtl="0">
              <a:lnSpc>
                <a:spcPct val="100000"/>
              </a:lnSpc>
              <a:spcBef>
                <a:spcPts val="0"/>
              </a:spcBef>
              <a:spcAft>
                <a:spcPts val="0"/>
              </a:spcAft>
              <a:buSzPts val="800"/>
              <a:buNone/>
            </a:pPr>
            <a:fld id="{00000000-1234-1234-1234-123412341234}" type="slidenum">
              <a:rPr lang="en-US">
                <a:latin typeface="Times New Roman" panose="02020603050405020304" pitchFamily="18" charset="0"/>
                <a:cs typeface="Times New Roman" panose="02020603050405020304" pitchFamily="18" charset="0"/>
              </a:rPr>
              <a:t>138</a:t>
            </a:fld>
            <a:endParaRPr>
              <a:latin typeface="Times New Roman" panose="02020603050405020304" pitchFamily="18" charset="0"/>
              <a:cs typeface="Times New Roman" panose="02020603050405020304" pitchFamily="18" charset="0"/>
            </a:endParaRPr>
          </a:p>
        </p:txBody>
      </p:sp>
      <p:pic>
        <p:nvPicPr>
          <p:cNvPr id="1255" name="Google Shape;1255;p142"/>
          <p:cNvPicPr preferRelativeResize="0"/>
          <p:nvPr/>
        </p:nvPicPr>
        <p:blipFill rotWithShape="1">
          <a:blip r:embed="rId3">
            <a:alphaModFix/>
          </a:blip>
          <a:srcRect/>
          <a:stretch/>
        </p:blipFill>
        <p:spPr>
          <a:xfrm>
            <a:off x="41821" y="47020"/>
            <a:ext cx="781139" cy="628389"/>
          </a:xfrm>
          <a:prstGeom prst="rect">
            <a:avLst/>
          </a:prstGeom>
          <a:noFill/>
          <a:ln>
            <a:noFill/>
          </a:ln>
        </p:spPr>
      </p:pic>
      <p:sp>
        <p:nvSpPr>
          <p:cNvPr id="1256" name="Google Shape;1256;p142"/>
          <p:cNvSpPr/>
          <p:nvPr/>
        </p:nvSpPr>
        <p:spPr>
          <a:xfrm>
            <a:off x="1236260" y="89208"/>
            <a:ext cx="7865919"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US" sz="2800" b="0" i="0" u="none" strike="noStrike" cap="none">
                <a:solidFill>
                  <a:srgbClr val="7030A0"/>
                </a:solidFill>
                <a:latin typeface="Times New Roman" panose="02020603050405020304" pitchFamily="18" charset="0"/>
                <a:ea typeface="Times New Roman"/>
                <a:cs typeface="Times New Roman" panose="02020603050405020304" pitchFamily="18" charset="0"/>
                <a:sym typeface="Times New Roman"/>
              </a:rPr>
              <a:t>Comparison of OSI &amp; TCP/IP Reference Models</a:t>
            </a:r>
            <a:endParaRPr sz="1400" b="0" i="0" u="none" strike="noStrike" cap="none">
              <a:solidFill>
                <a:srgbClr val="000000"/>
              </a:solidFill>
              <a:latin typeface="Times New Roman" panose="02020603050405020304" pitchFamily="18" charset="0"/>
              <a:cs typeface="Times New Roman" panose="02020603050405020304" pitchFamily="18" charset="0"/>
              <a:sym typeface="Arial"/>
            </a:endParaRPr>
          </a:p>
        </p:txBody>
      </p:sp>
      <p:graphicFrame>
        <p:nvGraphicFramePr>
          <p:cNvPr id="1257" name="Google Shape;1257;p142"/>
          <p:cNvGraphicFramePr/>
          <p:nvPr>
            <p:extLst>
              <p:ext uri="{D42A27DB-BD31-4B8C-83A1-F6EECF244321}">
                <p14:modId xmlns:p14="http://schemas.microsoft.com/office/powerpoint/2010/main" val="1366032717"/>
              </p:ext>
            </p:extLst>
          </p:nvPr>
        </p:nvGraphicFramePr>
        <p:xfrm>
          <a:off x="490654" y="675409"/>
          <a:ext cx="8653350" cy="4270985"/>
        </p:xfrm>
        <a:graphic>
          <a:graphicData uri="http://schemas.openxmlformats.org/drawingml/2006/table">
            <a:tbl>
              <a:tblPr>
                <a:noFill/>
              </a:tblPr>
              <a:tblGrid>
                <a:gridCol w="4103650">
                  <a:extLst>
                    <a:ext uri="{9D8B030D-6E8A-4147-A177-3AD203B41FA5}">
                      <a16:colId xmlns:a16="http://schemas.microsoft.com/office/drawing/2014/main" val="20000"/>
                    </a:ext>
                  </a:extLst>
                </a:gridCol>
                <a:gridCol w="4549700">
                  <a:extLst>
                    <a:ext uri="{9D8B030D-6E8A-4147-A177-3AD203B41FA5}">
                      <a16:colId xmlns:a16="http://schemas.microsoft.com/office/drawing/2014/main" val="20001"/>
                    </a:ext>
                  </a:extLst>
                </a:gridCol>
              </a:tblGrid>
              <a:tr h="607850">
                <a:tc>
                  <a:txBody>
                    <a:bodyPr/>
                    <a:lstStyle/>
                    <a:p>
                      <a:pPr marL="0" marR="0" lvl="0" indent="0" algn="l" rtl="0">
                        <a:lnSpc>
                          <a:spcPct val="100000"/>
                        </a:lnSpc>
                        <a:spcBef>
                          <a:spcPts val="0"/>
                        </a:spcBef>
                        <a:spcAft>
                          <a:spcPts val="0"/>
                        </a:spcAft>
                        <a:buClr>
                          <a:srgbClr val="000000"/>
                        </a:buClr>
                        <a:buSzPts val="1800"/>
                        <a:buFont typeface="Arial"/>
                        <a:buNone/>
                      </a:pPr>
                      <a:r>
                        <a:rPr lang="en-US" sz="1800" b="1" u="none" strike="noStrike" cap="none" dirty="0">
                          <a:latin typeface="Times New Roman" panose="02020603050405020304" pitchFamily="18" charset="0"/>
                          <a:cs typeface="Times New Roman" panose="02020603050405020304" pitchFamily="18" charset="0"/>
                        </a:rPr>
                        <a:t>OSI (Open System Interconnection</a:t>
                      </a:r>
                      <a:r>
                        <a:rPr lang="en-US" sz="1800" b="1" u="none" strike="noStrike" cap="none" dirty="0" smtClean="0">
                          <a:latin typeface="Times New Roman" panose="02020603050405020304" pitchFamily="18" charset="0"/>
                          <a:cs typeface="Times New Roman" panose="02020603050405020304" pitchFamily="18" charset="0"/>
                        </a:rPr>
                        <a:t>)</a:t>
                      </a:r>
                    </a:p>
                    <a:p>
                      <a:pPr marL="0" marR="0" lvl="0" indent="0" algn="l" rtl="0">
                        <a:lnSpc>
                          <a:spcPct val="100000"/>
                        </a:lnSpc>
                        <a:spcBef>
                          <a:spcPts val="0"/>
                        </a:spcBef>
                        <a:spcAft>
                          <a:spcPts val="0"/>
                        </a:spcAft>
                        <a:buClr>
                          <a:srgbClr val="000000"/>
                        </a:buClr>
                        <a:buSzPts val="1800"/>
                        <a:buFont typeface="Arial"/>
                        <a:buNone/>
                      </a:pPr>
                      <a:r>
                        <a:rPr lang="en-GB" sz="1400" b="0" i="0" u="none" strike="noStrike" cap="none" dirty="0" smtClean="0">
                          <a:solidFill>
                            <a:schemeClr val="tx1"/>
                          </a:solidFill>
                          <a:effectLst/>
                          <a:latin typeface="+mn-lt"/>
                          <a:ea typeface="+mn-ea"/>
                          <a:cs typeface="+mn-cs"/>
                          <a:sym typeface="Arial"/>
                        </a:rPr>
                        <a:t>developed by ISO (International Standard Organization)</a:t>
                      </a:r>
                      <a:endParaRPr sz="1200" b="1" u="none" strike="noStrike" cap="none" dirty="0">
                        <a:latin typeface="Times New Roman" panose="02020603050405020304" pitchFamily="18" charset="0"/>
                        <a:cs typeface="Times New Roman" panose="02020603050405020304" pitchFamily="18" charset="0"/>
                      </a:endParaRPr>
                    </a:p>
                  </a:txBody>
                  <a:tcPr marL="25550" marR="25550" marT="25550" marB="25550"/>
                </a:tc>
                <a:tc>
                  <a:txBody>
                    <a:bodyPr/>
                    <a:lstStyle/>
                    <a:p>
                      <a:pPr marL="0" marR="0" lvl="0" indent="0" algn="l" rtl="0">
                        <a:lnSpc>
                          <a:spcPct val="100000"/>
                        </a:lnSpc>
                        <a:spcBef>
                          <a:spcPts val="0"/>
                        </a:spcBef>
                        <a:spcAft>
                          <a:spcPts val="0"/>
                        </a:spcAft>
                        <a:buClr>
                          <a:srgbClr val="000000"/>
                        </a:buClr>
                        <a:buSzPts val="1800"/>
                        <a:buFont typeface="Arial"/>
                        <a:buNone/>
                      </a:pPr>
                      <a:r>
                        <a:rPr lang="en-US" sz="1800" b="1" u="none" strike="noStrike" cap="none" dirty="0">
                          <a:latin typeface="Times New Roman" panose="02020603050405020304" pitchFamily="18" charset="0"/>
                          <a:cs typeface="Times New Roman" panose="02020603050405020304" pitchFamily="18" charset="0"/>
                        </a:rPr>
                        <a:t>TCP/IP(Transmission Control Protocol / Internet Protocol</a:t>
                      </a:r>
                      <a:r>
                        <a:rPr lang="en-US" sz="1800" b="1" u="none" strike="noStrike" cap="none" dirty="0" smtClean="0">
                          <a:latin typeface="Times New Roman" panose="02020603050405020304" pitchFamily="18" charset="0"/>
                          <a:cs typeface="Times New Roman" panose="02020603050405020304" pitchFamily="18" charset="0"/>
                        </a:rPr>
                        <a:t>) </a:t>
                      </a:r>
                      <a:r>
                        <a:rPr lang="en-GB" sz="1400" b="0" i="0" u="none" strike="noStrike" cap="none" dirty="0" smtClean="0">
                          <a:solidFill>
                            <a:schemeClr val="tx1"/>
                          </a:solidFill>
                          <a:effectLst/>
                          <a:latin typeface="+mn-lt"/>
                          <a:ea typeface="+mn-ea"/>
                          <a:cs typeface="+mn-cs"/>
                          <a:sym typeface="Arial"/>
                        </a:rPr>
                        <a:t>developed by ARPANET (Advanced Research Project Agency Network).</a:t>
                      </a:r>
                      <a:endParaRPr sz="1200" b="1" u="none" strike="noStrike" cap="none" dirty="0">
                        <a:latin typeface="Times New Roman" panose="02020603050405020304" pitchFamily="18" charset="0"/>
                        <a:cs typeface="Times New Roman" panose="02020603050405020304" pitchFamily="18" charset="0"/>
                      </a:endParaRPr>
                    </a:p>
                  </a:txBody>
                  <a:tcPr marL="25550" marR="25550" marT="25550" marB="25550"/>
                </a:tc>
                <a:extLst>
                  <a:ext uri="{0D108BD9-81ED-4DB2-BD59-A6C34878D82A}">
                    <a16:rowId xmlns:a16="http://schemas.microsoft.com/office/drawing/2014/main" val="10000"/>
                  </a:ext>
                </a:extLst>
              </a:tr>
              <a:tr h="954615">
                <a:tc>
                  <a:txBody>
                    <a:bodyPr/>
                    <a:lstStyle/>
                    <a:p>
                      <a:pPr marL="0" marR="0" lvl="0" indent="0" algn="l" rtl="0">
                        <a:lnSpc>
                          <a:spcPct val="100000"/>
                        </a:lnSpc>
                        <a:spcBef>
                          <a:spcPts val="0"/>
                        </a:spcBef>
                        <a:spcAft>
                          <a:spcPts val="0"/>
                        </a:spcAft>
                        <a:buClr>
                          <a:srgbClr val="000000"/>
                        </a:buClr>
                        <a:buSzPts val="1600"/>
                        <a:buFont typeface="Arial"/>
                        <a:buNone/>
                      </a:pPr>
                      <a:r>
                        <a:rPr lang="en-US" sz="1600" u="none" strike="noStrike" cap="none">
                          <a:latin typeface="Times New Roman" panose="02020603050405020304" pitchFamily="18" charset="0"/>
                          <a:cs typeface="Times New Roman" panose="02020603050405020304" pitchFamily="18" charset="0"/>
                        </a:rPr>
                        <a:t>1. OSI is a generic, protocol independent standard, acting as a communication gateway between the network and end user.</a:t>
                      </a:r>
                      <a:endParaRPr sz="1200" u="none" strike="noStrike" cap="none">
                        <a:latin typeface="Times New Roman" panose="02020603050405020304" pitchFamily="18" charset="0"/>
                        <a:cs typeface="Times New Roman" panose="02020603050405020304" pitchFamily="18" charset="0"/>
                      </a:endParaRPr>
                    </a:p>
                  </a:txBody>
                  <a:tcPr marL="25550" marR="25550" marT="25550" marB="25550">
                    <a:solidFill>
                      <a:srgbClr val="FEEDD8"/>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US" sz="1600" u="none" strike="noStrike" cap="none" dirty="0">
                          <a:latin typeface="Times New Roman" panose="02020603050405020304" pitchFamily="18" charset="0"/>
                          <a:cs typeface="Times New Roman" panose="02020603050405020304" pitchFamily="18" charset="0"/>
                        </a:rPr>
                        <a:t>1. TCP/IP model is based on </a:t>
                      </a:r>
                      <a:r>
                        <a:rPr lang="en-US" sz="1600" b="1" u="none" strike="noStrike" cap="none" dirty="0">
                          <a:solidFill>
                            <a:srgbClr val="C00000"/>
                          </a:solidFill>
                          <a:latin typeface="Times New Roman" panose="02020603050405020304" pitchFamily="18" charset="0"/>
                          <a:cs typeface="Times New Roman" panose="02020603050405020304" pitchFamily="18" charset="0"/>
                        </a:rPr>
                        <a:t>standard protocols </a:t>
                      </a:r>
                      <a:r>
                        <a:rPr lang="en-US" sz="1600" u="none" strike="noStrike" cap="none" dirty="0">
                          <a:latin typeface="Times New Roman" panose="02020603050405020304" pitchFamily="18" charset="0"/>
                          <a:cs typeface="Times New Roman" panose="02020603050405020304" pitchFamily="18" charset="0"/>
                        </a:rPr>
                        <a:t>around which the Internet has developed. It is a communication protocol, which allows connection of hosts over a network.</a:t>
                      </a:r>
                      <a:endParaRPr sz="1200" u="none" strike="noStrike" cap="none" dirty="0">
                        <a:latin typeface="Times New Roman" panose="02020603050405020304" pitchFamily="18" charset="0"/>
                        <a:cs typeface="Times New Roman" panose="02020603050405020304" pitchFamily="18" charset="0"/>
                      </a:endParaRPr>
                    </a:p>
                  </a:txBody>
                  <a:tcPr marL="25550" marR="25550" marT="25550" marB="25550">
                    <a:solidFill>
                      <a:srgbClr val="FEEDD8"/>
                    </a:solidFill>
                  </a:tcPr>
                </a:tc>
                <a:extLst>
                  <a:ext uri="{0D108BD9-81ED-4DB2-BD59-A6C34878D82A}">
                    <a16:rowId xmlns:a16="http://schemas.microsoft.com/office/drawing/2014/main" val="10001"/>
                  </a:ext>
                </a:extLst>
              </a:tr>
              <a:tr h="888300">
                <a:tc>
                  <a:txBody>
                    <a:bodyPr/>
                    <a:lstStyle/>
                    <a:p>
                      <a:pPr marL="0" marR="0" lvl="0" indent="0" algn="l" rtl="0">
                        <a:lnSpc>
                          <a:spcPct val="100000"/>
                        </a:lnSpc>
                        <a:spcBef>
                          <a:spcPts val="0"/>
                        </a:spcBef>
                        <a:spcAft>
                          <a:spcPts val="0"/>
                        </a:spcAft>
                        <a:buClr>
                          <a:srgbClr val="000000"/>
                        </a:buClr>
                        <a:buSzPts val="1600"/>
                        <a:buFont typeface="Arial"/>
                        <a:buNone/>
                      </a:pPr>
                      <a:r>
                        <a:rPr lang="en-US" sz="1600" u="none" strike="noStrike" cap="none" dirty="0">
                          <a:latin typeface="Times New Roman" panose="02020603050405020304" pitchFamily="18" charset="0"/>
                          <a:cs typeface="Times New Roman" panose="02020603050405020304" pitchFamily="18" charset="0"/>
                        </a:rPr>
                        <a:t>2. In OSI model the transport layer </a:t>
                      </a:r>
                      <a:r>
                        <a:rPr lang="en-US" sz="1600" b="1" u="none" strike="noStrike" cap="none" dirty="0">
                          <a:solidFill>
                            <a:srgbClr val="C00000"/>
                          </a:solidFill>
                          <a:latin typeface="Times New Roman" panose="02020603050405020304" pitchFamily="18" charset="0"/>
                          <a:cs typeface="Times New Roman" panose="02020603050405020304" pitchFamily="18" charset="0"/>
                        </a:rPr>
                        <a:t>guarantees</a:t>
                      </a:r>
                      <a:r>
                        <a:rPr lang="en-US" sz="1600" u="none" strike="noStrike" cap="none" dirty="0">
                          <a:latin typeface="Times New Roman" panose="02020603050405020304" pitchFamily="18" charset="0"/>
                          <a:cs typeface="Times New Roman" panose="02020603050405020304" pitchFamily="18" charset="0"/>
                        </a:rPr>
                        <a:t> the delivery of packets.</a:t>
                      </a:r>
                      <a:endParaRPr sz="1200" u="none" strike="noStrike" cap="none" dirty="0">
                        <a:latin typeface="Times New Roman" panose="02020603050405020304" pitchFamily="18" charset="0"/>
                        <a:cs typeface="Times New Roman" panose="02020603050405020304" pitchFamily="18" charset="0"/>
                      </a:endParaRPr>
                    </a:p>
                  </a:txBody>
                  <a:tcPr marL="25550" marR="25550" marT="25550" marB="25550">
                    <a:solidFill>
                      <a:srgbClr val="BAF8FF"/>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US" sz="1600" u="none" strike="noStrike" cap="none" dirty="0">
                          <a:latin typeface="Times New Roman" panose="02020603050405020304" pitchFamily="18" charset="0"/>
                          <a:cs typeface="Times New Roman" panose="02020603050405020304" pitchFamily="18" charset="0"/>
                        </a:rPr>
                        <a:t>2. In TCP/IP model the transport layer </a:t>
                      </a:r>
                      <a:r>
                        <a:rPr lang="en-US" sz="1600" b="1" u="none" strike="noStrike" cap="none" dirty="0">
                          <a:solidFill>
                            <a:srgbClr val="C00000"/>
                          </a:solidFill>
                          <a:latin typeface="Times New Roman" panose="02020603050405020304" pitchFamily="18" charset="0"/>
                          <a:cs typeface="Times New Roman" panose="02020603050405020304" pitchFamily="18" charset="0"/>
                        </a:rPr>
                        <a:t>does not guarantees</a:t>
                      </a:r>
                      <a:r>
                        <a:rPr lang="en-US" sz="1600" u="none" strike="noStrike" cap="none" dirty="0">
                          <a:latin typeface="Times New Roman" panose="02020603050405020304" pitchFamily="18" charset="0"/>
                          <a:cs typeface="Times New Roman" panose="02020603050405020304" pitchFamily="18" charset="0"/>
                        </a:rPr>
                        <a:t> delivery of packets. Still the TCP/IP model is more reliable.</a:t>
                      </a:r>
                      <a:endParaRPr sz="1200" u="none" strike="noStrike" cap="none" dirty="0">
                        <a:latin typeface="Times New Roman" panose="02020603050405020304" pitchFamily="18" charset="0"/>
                        <a:cs typeface="Times New Roman" panose="02020603050405020304" pitchFamily="18" charset="0"/>
                      </a:endParaRPr>
                    </a:p>
                  </a:txBody>
                  <a:tcPr marL="25550" marR="25550" marT="25550" marB="25550">
                    <a:solidFill>
                      <a:srgbClr val="BAF8FF"/>
                    </a:solidFill>
                  </a:tcPr>
                </a:tc>
                <a:extLst>
                  <a:ext uri="{0D108BD9-81ED-4DB2-BD59-A6C34878D82A}">
                    <a16:rowId xmlns:a16="http://schemas.microsoft.com/office/drawing/2014/main" val="10002"/>
                  </a:ext>
                </a:extLst>
              </a:tr>
              <a:tr h="327425">
                <a:tc>
                  <a:txBody>
                    <a:bodyPr/>
                    <a:lstStyle/>
                    <a:p>
                      <a:pPr marL="0" marR="0" lvl="0" indent="0" algn="l" rtl="0">
                        <a:lnSpc>
                          <a:spcPct val="100000"/>
                        </a:lnSpc>
                        <a:spcBef>
                          <a:spcPts val="0"/>
                        </a:spcBef>
                        <a:spcAft>
                          <a:spcPts val="0"/>
                        </a:spcAft>
                        <a:buClr>
                          <a:srgbClr val="000000"/>
                        </a:buClr>
                        <a:buSzPts val="1600"/>
                        <a:buFont typeface="Arial"/>
                        <a:buNone/>
                      </a:pPr>
                      <a:r>
                        <a:rPr lang="en-US" sz="1600" u="none" strike="noStrike" cap="none" dirty="0">
                          <a:latin typeface="Times New Roman" panose="02020603050405020304" pitchFamily="18" charset="0"/>
                          <a:cs typeface="Times New Roman" panose="02020603050405020304" pitchFamily="18" charset="0"/>
                        </a:rPr>
                        <a:t>3. Follows </a:t>
                      </a:r>
                      <a:r>
                        <a:rPr lang="en-US" sz="1600" b="1" u="none" strike="noStrike" cap="none" dirty="0">
                          <a:solidFill>
                            <a:srgbClr val="C00000"/>
                          </a:solidFill>
                          <a:latin typeface="Times New Roman" panose="02020603050405020304" pitchFamily="18" charset="0"/>
                          <a:cs typeface="Times New Roman" panose="02020603050405020304" pitchFamily="18" charset="0"/>
                        </a:rPr>
                        <a:t>vertical approach.</a:t>
                      </a:r>
                      <a:endParaRPr sz="1200" b="1" u="none" strike="noStrike" cap="none" dirty="0">
                        <a:solidFill>
                          <a:srgbClr val="C00000"/>
                        </a:solidFill>
                        <a:latin typeface="Times New Roman" panose="02020603050405020304" pitchFamily="18" charset="0"/>
                        <a:cs typeface="Times New Roman" panose="02020603050405020304" pitchFamily="18" charset="0"/>
                      </a:endParaRPr>
                    </a:p>
                  </a:txBody>
                  <a:tcPr marL="25550" marR="25550" marT="25550" marB="25550">
                    <a:solidFill>
                      <a:srgbClr val="FEEDD8"/>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US" sz="1600" u="none" strike="noStrike" cap="none" dirty="0">
                          <a:latin typeface="Times New Roman" panose="02020603050405020304" pitchFamily="18" charset="0"/>
                          <a:cs typeface="Times New Roman" panose="02020603050405020304" pitchFamily="18" charset="0"/>
                        </a:rPr>
                        <a:t>3. Follows </a:t>
                      </a:r>
                      <a:r>
                        <a:rPr lang="en-US" sz="1600" b="1" i="0" u="none" strike="noStrike" cap="none" dirty="0">
                          <a:solidFill>
                            <a:srgbClr val="C00000"/>
                          </a:solidFill>
                          <a:latin typeface="Times New Roman" panose="02020603050405020304" pitchFamily="18" charset="0"/>
                          <a:ea typeface="+mn-ea"/>
                          <a:cs typeface="Times New Roman" panose="02020603050405020304" pitchFamily="18" charset="0"/>
                          <a:sym typeface="Arial"/>
                        </a:rPr>
                        <a:t>horizontal approach.</a:t>
                      </a:r>
                      <a:endParaRPr sz="1600" b="1" i="0" u="none" strike="noStrike" cap="none" dirty="0">
                        <a:solidFill>
                          <a:srgbClr val="C00000"/>
                        </a:solidFill>
                        <a:latin typeface="Times New Roman" panose="02020603050405020304" pitchFamily="18" charset="0"/>
                        <a:ea typeface="+mn-ea"/>
                        <a:cs typeface="Times New Roman" panose="02020603050405020304" pitchFamily="18" charset="0"/>
                        <a:sym typeface="Arial"/>
                      </a:endParaRPr>
                    </a:p>
                  </a:txBody>
                  <a:tcPr marL="25550" marR="25550" marT="25550" marB="25550">
                    <a:solidFill>
                      <a:srgbClr val="FEEDD8"/>
                    </a:solidFill>
                  </a:tcPr>
                </a:tc>
                <a:extLst>
                  <a:ext uri="{0D108BD9-81ED-4DB2-BD59-A6C34878D82A}">
                    <a16:rowId xmlns:a16="http://schemas.microsoft.com/office/drawing/2014/main" val="10003"/>
                  </a:ext>
                </a:extLst>
              </a:tr>
              <a:tr h="607850">
                <a:tc>
                  <a:txBody>
                    <a:bodyPr/>
                    <a:lstStyle/>
                    <a:p>
                      <a:pPr marL="0" marR="0" lvl="0" indent="0" algn="l" rtl="0">
                        <a:lnSpc>
                          <a:spcPct val="100000"/>
                        </a:lnSpc>
                        <a:spcBef>
                          <a:spcPts val="0"/>
                        </a:spcBef>
                        <a:spcAft>
                          <a:spcPts val="0"/>
                        </a:spcAft>
                        <a:buClr>
                          <a:srgbClr val="000000"/>
                        </a:buClr>
                        <a:buSzPts val="1600"/>
                        <a:buFont typeface="Arial"/>
                        <a:buNone/>
                      </a:pPr>
                      <a:r>
                        <a:rPr lang="en-US" sz="1600" u="none" strike="noStrike" cap="none" dirty="0">
                          <a:latin typeface="Times New Roman" panose="02020603050405020304" pitchFamily="18" charset="0"/>
                          <a:cs typeface="Times New Roman" panose="02020603050405020304" pitchFamily="18" charset="0"/>
                        </a:rPr>
                        <a:t>4. OSI model has a </a:t>
                      </a:r>
                      <a:r>
                        <a:rPr lang="en-US" sz="1600" b="1" u="none" strike="noStrike" cap="none" dirty="0">
                          <a:latin typeface="Times New Roman" panose="02020603050405020304" pitchFamily="18" charset="0"/>
                          <a:cs typeface="Times New Roman" panose="02020603050405020304" pitchFamily="18" charset="0"/>
                        </a:rPr>
                        <a:t>separate</a:t>
                      </a:r>
                      <a:r>
                        <a:rPr lang="en-US" sz="1600" u="none" strike="noStrike" cap="none" dirty="0">
                          <a:latin typeface="Times New Roman" panose="02020603050405020304" pitchFamily="18" charset="0"/>
                          <a:cs typeface="Times New Roman" panose="02020603050405020304" pitchFamily="18" charset="0"/>
                        </a:rPr>
                        <a:t> Presentation layer and Session layer.</a:t>
                      </a:r>
                      <a:endParaRPr sz="1200" u="none" strike="noStrike" cap="none" dirty="0">
                        <a:latin typeface="Times New Roman" panose="02020603050405020304" pitchFamily="18" charset="0"/>
                        <a:cs typeface="Times New Roman" panose="02020603050405020304" pitchFamily="18" charset="0"/>
                      </a:endParaRPr>
                    </a:p>
                  </a:txBody>
                  <a:tcPr marL="25550" marR="25550" marT="25550" marB="25550">
                    <a:solidFill>
                      <a:srgbClr val="BAF8FF"/>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US" sz="1600" u="none" strike="noStrike" cap="none" dirty="0">
                          <a:latin typeface="Times New Roman" panose="02020603050405020304" pitchFamily="18" charset="0"/>
                          <a:cs typeface="Times New Roman" panose="02020603050405020304" pitchFamily="18" charset="0"/>
                        </a:rPr>
                        <a:t>4. TCP/IP </a:t>
                      </a:r>
                      <a:r>
                        <a:rPr lang="en-US" sz="1600" b="1" u="none" strike="noStrike" cap="none" dirty="0">
                          <a:solidFill>
                            <a:srgbClr val="C00000"/>
                          </a:solidFill>
                          <a:latin typeface="Times New Roman" panose="02020603050405020304" pitchFamily="18" charset="0"/>
                          <a:cs typeface="Times New Roman" panose="02020603050405020304" pitchFamily="18" charset="0"/>
                        </a:rPr>
                        <a:t>does not have</a:t>
                      </a:r>
                      <a:r>
                        <a:rPr lang="en-US" sz="1600" u="none" strike="noStrike" cap="none" dirty="0">
                          <a:latin typeface="Times New Roman" panose="02020603050405020304" pitchFamily="18" charset="0"/>
                          <a:cs typeface="Times New Roman" panose="02020603050405020304" pitchFamily="18" charset="0"/>
                        </a:rPr>
                        <a:t> a separate Presentation layer or Session layer.</a:t>
                      </a:r>
                      <a:endParaRPr sz="1200" u="none" strike="noStrike" cap="none" dirty="0">
                        <a:latin typeface="Times New Roman" panose="02020603050405020304" pitchFamily="18" charset="0"/>
                        <a:cs typeface="Times New Roman" panose="02020603050405020304" pitchFamily="18" charset="0"/>
                      </a:endParaRPr>
                    </a:p>
                  </a:txBody>
                  <a:tcPr marL="25550" marR="25550" marT="25550" marB="25550">
                    <a:solidFill>
                      <a:srgbClr val="BAF8FF"/>
                    </a:solidFill>
                  </a:tcPr>
                </a:tc>
                <a:extLst>
                  <a:ext uri="{0D108BD9-81ED-4DB2-BD59-A6C34878D82A}">
                    <a16:rowId xmlns:a16="http://schemas.microsoft.com/office/drawing/2014/main" val="10004"/>
                  </a:ext>
                </a:extLst>
              </a:tr>
              <a:tr h="607850">
                <a:tc>
                  <a:txBody>
                    <a:bodyPr/>
                    <a:lstStyle/>
                    <a:p>
                      <a:pPr marL="0" marR="0" lvl="0" indent="0" algn="l" rtl="0">
                        <a:lnSpc>
                          <a:spcPct val="100000"/>
                        </a:lnSpc>
                        <a:spcBef>
                          <a:spcPts val="0"/>
                        </a:spcBef>
                        <a:spcAft>
                          <a:spcPts val="0"/>
                        </a:spcAft>
                        <a:buClr>
                          <a:srgbClr val="000000"/>
                        </a:buClr>
                        <a:buSzPts val="1600"/>
                        <a:buFont typeface="Arial"/>
                        <a:buNone/>
                      </a:pPr>
                      <a:r>
                        <a:rPr lang="en-US" sz="1600" u="none" strike="noStrike" cap="none" dirty="0">
                          <a:latin typeface="Times New Roman" panose="02020603050405020304" pitchFamily="18" charset="0"/>
                          <a:cs typeface="Times New Roman" panose="02020603050405020304" pitchFamily="18" charset="0"/>
                        </a:rPr>
                        <a:t>5. Transport Layer is </a:t>
                      </a:r>
                      <a:r>
                        <a:rPr lang="en-US" sz="1600" b="1" u="none" strike="noStrike" cap="none" dirty="0">
                          <a:solidFill>
                            <a:srgbClr val="C00000"/>
                          </a:solidFill>
                          <a:latin typeface="Times New Roman" panose="02020603050405020304" pitchFamily="18" charset="0"/>
                          <a:cs typeface="Times New Roman" panose="02020603050405020304" pitchFamily="18" charset="0"/>
                        </a:rPr>
                        <a:t>Connection Oriented.</a:t>
                      </a:r>
                      <a:endParaRPr sz="1200" b="1" u="none" strike="noStrike" cap="none" dirty="0">
                        <a:solidFill>
                          <a:srgbClr val="C00000"/>
                        </a:solidFill>
                        <a:latin typeface="Times New Roman" panose="02020603050405020304" pitchFamily="18" charset="0"/>
                        <a:cs typeface="Times New Roman" panose="02020603050405020304" pitchFamily="18" charset="0"/>
                      </a:endParaRPr>
                    </a:p>
                  </a:txBody>
                  <a:tcPr marL="25550" marR="25550" marT="25550" marB="25550">
                    <a:solidFill>
                      <a:srgbClr val="FEEDD8"/>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US" sz="1600" u="none" strike="noStrike" cap="none" dirty="0">
                          <a:latin typeface="Times New Roman" panose="02020603050405020304" pitchFamily="18" charset="0"/>
                          <a:cs typeface="Times New Roman" panose="02020603050405020304" pitchFamily="18" charset="0"/>
                        </a:rPr>
                        <a:t>5. Transport Layer is </a:t>
                      </a:r>
                      <a:r>
                        <a:rPr lang="en-US" sz="1600" b="1" u="none" strike="noStrike" cap="none" dirty="0">
                          <a:latin typeface="Times New Roman" panose="02020603050405020304" pitchFamily="18" charset="0"/>
                          <a:cs typeface="Times New Roman" panose="02020603050405020304" pitchFamily="18" charset="0"/>
                        </a:rPr>
                        <a:t>both Connection Oriented and Connection less.</a:t>
                      </a:r>
                      <a:endParaRPr sz="1200" b="1" u="none" strike="noStrike" cap="none" dirty="0">
                        <a:latin typeface="Times New Roman" panose="02020603050405020304" pitchFamily="18" charset="0"/>
                        <a:cs typeface="Times New Roman" panose="02020603050405020304" pitchFamily="18" charset="0"/>
                      </a:endParaRPr>
                    </a:p>
                  </a:txBody>
                  <a:tcPr marL="25550" marR="25550" marT="25550" marB="25550">
                    <a:solidFill>
                      <a:srgbClr val="FEEDD8"/>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2513577741"/>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Shape 1261"/>
        <p:cNvGrpSpPr/>
        <p:nvPr/>
      </p:nvGrpSpPr>
      <p:grpSpPr>
        <a:xfrm>
          <a:off x="0" y="0"/>
          <a:ext cx="0" cy="0"/>
          <a:chOff x="0" y="0"/>
          <a:chExt cx="0" cy="0"/>
        </a:xfrm>
      </p:grpSpPr>
      <p:sp>
        <p:nvSpPr>
          <p:cNvPr id="1262" name="Google Shape;1262;p143"/>
          <p:cNvSpPr txBox="1">
            <a:spLocks noGrp="1"/>
          </p:cNvSpPr>
          <p:nvPr>
            <p:ph type="sldNum" idx="12"/>
          </p:nvPr>
        </p:nvSpPr>
        <p:spPr>
          <a:xfrm>
            <a:off x="8472458" y="4663217"/>
            <a:ext cx="548700" cy="393600"/>
          </a:xfrm>
          <a:prstGeom prst="rect">
            <a:avLst/>
          </a:prstGeom>
          <a:noFill/>
          <a:ln>
            <a:noFill/>
          </a:ln>
        </p:spPr>
        <p:txBody>
          <a:bodyPr spcFirstLastPara="1" wrap="square" lIns="68575" tIns="34275" rIns="68575" bIns="34275" anchor="ctr" anchorCtr="0">
            <a:noAutofit/>
          </a:bodyPr>
          <a:lstStyle/>
          <a:p>
            <a:pPr marL="0" lvl="0" indent="0" algn="r" rtl="0">
              <a:lnSpc>
                <a:spcPct val="100000"/>
              </a:lnSpc>
              <a:spcBef>
                <a:spcPts val="0"/>
              </a:spcBef>
              <a:spcAft>
                <a:spcPts val="0"/>
              </a:spcAft>
              <a:buSzPts val="800"/>
              <a:buNone/>
            </a:pPr>
            <a:fld id="{00000000-1234-1234-1234-123412341234}" type="slidenum">
              <a:rPr lang="en-US">
                <a:latin typeface="Times New Roman" panose="02020603050405020304" pitchFamily="18" charset="0"/>
                <a:cs typeface="Times New Roman" panose="02020603050405020304" pitchFamily="18" charset="0"/>
              </a:rPr>
              <a:t>139</a:t>
            </a:fld>
            <a:endParaRPr>
              <a:latin typeface="Times New Roman" panose="02020603050405020304" pitchFamily="18" charset="0"/>
              <a:cs typeface="Times New Roman" panose="02020603050405020304" pitchFamily="18" charset="0"/>
            </a:endParaRPr>
          </a:p>
        </p:txBody>
      </p:sp>
      <p:pic>
        <p:nvPicPr>
          <p:cNvPr id="1263" name="Google Shape;1263;p143"/>
          <p:cNvPicPr preferRelativeResize="0"/>
          <p:nvPr/>
        </p:nvPicPr>
        <p:blipFill rotWithShape="1">
          <a:blip r:embed="rId3">
            <a:alphaModFix/>
          </a:blip>
          <a:srcRect/>
          <a:stretch/>
        </p:blipFill>
        <p:spPr>
          <a:xfrm>
            <a:off x="41821" y="47020"/>
            <a:ext cx="781139" cy="628389"/>
          </a:xfrm>
          <a:prstGeom prst="rect">
            <a:avLst/>
          </a:prstGeom>
          <a:noFill/>
          <a:ln>
            <a:noFill/>
          </a:ln>
        </p:spPr>
      </p:pic>
      <p:sp>
        <p:nvSpPr>
          <p:cNvPr id="1264" name="Google Shape;1264;p143"/>
          <p:cNvSpPr/>
          <p:nvPr/>
        </p:nvSpPr>
        <p:spPr>
          <a:xfrm>
            <a:off x="734455" y="-42190"/>
            <a:ext cx="7865919"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US" sz="2800" b="0" i="0" u="none" strike="noStrike" cap="none">
                <a:solidFill>
                  <a:srgbClr val="7030A0"/>
                </a:solidFill>
                <a:latin typeface="Times New Roman" panose="02020603050405020304" pitchFamily="18" charset="0"/>
                <a:ea typeface="Times New Roman"/>
                <a:cs typeface="Times New Roman" panose="02020603050405020304" pitchFamily="18" charset="0"/>
                <a:sym typeface="Times New Roman"/>
              </a:rPr>
              <a:t>Comparison of OSI &amp; TCP/IP Reference Models</a:t>
            </a:r>
            <a:endParaRPr sz="1400" b="0" i="0" u="none" strike="noStrike" cap="none">
              <a:solidFill>
                <a:srgbClr val="000000"/>
              </a:solidFill>
              <a:latin typeface="Times New Roman" panose="02020603050405020304" pitchFamily="18" charset="0"/>
              <a:cs typeface="Times New Roman" panose="02020603050405020304" pitchFamily="18" charset="0"/>
              <a:sym typeface="Arial"/>
            </a:endParaRPr>
          </a:p>
        </p:txBody>
      </p:sp>
      <p:graphicFrame>
        <p:nvGraphicFramePr>
          <p:cNvPr id="1265" name="Google Shape;1265;p143"/>
          <p:cNvGraphicFramePr/>
          <p:nvPr>
            <p:extLst>
              <p:ext uri="{D42A27DB-BD31-4B8C-83A1-F6EECF244321}">
                <p14:modId xmlns:p14="http://schemas.microsoft.com/office/powerpoint/2010/main" val="3131711317"/>
              </p:ext>
            </p:extLst>
          </p:nvPr>
        </p:nvGraphicFramePr>
        <p:xfrm>
          <a:off x="267635" y="457201"/>
          <a:ext cx="8834550" cy="4503298"/>
        </p:xfrm>
        <a:graphic>
          <a:graphicData uri="http://schemas.openxmlformats.org/drawingml/2006/table">
            <a:tbl>
              <a:tblPr>
                <a:noFill/>
              </a:tblPr>
              <a:tblGrid>
                <a:gridCol w="4293225">
                  <a:extLst>
                    <a:ext uri="{9D8B030D-6E8A-4147-A177-3AD203B41FA5}">
                      <a16:colId xmlns:a16="http://schemas.microsoft.com/office/drawing/2014/main" val="20000"/>
                    </a:ext>
                  </a:extLst>
                </a:gridCol>
                <a:gridCol w="4541325">
                  <a:extLst>
                    <a:ext uri="{9D8B030D-6E8A-4147-A177-3AD203B41FA5}">
                      <a16:colId xmlns:a16="http://schemas.microsoft.com/office/drawing/2014/main" val="20001"/>
                    </a:ext>
                  </a:extLst>
                </a:gridCol>
              </a:tblGrid>
              <a:tr h="644061">
                <a:tc>
                  <a:txBody>
                    <a:bodyPr/>
                    <a:lstStyle/>
                    <a:p>
                      <a:pPr marL="0" marR="0" lvl="0" indent="0" algn="l" rtl="0">
                        <a:lnSpc>
                          <a:spcPct val="100000"/>
                        </a:lnSpc>
                        <a:spcBef>
                          <a:spcPts val="0"/>
                        </a:spcBef>
                        <a:spcAft>
                          <a:spcPts val="0"/>
                        </a:spcAft>
                        <a:buClr>
                          <a:srgbClr val="000000"/>
                        </a:buClr>
                        <a:buSzPts val="2000"/>
                        <a:buFont typeface="Arial"/>
                        <a:buNone/>
                      </a:pPr>
                      <a:r>
                        <a:rPr lang="en-US" sz="2000" b="1" u="none" strike="noStrike" cap="none" dirty="0" smtClean="0">
                          <a:latin typeface="Times New Roman"/>
                          <a:ea typeface="Times New Roman"/>
                          <a:cs typeface="Times New Roman"/>
                          <a:sym typeface="Times New Roman"/>
                        </a:rPr>
                        <a:t>OSI (</a:t>
                      </a:r>
                      <a:r>
                        <a:rPr lang="en-US" sz="2000" b="1" u="none" strike="noStrike" cap="none" dirty="0">
                          <a:latin typeface="Times New Roman"/>
                          <a:ea typeface="Times New Roman"/>
                          <a:cs typeface="Times New Roman"/>
                          <a:sym typeface="Times New Roman"/>
                        </a:rPr>
                        <a:t>Open System Interconnection)</a:t>
                      </a:r>
                      <a:endParaRPr sz="1400" u="none" strike="noStrike" cap="none" dirty="0"/>
                    </a:p>
                  </a:txBody>
                  <a:tcPr marL="25550" marR="25550" marT="25550" marB="25550">
                    <a:lnL w="9525" cap="flat" cmpd="sng">
                      <a:solidFill>
                        <a:srgbClr val="DDDDDD"/>
                      </a:solidFill>
                      <a:prstDash val="solid"/>
                      <a:round/>
                      <a:headEnd type="none" w="sm" len="sm"/>
                      <a:tailEnd type="none" w="sm" len="sm"/>
                    </a:lnL>
                    <a:lnR w="9525" cap="flat" cmpd="sng">
                      <a:solidFill>
                        <a:srgbClr val="DDDDDD"/>
                      </a:solidFill>
                      <a:prstDash val="solid"/>
                      <a:round/>
                      <a:headEnd type="none" w="sm" len="sm"/>
                      <a:tailEnd type="none" w="sm" len="sm"/>
                    </a:lnR>
                    <a:lnT w="9525" cap="flat" cmpd="sng">
                      <a:solidFill>
                        <a:srgbClr val="DDDDDD"/>
                      </a:solidFill>
                      <a:prstDash val="solid"/>
                      <a:round/>
                      <a:headEnd type="none" w="sm" len="sm"/>
                      <a:tailEnd type="none" w="sm" len="sm"/>
                    </a:lnT>
                    <a:lnB w="9525" cap="flat" cmpd="sng">
                      <a:solidFill>
                        <a:srgbClr val="DDDDDD"/>
                      </a:solidFill>
                      <a:prstDash val="solid"/>
                      <a:round/>
                      <a:headEnd type="none" w="sm" len="sm"/>
                      <a:tailEnd type="none" w="sm" len="sm"/>
                    </a:lnB>
                    <a:solidFill>
                      <a:srgbClr val="F9F9F9"/>
                    </a:solidFill>
                  </a:tcPr>
                </a:tc>
                <a:tc>
                  <a:txBody>
                    <a:bodyPr/>
                    <a:lstStyle/>
                    <a:p>
                      <a:pPr marL="0" marR="0" lvl="0" indent="0" algn="l" rtl="0">
                        <a:lnSpc>
                          <a:spcPct val="100000"/>
                        </a:lnSpc>
                        <a:spcBef>
                          <a:spcPts val="0"/>
                        </a:spcBef>
                        <a:spcAft>
                          <a:spcPts val="0"/>
                        </a:spcAft>
                        <a:buClr>
                          <a:srgbClr val="000000"/>
                        </a:buClr>
                        <a:buSzPts val="2000"/>
                        <a:buFont typeface="Arial"/>
                        <a:buNone/>
                      </a:pPr>
                      <a:r>
                        <a:rPr lang="en-US" sz="2000" b="1" u="none" strike="noStrike" cap="none" dirty="0" smtClean="0">
                          <a:latin typeface="Times New Roman"/>
                          <a:ea typeface="Times New Roman"/>
                          <a:cs typeface="Times New Roman"/>
                          <a:sym typeface="Times New Roman"/>
                        </a:rPr>
                        <a:t>TCP/IP (</a:t>
                      </a:r>
                      <a:r>
                        <a:rPr lang="en-US" sz="2000" b="1" u="none" strike="noStrike" cap="none" dirty="0">
                          <a:latin typeface="Times New Roman"/>
                          <a:ea typeface="Times New Roman"/>
                          <a:cs typeface="Times New Roman"/>
                          <a:sym typeface="Times New Roman"/>
                        </a:rPr>
                        <a:t>Transmission Control Protocol / Internet Protocol)</a:t>
                      </a:r>
                      <a:endParaRPr sz="1400" u="none" strike="noStrike" cap="none" dirty="0"/>
                    </a:p>
                  </a:txBody>
                  <a:tcPr marL="25550" marR="25550" marT="25550" marB="25550">
                    <a:lnL w="9525" cap="flat" cmpd="sng">
                      <a:solidFill>
                        <a:srgbClr val="DDDDDD"/>
                      </a:solidFill>
                      <a:prstDash val="solid"/>
                      <a:round/>
                      <a:headEnd type="none" w="sm" len="sm"/>
                      <a:tailEnd type="none" w="sm" len="sm"/>
                    </a:lnL>
                    <a:lnR w="9525" cap="flat" cmpd="sng">
                      <a:solidFill>
                        <a:srgbClr val="DDDDDD"/>
                      </a:solidFill>
                      <a:prstDash val="solid"/>
                      <a:round/>
                      <a:headEnd type="none" w="sm" len="sm"/>
                      <a:tailEnd type="none" w="sm" len="sm"/>
                    </a:lnR>
                    <a:lnT w="9525" cap="flat" cmpd="sng">
                      <a:solidFill>
                        <a:srgbClr val="DDDDDD"/>
                      </a:solidFill>
                      <a:prstDash val="solid"/>
                      <a:round/>
                      <a:headEnd type="none" w="sm" len="sm"/>
                      <a:tailEnd type="none" w="sm" len="sm"/>
                    </a:lnT>
                    <a:lnB w="9525" cap="flat" cmpd="sng">
                      <a:solidFill>
                        <a:srgbClr val="DDDDDD"/>
                      </a:solidFill>
                      <a:prstDash val="solid"/>
                      <a:round/>
                      <a:headEnd type="none" w="sm" len="sm"/>
                      <a:tailEnd type="none" w="sm" len="sm"/>
                    </a:lnB>
                    <a:solidFill>
                      <a:srgbClr val="F9F9F9"/>
                    </a:solidFill>
                  </a:tcPr>
                </a:tc>
                <a:extLst>
                  <a:ext uri="{0D108BD9-81ED-4DB2-BD59-A6C34878D82A}">
                    <a16:rowId xmlns:a16="http://schemas.microsoft.com/office/drawing/2014/main" val="10000"/>
                  </a:ext>
                </a:extLst>
              </a:tr>
              <a:tr h="525212">
                <a:tc>
                  <a:txBody>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dirty="0">
                          <a:solidFill>
                            <a:schemeClr val="dk1"/>
                          </a:solidFill>
                          <a:latin typeface="Arial"/>
                          <a:ea typeface="Arial"/>
                          <a:cs typeface="Arial"/>
                          <a:sym typeface="Arial"/>
                        </a:rPr>
                        <a:t>6. </a:t>
                      </a:r>
                      <a:r>
                        <a:rPr lang="en-US" sz="1600" b="1" i="0" u="none" strike="noStrike" cap="none" dirty="0">
                          <a:solidFill>
                            <a:schemeClr val="dk1"/>
                          </a:solidFill>
                          <a:latin typeface="Arial"/>
                          <a:ea typeface="Arial"/>
                          <a:cs typeface="Arial"/>
                          <a:sym typeface="Arial"/>
                        </a:rPr>
                        <a:t>Network Layer </a:t>
                      </a:r>
                      <a:r>
                        <a:rPr lang="en-US" sz="1600" b="0" i="0" u="none" strike="noStrike" cap="none" dirty="0">
                          <a:solidFill>
                            <a:schemeClr val="dk1"/>
                          </a:solidFill>
                          <a:latin typeface="Arial"/>
                          <a:ea typeface="Arial"/>
                          <a:cs typeface="Arial"/>
                          <a:sym typeface="Arial"/>
                        </a:rPr>
                        <a:t>is both Connection Oriented and Connection less.</a:t>
                      </a:r>
                      <a:endParaRPr sz="1600" b="0" i="0" u="none" strike="noStrike" cap="none" dirty="0">
                        <a:solidFill>
                          <a:schemeClr val="dk1"/>
                        </a:solidFill>
                        <a:latin typeface="Arial"/>
                        <a:ea typeface="Arial"/>
                        <a:cs typeface="Arial"/>
                        <a:sym typeface="Arial"/>
                      </a:endParaRPr>
                    </a:p>
                  </a:txBody>
                  <a:tcPr marL="25550" marR="25550" marT="25550" marB="25550">
                    <a:lnL w="9525" cap="flat" cmpd="sng">
                      <a:solidFill>
                        <a:srgbClr val="DDDDDD"/>
                      </a:solidFill>
                      <a:prstDash val="solid"/>
                      <a:round/>
                      <a:headEnd type="none" w="sm" len="sm"/>
                      <a:tailEnd type="none" w="sm" len="sm"/>
                    </a:lnL>
                    <a:lnR w="9525" cap="flat" cmpd="sng">
                      <a:solidFill>
                        <a:srgbClr val="DDDDDD"/>
                      </a:solidFill>
                      <a:prstDash val="solid"/>
                      <a:round/>
                      <a:headEnd type="none" w="sm" len="sm"/>
                      <a:tailEnd type="none" w="sm" len="sm"/>
                    </a:lnR>
                    <a:lnT w="9525" cap="flat" cmpd="sng">
                      <a:solidFill>
                        <a:srgbClr val="DDDDDD"/>
                      </a:solidFill>
                      <a:prstDash val="solid"/>
                      <a:round/>
                      <a:headEnd type="none" w="sm" len="sm"/>
                      <a:tailEnd type="none" w="sm" len="sm"/>
                    </a:lnT>
                    <a:lnB w="9525" cap="flat" cmpd="sng">
                      <a:solidFill>
                        <a:srgbClr val="DDDDDD"/>
                      </a:solidFill>
                      <a:prstDash val="solid"/>
                      <a:round/>
                      <a:headEnd type="none" w="sm" len="sm"/>
                      <a:tailEnd type="none" w="sm" len="sm"/>
                    </a:lnB>
                    <a:solidFill>
                      <a:srgbClr val="BAF8FF"/>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dirty="0">
                          <a:solidFill>
                            <a:schemeClr val="dk1"/>
                          </a:solidFill>
                          <a:latin typeface="Arial"/>
                          <a:ea typeface="Arial"/>
                          <a:cs typeface="Arial"/>
                          <a:sym typeface="Arial"/>
                        </a:rPr>
                        <a:t>6. Network Layer is </a:t>
                      </a:r>
                      <a:r>
                        <a:rPr lang="en-US" sz="1600" b="1" i="0" u="none" strike="noStrike" cap="none" dirty="0">
                          <a:solidFill>
                            <a:schemeClr val="dk1"/>
                          </a:solidFill>
                          <a:latin typeface="Arial"/>
                          <a:ea typeface="Arial"/>
                          <a:cs typeface="Arial"/>
                          <a:sym typeface="Arial"/>
                        </a:rPr>
                        <a:t>Connection less.</a:t>
                      </a:r>
                      <a:endParaRPr sz="1600" b="1" i="0" u="none" strike="noStrike" cap="none" dirty="0">
                        <a:solidFill>
                          <a:schemeClr val="dk1"/>
                        </a:solidFill>
                        <a:latin typeface="Arial"/>
                        <a:ea typeface="Arial"/>
                        <a:cs typeface="Arial"/>
                        <a:sym typeface="Arial"/>
                      </a:endParaRPr>
                    </a:p>
                  </a:txBody>
                  <a:tcPr marL="25550" marR="25550" marT="25550" marB="25550">
                    <a:lnL w="9525" cap="flat" cmpd="sng">
                      <a:solidFill>
                        <a:srgbClr val="DDDDDD"/>
                      </a:solidFill>
                      <a:prstDash val="solid"/>
                      <a:round/>
                      <a:headEnd type="none" w="sm" len="sm"/>
                      <a:tailEnd type="none" w="sm" len="sm"/>
                    </a:lnL>
                    <a:lnR w="9525" cap="flat" cmpd="sng">
                      <a:solidFill>
                        <a:srgbClr val="DDDDDD"/>
                      </a:solidFill>
                      <a:prstDash val="solid"/>
                      <a:round/>
                      <a:headEnd type="none" w="sm" len="sm"/>
                      <a:tailEnd type="none" w="sm" len="sm"/>
                    </a:lnR>
                    <a:lnT w="9525" cap="flat" cmpd="sng">
                      <a:solidFill>
                        <a:srgbClr val="DDDDDD"/>
                      </a:solidFill>
                      <a:prstDash val="solid"/>
                      <a:round/>
                      <a:headEnd type="none" w="sm" len="sm"/>
                      <a:tailEnd type="none" w="sm" len="sm"/>
                    </a:lnT>
                    <a:lnB w="9525" cap="flat" cmpd="sng">
                      <a:solidFill>
                        <a:srgbClr val="DDDDDD"/>
                      </a:solidFill>
                      <a:prstDash val="solid"/>
                      <a:round/>
                      <a:headEnd type="none" w="sm" len="sm"/>
                      <a:tailEnd type="none" w="sm" len="sm"/>
                    </a:lnB>
                    <a:solidFill>
                      <a:srgbClr val="BAF8FF"/>
                    </a:solidFill>
                  </a:tcPr>
                </a:tc>
                <a:extLst>
                  <a:ext uri="{0D108BD9-81ED-4DB2-BD59-A6C34878D82A}">
                    <a16:rowId xmlns:a16="http://schemas.microsoft.com/office/drawing/2014/main" val="10001"/>
                  </a:ext>
                </a:extLst>
              </a:tr>
              <a:tr h="762911">
                <a:tc>
                  <a:txBody>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dirty="0">
                          <a:solidFill>
                            <a:schemeClr val="dk1"/>
                          </a:solidFill>
                          <a:latin typeface="Arial"/>
                          <a:ea typeface="Arial"/>
                          <a:cs typeface="Arial"/>
                          <a:sym typeface="Arial"/>
                        </a:rPr>
                        <a:t>7. OSI is a reference model around which the networks are built. Generally it is used as a </a:t>
                      </a:r>
                      <a:r>
                        <a:rPr lang="en-US" sz="1600" b="1" i="0" u="none" strike="noStrike" cap="none" dirty="0">
                          <a:solidFill>
                            <a:schemeClr val="dk1"/>
                          </a:solidFill>
                          <a:latin typeface="Arial"/>
                          <a:ea typeface="Arial"/>
                          <a:cs typeface="Arial"/>
                          <a:sym typeface="Arial"/>
                        </a:rPr>
                        <a:t>guidance tool.</a:t>
                      </a:r>
                      <a:endParaRPr sz="1600" b="1" i="0" u="none" strike="noStrike" cap="none" dirty="0">
                        <a:solidFill>
                          <a:schemeClr val="dk1"/>
                        </a:solidFill>
                        <a:latin typeface="Arial"/>
                        <a:ea typeface="Arial"/>
                        <a:cs typeface="Arial"/>
                        <a:sym typeface="Arial"/>
                      </a:endParaRPr>
                    </a:p>
                  </a:txBody>
                  <a:tcPr marL="25550" marR="25550" marT="25550" marB="25550">
                    <a:lnL w="9525" cap="flat" cmpd="sng">
                      <a:solidFill>
                        <a:srgbClr val="DDDDDD"/>
                      </a:solidFill>
                      <a:prstDash val="solid"/>
                      <a:round/>
                      <a:headEnd type="none" w="sm" len="sm"/>
                      <a:tailEnd type="none" w="sm" len="sm"/>
                    </a:lnL>
                    <a:lnR w="9525" cap="flat" cmpd="sng">
                      <a:solidFill>
                        <a:srgbClr val="DDDDDD"/>
                      </a:solidFill>
                      <a:prstDash val="solid"/>
                      <a:round/>
                      <a:headEnd type="none" w="sm" len="sm"/>
                      <a:tailEnd type="none" w="sm" len="sm"/>
                    </a:lnR>
                    <a:lnT w="9525" cap="flat" cmpd="sng">
                      <a:solidFill>
                        <a:srgbClr val="DDDDDD"/>
                      </a:solidFill>
                      <a:prstDash val="solid"/>
                      <a:round/>
                      <a:headEnd type="none" w="sm" len="sm"/>
                      <a:tailEnd type="none" w="sm" len="sm"/>
                    </a:lnT>
                    <a:lnB w="9525" cap="flat" cmpd="sng">
                      <a:solidFill>
                        <a:srgbClr val="DDDDDD"/>
                      </a:solidFill>
                      <a:prstDash val="solid"/>
                      <a:round/>
                      <a:headEnd type="none" w="sm" len="sm"/>
                      <a:tailEnd type="none" w="sm" len="sm"/>
                    </a:lnB>
                    <a:solidFill>
                      <a:srgbClr val="FEEDD8"/>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chemeClr val="dk1"/>
                          </a:solidFill>
                          <a:latin typeface="Arial"/>
                          <a:ea typeface="Arial"/>
                          <a:cs typeface="Arial"/>
                          <a:sym typeface="Arial"/>
                        </a:rPr>
                        <a:t>7. TCP/IP model is, in a way implementation of the OSI model.</a:t>
                      </a:r>
                      <a:endParaRPr sz="1600" b="0" i="0" u="none" strike="noStrike" cap="none">
                        <a:solidFill>
                          <a:schemeClr val="dk1"/>
                        </a:solidFill>
                        <a:latin typeface="Arial"/>
                        <a:ea typeface="Arial"/>
                        <a:cs typeface="Arial"/>
                        <a:sym typeface="Arial"/>
                      </a:endParaRPr>
                    </a:p>
                  </a:txBody>
                  <a:tcPr marL="25550" marR="25550" marT="25550" marB="25550">
                    <a:lnL w="9525" cap="flat" cmpd="sng">
                      <a:solidFill>
                        <a:srgbClr val="DDDDDD"/>
                      </a:solidFill>
                      <a:prstDash val="solid"/>
                      <a:round/>
                      <a:headEnd type="none" w="sm" len="sm"/>
                      <a:tailEnd type="none" w="sm" len="sm"/>
                    </a:lnL>
                    <a:lnR w="9525" cap="flat" cmpd="sng">
                      <a:solidFill>
                        <a:srgbClr val="DDDDDD"/>
                      </a:solidFill>
                      <a:prstDash val="solid"/>
                      <a:round/>
                      <a:headEnd type="none" w="sm" len="sm"/>
                      <a:tailEnd type="none" w="sm" len="sm"/>
                    </a:lnR>
                    <a:lnT w="9525" cap="flat" cmpd="sng">
                      <a:solidFill>
                        <a:srgbClr val="DDDDDD"/>
                      </a:solidFill>
                      <a:prstDash val="solid"/>
                      <a:round/>
                      <a:headEnd type="none" w="sm" len="sm"/>
                      <a:tailEnd type="none" w="sm" len="sm"/>
                    </a:lnT>
                    <a:lnB w="9525" cap="flat" cmpd="sng">
                      <a:solidFill>
                        <a:srgbClr val="DDDDDD"/>
                      </a:solidFill>
                      <a:prstDash val="solid"/>
                      <a:round/>
                      <a:headEnd type="none" w="sm" len="sm"/>
                      <a:tailEnd type="none" w="sm" len="sm"/>
                    </a:lnB>
                    <a:solidFill>
                      <a:srgbClr val="FEEDD8"/>
                    </a:solidFill>
                  </a:tcPr>
                </a:tc>
                <a:extLst>
                  <a:ext uri="{0D108BD9-81ED-4DB2-BD59-A6C34878D82A}">
                    <a16:rowId xmlns:a16="http://schemas.microsoft.com/office/drawing/2014/main" val="10002"/>
                  </a:ext>
                </a:extLst>
              </a:tr>
              <a:tr h="525212">
                <a:tc>
                  <a:txBody>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chemeClr val="dk1"/>
                          </a:solidFill>
                          <a:latin typeface="Arial"/>
                          <a:ea typeface="Arial"/>
                          <a:cs typeface="Arial"/>
                          <a:sym typeface="Arial"/>
                        </a:rPr>
                        <a:t>8. Protocols are hidden in OSI model and are easily replaced as the technology changes.</a:t>
                      </a:r>
                      <a:endParaRPr sz="1600" b="0" i="0" u="none" strike="noStrike" cap="none">
                        <a:solidFill>
                          <a:schemeClr val="dk1"/>
                        </a:solidFill>
                        <a:latin typeface="Arial"/>
                        <a:ea typeface="Arial"/>
                        <a:cs typeface="Arial"/>
                        <a:sym typeface="Arial"/>
                      </a:endParaRPr>
                    </a:p>
                  </a:txBody>
                  <a:tcPr marL="25550" marR="25550" marT="25550" marB="25550">
                    <a:lnL w="9525" cap="flat" cmpd="sng">
                      <a:solidFill>
                        <a:srgbClr val="DDDDDD"/>
                      </a:solidFill>
                      <a:prstDash val="solid"/>
                      <a:round/>
                      <a:headEnd type="none" w="sm" len="sm"/>
                      <a:tailEnd type="none" w="sm" len="sm"/>
                    </a:lnL>
                    <a:lnR w="9525" cap="flat" cmpd="sng">
                      <a:solidFill>
                        <a:srgbClr val="DDDDDD"/>
                      </a:solidFill>
                      <a:prstDash val="solid"/>
                      <a:round/>
                      <a:headEnd type="none" w="sm" len="sm"/>
                      <a:tailEnd type="none" w="sm" len="sm"/>
                    </a:lnR>
                    <a:lnT w="9525" cap="flat" cmpd="sng">
                      <a:solidFill>
                        <a:srgbClr val="DDDDDD"/>
                      </a:solidFill>
                      <a:prstDash val="solid"/>
                      <a:round/>
                      <a:headEnd type="none" w="sm" len="sm"/>
                      <a:tailEnd type="none" w="sm" len="sm"/>
                    </a:lnT>
                    <a:lnB w="9525" cap="flat" cmpd="sng">
                      <a:solidFill>
                        <a:srgbClr val="DDDDDD"/>
                      </a:solidFill>
                      <a:prstDash val="solid"/>
                      <a:round/>
                      <a:headEnd type="none" w="sm" len="sm"/>
                      <a:tailEnd type="none" w="sm" len="sm"/>
                    </a:lnB>
                    <a:solidFill>
                      <a:srgbClr val="BAF8FF"/>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dirty="0">
                          <a:solidFill>
                            <a:schemeClr val="dk1"/>
                          </a:solidFill>
                          <a:latin typeface="Arial"/>
                          <a:ea typeface="Arial"/>
                          <a:cs typeface="Arial"/>
                          <a:sym typeface="Arial"/>
                        </a:rPr>
                        <a:t>8. In TCP/IP </a:t>
                      </a:r>
                      <a:r>
                        <a:rPr lang="en-US" sz="1600" b="1" i="0" u="none" strike="noStrike" cap="none" dirty="0">
                          <a:solidFill>
                            <a:schemeClr val="dk1"/>
                          </a:solidFill>
                          <a:latin typeface="Arial"/>
                          <a:ea typeface="Arial"/>
                          <a:cs typeface="Arial"/>
                          <a:sym typeface="Arial"/>
                        </a:rPr>
                        <a:t>replacing protocol is not easy.</a:t>
                      </a:r>
                      <a:endParaRPr sz="1600" b="1"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endParaRPr sz="1600" b="0" i="0" u="none" strike="noStrike" cap="none" dirty="0">
                        <a:solidFill>
                          <a:schemeClr val="dk1"/>
                        </a:solidFill>
                        <a:latin typeface="Arial"/>
                        <a:ea typeface="Arial"/>
                        <a:cs typeface="Arial"/>
                        <a:sym typeface="Arial"/>
                      </a:endParaRPr>
                    </a:p>
                  </a:txBody>
                  <a:tcPr marL="25550" marR="25550" marT="25550" marB="25550">
                    <a:lnL w="9525" cap="flat" cmpd="sng">
                      <a:solidFill>
                        <a:srgbClr val="DDDDDD"/>
                      </a:solidFill>
                      <a:prstDash val="solid"/>
                      <a:round/>
                      <a:headEnd type="none" w="sm" len="sm"/>
                      <a:tailEnd type="none" w="sm" len="sm"/>
                    </a:lnL>
                    <a:lnR w="9525" cap="flat" cmpd="sng">
                      <a:solidFill>
                        <a:srgbClr val="DDDDDD"/>
                      </a:solidFill>
                      <a:prstDash val="solid"/>
                      <a:round/>
                      <a:headEnd type="none" w="sm" len="sm"/>
                      <a:tailEnd type="none" w="sm" len="sm"/>
                    </a:lnR>
                    <a:lnT w="9525" cap="flat" cmpd="sng">
                      <a:solidFill>
                        <a:srgbClr val="DDDDDD"/>
                      </a:solidFill>
                      <a:prstDash val="solid"/>
                      <a:round/>
                      <a:headEnd type="none" w="sm" len="sm"/>
                      <a:tailEnd type="none" w="sm" len="sm"/>
                    </a:lnT>
                    <a:lnB w="9525" cap="flat" cmpd="sng">
                      <a:solidFill>
                        <a:srgbClr val="DDDDDD"/>
                      </a:solidFill>
                      <a:prstDash val="solid"/>
                      <a:round/>
                      <a:headEnd type="none" w="sm" len="sm"/>
                      <a:tailEnd type="none" w="sm" len="sm"/>
                    </a:lnB>
                    <a:solidFill>
                      <a:srgbClr val="BAF8FF"/>
                    </a:solidFill>
                  </a:tcPr>
                </a:tc>
                <a:extLst>
                  <a:ext uri="{0D108BD9-81ED-4DB2-BD59-A6C34878D82A}">
                    <a16:rowId xmlns:a16="http://schemas.microsoft.com/office/drawing/2014/main" val="10003"/>
                  </a:ext>
                </a:extLst>
              </a:tr>
              <a:tr h="525212">
                <a:tc>
                  <a:txBody>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chemeClr val="dk1"/>
                          </a:solidFill>
                          <a:latin typeface="Arial"/>
                          <a:ea typeface="Arial"/>
                          <a:cs typeface="Arial"/>
                          <a:sym typeface="Arial"/>
                        </a:rPr>
                        <a:t>9. OSI model has a problem of fitting the protocols into the model.</a:t>
                      </a:r>
                      <a:endParaRPr sz="1600" b="0" i="0" u="none" strike="noStrike" cap="none">
                        <a:solidFill>
                          <a:schemeClr val="dk1"/>
                        </a:solidFill>
                        <a:latin typeface="Arial"/>
                        <a:ea typeface="Arial"/>
                        <a:cs typeface="Arial"/>
                        <a:sym typeface="Arial"/>
                      </a:endParaRPr>
                    </a:p>
                  </a:txBody>
                  <a:tcPr marL="25550" marR="25550" marT="25550" marB="25550">
                    <a:lnL w="9525" cap="flat" cmpd="sng">
                      <a:solidFill>
                        <a:srgbClr val="DDDDDD"/>
                      </a:solidFill>
                      <a:prstDash val="solid"/>
                      <a:round/>
                      <a:headEnd type="none" w="sm" len="sm"/>
                      <a:tailEnd type="none" w="sm" len="sm"/>
                    </a:lnL>
                    <a:lnR w="9525" cap="flat" cmpd="sng">
                      <a:solidFill>
                        <a:srgbClr val="DDDDDD"/>
                      </a:solidFill>
                      <a:prstDash val="solid"/>
                      <a:round/>
                      <a:headEnd type="none" w="sm" len="sm"/>
                      <a:tailEnd type="none" w="sm" len="sm"/>
                    </a:lnR>
                    <a:lnT w="9525" cap="flat" cmpd="sng">
                      <a:solidFill>
                        <a:srgbClr val="DDDDDD"/>
                      </a:solidFill>
                      <a:prstDash val="solid"/>
                      <a:round/>
                      <a:headEnd type="none" w="sm" len="sm"/>
                      <a:tailEnd type="none" w="sm" len="sm"/>
                    </a:lnT>
                    <a:lnB w="9525" cap="flat" cmpd="sng">
                      <a:solidFill>
                        <a:srgbClr val="DDDDDD"/>
                      </a:solidFill>
                      <a:prstDash val="solid"/>
                      <a:round/>
                      <a:headEnd type="none" w="sm" len="sm"/>
                      <a:tailEnd type="none" w="sm" len="sm"/>
                    </a:lnB>
                    <a:solidFill>
                      <a:srgbClr val="FEEDD8"/>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chemeClr val="dk1"/>
                          </a:solidFill>
                          <a:latin typeface="Arial"/>
                          <a:ea typeface="Arial"/>
                          <a:cs typeface="Arial"/>
                          <a:sym typeface="Arial"/>
                        </a:rPr>
                        <a:t>9. TCP/IP model does not fit any protocol</a:t>
                      </a:r>
                      <a:endParaRPr sz="1600" b="0" i="0" u="none" strike="noStrike" cap="none">
                        <a:solidFill>
                          <a:schemeClr val="dk1"/>
                        </a:solidFill>
                        <a:latin typeface="Arial"/>
                        <a:ea typeface="Arial"/>
                        <a:cs typeface="Arial"/>
                        <a:sym typeface="Arial"/>
                      </a:endParaRPr>
                    </a:p>
                  </a:txBody>
                  <a:tcPr marL="25550" marR="25550" marT="25550" marB="25550">
                    <a:lnL w="9525" cap="flat" cmpd="sng">
                      <a:solidFill>
                        <a:srgbClr val="DDDDDD"/>
                      </a:solidFill>
                      <a:prstDash val="solid"/>
                      <a:round/>
                      <a:headEnd type="none" w="sm" len="sm"/>
                      <a:tailEnd type="none" w="sm" len="sm"/>
                    </a:lnL>
                    <a:lnR w="9525" cap="flat" cmpd="sng">
                      <a:solidFill>
                        <a:srgbClr val="DDDDDD"/>
                      </a:solidFill>
                      <a:prstDash val="solid"/>
                      <a:round/>
                      <a:headEnd type="none" w="sm" len="sm"/>
                      <a:tailEnd type="none" w="sm" len="sm"/>
                    </a:lnR>
                    <a:lnT w="9525" cap="flat" cmpd="sng">
                      <a:solidFill>
                        <a:srgbClr val="DDDDDD"/>
                      </a:solidFill>
                      <a:prstDash val="solid"/>
                      <a:round/>
                      <a:headEnd type="none" w="sm" len="sm"/>
                      <a:tailEnd type="none" w="sm" len="sm"/>
                    </a:lnT>
                    <a:lnB w="9525" cap="flat" cmpd="sng">
                      <a:solidFill>
                        <a:srgbClr val="DDDDDD"/>
                      </a:solidFill>
                      <a:prstDash val="solid"/>
                      <a:round/>
                      <a:headEnd type="none" w="sm" len="sm"/>
                      <a:tailEnd type="none" w="sm" len="sm"/>
                    </a:lnB>
                    <a:solidFill>
                      <a:srgbClr val="FEEDD8"/>
                    </a:solidFill>
                  </a:tcPr>
                </a:tc>
                <a:extLst>
                  <a:ext uri="{0D108BD9-81ED-4DB2-BD59-A6C34878D82A}">
                    <a16:rowId xmlns:a16="http://schemas.microsoft.com/office/drawing/2014/main" val="10004"/>
                  </a:ext>
                </a:extLst>
              </a:tr>
              <a:tr h="1000610">
                <a:tc>
                  <a:txBody>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dirty="0">
                          <a:solidFill>
                            <a:schemeClr val="dk1"/>
                          </a:solidFill>
                          <a:latin typeface="Arial"/>
                          <a:ea typeface="Arial"/>
                          <a:cs typeface="Arial"/>
                          <a:sym typeface="Arial"/>
                        </a:rPr>
                        <a:t>10. OSI model defines services, interfaces and protocols very clearly and makes clear distinction between them. It is </a:t>
                      </a:r>
                      <a:r>
                        <a:rPr lang="en-US" sz="1600" b="1" i="0" u="none" strike="noStrike" cap="none" dirty="0">
                          <a:solidFill>
                            <a:schemeClr val="dk1"/>
                          </a:solidFill>
                          <a:latin typeface="Arial"/>
                          <a:ea typeface="Arial"/>
                          <a:cs typeface="Arial"/>
                          <a:sym typeface="Arial"/>
                        </a:rPr>
                        <a:t>protocol independent.</a:t>
                      </a:r>
                      <a:endParaRPr sz="1600" b="1" i="0" u="none" strike="noStrike" cap="none" dirty="0">
                        <a:solidFill>
                          <a:schemeClr val="dk1"/>
                        </a:solidFill>
                        <a:latin typeface="Arial"/>
                        <a:ea typeface="Arial"/>
                        <a:cs typeface="Arial"/>
                        <a:sym typeface="Arial"/>
                      </a:endParaRPr>
                    </a:p>
                  </a:txBody>
                  <a:tcPr marL="25550" marR="25550" marT="25550" marB="25550">
                    <a:lnL w="9525" cap="flat" cmpd="sng">
                      <a:solidFill>
                        <a:srgbClr val="DDDDDD"/>
                      </a:solidFill>
                      <a:prstDash val="solid"/>
                      <a:round/>
                      <a:headEnd type="none" w="sm" len="sm"/>
                      <a:tailEnd type="none" w="sm" len="sm"/>
                    </a:lnL>
                    <a:lnR w="9525" cap="flat" cmpd="sng">
                      <a:solidFill>
                        <a:srgbClr val="DDDDDD"/>
                      </a:solidFill>
                      <a:prstDash val="solid"/>
                      <a:round/>
                      <a:headEnd type="none" w="sm" len="sm"/>
                      <a:tailEnd type="none" w="sm" len="sm"/>
                    </a:lnR>
                    <a:lnT w="9525" cap="flat" cmpd="sng">
                      <a:solidFill>
                        <a:srgbClr val="DDDDDD"/>
                      </a:solidFill>
                      <a:prstDash val="solid"/>
                      <a:round/>
                      <a:headEnd type="none" w="sm" len="sm"/>
                      <a:tailEnd type="none" w="sm" len="sm"/>
                    </a:lnT>
                    <a:lnB w="9525" cap="flat" cmpd="sng">
                      <a:solidFill>
                        <a:srgbClr val="DDDDDD"/>
                      </a:solidFill>
                      <a:prstDash val="solid"/>
                      <a:round/>
                      <a:headEnd type="none" w="sm" len="sm"/>
                      <a:tailEnd type="none" w="sm" len="sm"/>
                    </a:lnB>
                    <a:solidFill>
                      <a:srgbClr val="BAF8FF"/>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dirty="0">
                          <a:solidFill>
                            <a:schemeClr val="dk1"/>
                          </a:solidFill>
                          <a:latin typeface="Arial"/>
                          <a:ea typeface="Arial"/>
                          <a:cs typeface="Arial"/>
                          <a:sym typeface="Arial"/>
                        </a:rPr>
                        <a:t>10. In TCP/IP, services, interfaces and protocols are not clearly separated. It is also </a:t>
                      </a:r>
                      <a:r>
                        <a:rPr lang="en-US" sz="1600" b="1" i="0" u="none" strike="noStrike" cap="none" dirty="0">
                          <a:solidFill>
                            <a:schemeClr val="dk1"/>
                          </a:solidFill>
                          <a:latin typeface="Arial"/>
                          <a:ea typeface="Arial"/>
                          <a:cs typeface="Arial"/>
                          <a:sym typeface="Arial"/>
                        </a:rPr>
                        <a:t>protocol dependent.</a:t>
                      </a:r>
                      <a:endParaRPr sz="1600" b="1"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endParaRPr sz="1600" b="0" i="0" u="none" strike="noStrike" cap="none" dirty="0">
                        <a:solidFill>
                          <a:schemeClr val="dk1"/>
                        </a:solidFill>
                        <a:latin typeface="Arial"/>
                        <a:ea typeface="Arial"/>
                        <a:cs typeface="Arial"/>
                        <a:sym typeface="Arial"/>
                      </a:endParaRPr>
                    </a:p>
                  </a:txBody>
                  <a:tcPr marL="25550" marR="25550" marT="25550" marB="25550">
                    <a:lnL w="9525" cap="flat" cmpd="sng">
                      <a:solidFill>
                        <a:srgbClr val="DDDDDD"/>
                      </a:solidFill>
                      <a:prstDash val="solid"/>
                      <a:round/>
                      <a:headEnd type="none" w="sm" len="sm"/>
                      <a:tailEnd type="none" w="sm" len="sm"/>
                    </a:lnL>
                    <a:lnR w="9525" cap="flat" cmpd="sng">
                      <a:solidFill>
                        <a:srgbClr val="DDDDDD"/>
                      </a:solidFill>
                      <a:prstDash val="solid"/>
                      <a:round/>
                      <a:headEnd type="none" w="sm" len="sm"/>
                      <a:tailEnd type="none" w="sm" len="sm"/>
                    </a:lnR>
                    <a:lnT w="9525" cap="flat" cmpd="sng">
                      <a:solidFill>
                        <a:srgbClr val="DDDDDD"/>
                      </a:solidFill>
                      <a:prstDash val="solid"/>
                      <a:round/>
                      <a:headEnd type="none" w="sm" len="sm"/>
                      <a:tailEnd type="none" w="sm" len="sm"/>
                    </a:lnT>
                    <a:lnB w="9525" cap="flat" cmpd="sng">
                      <a:solidFill>
                        <a:srgbClr val="DDDDDD"/>
                      </a:solidFill>
                      <a:prstDash val="solid"/>
                      <a:round/>
                      <a:headEnd type="none" w="sm" len="sm"/>
                      <a:tailEnd type="none" w="sm" len="sm"/>
                    </a:lnB>
                    <a:solidFill>
                      <a:srgbClr val="BAF8FF"/>
                    </a:solidFill>
                  </a:tcPr>
                </a:tc>
                <a:extLst>
                  <a:ext uri="{0D108BD9-81ED-4DB2-BD59-A6C34878D82A}">
                    <a16:rowId xmlns:a16="http://schemas.microsoft.com/office/drawing/2014/main" val="10005"/>
                  </a:ext>
                </a:extLst>
              </a:tr>
              <a:tr h="417178">
                <a:tc>
                  <a:txBody>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dirty="0">
                          <a:solidFill>
                            <a:schemeClr val="dk1"/>
                          </a:solidFill>
                          <a:latin typeface="Arial"/>
                          <a:ea typeface="Arial"/>
                          <a:cs typeface="Arial"/>
                          <a:sym typeface="Arial"/>
                        </a:rPr>
                        <a:t>11. It has </a:t>
                      </a:r>
                      <a:r>
                        <a:rPr lang="en-US" sz="1600" b="1" i="0" u="none" strike="noStrike" cap="none" dirty="0">
                          <a:solidFill>
                            <a:srgbClr val="C00000"/>
                          </a:solidFill>
                          <a:latin typeface="Arial"/>
                          <a:ea typeface="Arial"/>
                          <a:cs typeface="Arial"/>
                          <a:sym typeface="Arial"/>
                        </a:rPr>
                        <a:t>7 layers</a:t>
                      </a:r>
                      <a:endParaRPr sz="1600" b="1" i="0" u="none" strike="noStrike" cap="none" dirty="0">
                        <a:solidFill>
                          <a:srgbClr val="C00000"/>
                        </a:solidFill>
                        <a:latin typeface="Arial"/>
                        <a:ea typeface="Arial"/>
                        <a:cs typeface="Arial"/>
                        <a:sym typeface="Arial"/>
                      </a:endParaRPr>
                    </a:p>
                  </a:txBody>
                  <a:tcPr marL="25550" marR="25550" marT="25550" marB="25550">
                    <a:lnL w="9525" cap="flat" cmpd="sng">
                      <a:solidFill>
                        <a:srgbClr val="DDDDDD"/>
                      </a:solidFill>
                      <a:prstDash val="solid"/>
                      <a:round/>
                      <a:headEnd type="none" w="sm" len="sm"/>
                      <a:tailEnd type="none" w="sm" len="sm"/>
                    </a:lnL>
                    <a:lnR w="9525" cap="flat" cmpd="sng">
                      <a:solidFill>
                        <a:srgbClr val="DDDDDD"/>
                      </a:solidFill>
                      <a:prstDash val="solid"/>
                      <a:round/>
                      <a:headEnd type="none" w="sm" len="sm"/>
                      <a:tailEnd type="none" w="sm" len="sm"/>
                    </a:lnR>
                    <a:lnT w="9525" cap="flat" cmpd="sng">
                      <a:solidFill>
                        <a:srgbClr val="DDDDDD"/>
                      </a:solidFill>
                      <a:prstDash val="solid"/>
                      <a:round/>
                      <a:headEnd type="none" w="sm" len="sm"/>
                      <a:tailEnd type="none" w="sm" len="sm"/>
                    </a:lnT>
                    <a:lnB w="9525" cap="flat" cmpd="sng">
                      <a:solidFill>
                        <a:srgbClr val="DDDDDD"/>
                      </a:solidFill>
                      <a:prstDash val="solid"/>
                      <a:round/>
                      <a:headEnd type="none" w="sm" len="sm"/>
                      <a:tailEnd type="none" w="sm" len="sm"/>
                    </a:lnB>
                    <a:solidFill>
                      <a:srgbClr val="FEEDD8"/>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dirty="0">
                          <a:solidFill>
                            <a:schemeClr val="dk1"/>
                          </a:solidFill>
                          <a:latin typeface="Arial"/>
                          <a:ea typeface="Arial"/>
                          <a:cs typeface="Arial"/>
                          <a:sym typeface="Arial"/>
                        </a:rPr>
                        <a:t>11. It has </a:t>
                      </a:r>
                      <a:r>
                        <a:rPr lang="en-US" sz="1600" b="1" i="0" u="none" strike="noStrike" cap="none" dirty="0">
                          <a:solidFill>
                            <a:srgbClr val="C00000"/>
                          </a:solidFill>
                          <a:latin typeface="Arial"/>
                          <a:ea typeface="Arial"/>
                          <a:cs typeface="Arial"/>
                          <a:sym typeface="Arial"/>
                        </a:rPr>
                        <a:t>4 layers</a:t>
                      </a:r>
                      <a:endParaRPr sz="1600" b="1" i="0" u="none" strike="noStrike" cap="none" dirty="0">
                        <a:solidFill>
                          <a:srgbClr val="C00000"/>
                        </a:solidFill>
                        <a:latin typeface="Arial"/>
                        <a:ea typeface="Arial"/>
                        <a:cs typeface="Arial"/>
                        <a:sym typeface="Arial"/>
                      </a:endParaRPr>
                    </a:p>
                  </a:txBody>
                  <a:tcPr marL="25550" marR="25550" marT="25550" marB="25550">
                    <a:lnL w="9525" cap="flat" cmpd="sng">
                      <a:solidFill>
                        <a:srgbClr val="DDDDDD"/>
                      </a:solidFill>
                      <a:prstDash val="solid"/>
                      <a:round/>
                      <a:headEnd type="none" w="sm" len="sm"/>
                      <a:tailEnd type="none" w="sm" len="sm"/>
                    </a:lnL>
                    <a:lnR w="9525" cap="flat" cmpd="sng">
                      <a:solidFill>
                        <a:srgbClr val="DDDDDD"/>
                      </a:solidFill>
                      <a:prstDash val="solid"/>
                      <a:round/>
                      <a:headEnd type="none" w="sm" len="sm"/>
                      <a:tailEnd type="none" w="sm" len="sm"/>
                    </a:lnR>
                    <a:lnT w="9525" cap="flat" cmpd="sng">
                      <a:solidFill>
                        <a:srgbClr val="DDDDDD"/>
                      </a:solidFill>
                      <a:prstDash val="solid"/>
                      <a:round/>
                      <a:headEnd type="none" w="sm" len="sm"/>
                      <a:tailEnd type="none" w="sm" len="sm"/>
                    </a:lnT>
                    <a:lnB w="9525" cap="flat" cmpd="sng">
                      <a:solidFill>
                        <a:srgbClr val="DDDDDD"/>
                      </a:solidFill>
                      <a:prstDash val="solid"/>
                      <a:round/>
                      <a:headEnd type="none" w="sm" len="sm"/>
                      <a:tailEnd type="none" w="sm" len="sm"/>
                    </a:lnB>
                    <a:solidFill>
                      <a:srgbClr val="FEEDD8"/>
                    </a:solid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372603477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29"/>
          <p:cNvSpPr txBox="1">
            <a:spLocks noGrp="1"/>
          </p:cNvSpPr>
          <p:nvPr>
            <p:ph type="sldNum" idx="12"/>
          </p:nvPr>
        </p:nvSpPr>
        <p:spPr>
          <a:xfrm>
            <a:off x="7425344" y="4844839"/>
            <a:ext cx="984019" cy="273844"/>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en" sz="900">
                <a:solidFill>
                  <a:schemeClr val="dk1"/>
                </a:solidFill>
                <a:latin typeface="Times New Roman"/>
                <a:ea typeface="Times New Roman"/>
                <a:cs typeface="Times New Roman"/>
                <a:sym typeface="Times New Roman"/>
              </a:rPr>
              <a:t>14</a:t>
            </a:fld>
            <a:endParaRPr sz="900">
              <a:solidFill>
                <a:schemeClr val="dk1"/>
              </a:solidFill>
              <a:latin typeface="Times New Roman"/>
              <a:ea typeface="Times New Roman"/>
              <a:cs typeface="Times New Roman"/>
              <a:sym typeface="Times New Roman"/>
            </a:endParaRPr>
          </a:p>
        </p:txBody>
      </p:sp>
      <p:sp>
        <p:nvSpPr>
          <p:cNvPr id="185" name="Google Shape;185;p29"/>
          <p:cNvSpPr/>
          <p:nvPr/>
        </p:nvSpPr>
        <p:spPr>
          <a:xfrm>
            <a:off x="1353615" y="185434"/>
            <a:ext cx="7338322" cy="623248"/>
          </a:xfrm>
          <a:prstGeom prst="rect">
            <a:avLst/>
          </a:prstGeom>
          <a:noFill/>
          <a:ln>
            <a:noFill/>
          </a:ln>
        </p:spPr>
        <p:txBody>
          <a:bodyPr spcFirstLastPara="1" wrap="square" lIns="68575" tIns="34275" rIns="68575" bIns="34275" anchor="t" anchorCtr="0">
            <a:noAutofit/>
          </a:bodyPr>
          <a:lstStyle/>
          <a:p>
            <a:pPr fontAlgn="base"/>
            <a:r>
              <a:rPr lang="en-US" sz="2800" b="1" dirty="0">
                <a:solidFill>
                  <a:srgbClr val="7030A0"/>
                </a:solidFill>
                <a:latin typeface="Times New Roman" panose="02020603050405020304" pitchFamily="18" charset="0"/>
                <a:cs typeface="Times New Roman" panose="02020603050405020304" pitchFamily="18" charset="0"/>
              </a:rPr>
              <a:t>Analog and Digital Data</a:t>
            </a:r>
          </a:p>
        </p:txBody>
      </p:sp>
      <p:pic>
        <p:nvPicPr>
          <p:cNvPr id="186" name="Google Shape;186;p29"/>
          <p:cNvPicPr preferRelativeResize="0"/>
          <p:nvPr/>
        </p:nvPicPr>
        <p:blipFill rotWithShape="1">
          <a:blip r:embed="rId3">
            <a:alphaModFix/>
          </a:blip>
          <a:srcRect/>
          <a:stretch/>
        </p:blipFill>
        <p:spPr>
          <a:xfrm>
            <a:off x="41821" y="47020"/>
            <a:ext cx="739015" cy="528333"/>
          </a:xfrm>
          <a:prstGeom prst="rect">
            <a:avLst/>
          </a:prstGeom>
          <a:noFill/>
          <a:ln>
            <a:noFill/>
          </a:ln>
        </p:spPr>
      </p:pic>
      <p:sp>
        <p:nvSpPr>
          <p:cNvPr id="187" name="Google Shape;187;p29"/>
          <p:cNvSpPr txBox="1">
            <a:spLocks noGrp="1"/>
          </p:cNvSpPr>
          <p:nvPr>
            <p:ph type="dt" idx="10"/>
          </p:nvPr>
        </p:nvSpPr>
        <p:spPr>
          <a:xfrm>
            <a:off x="571500" y="4844838"/>
            <a:ext cx="2057400" cy="273900"/>
          </a:xfrm>
          <a:prstGeom prst="rect">
            <a:avLst/>
          </a:prstGeom>
          <a:noFill/>
          <a:ln>
            <a:noFill/>
          </a:ln>
        </p:spPr>
        <p:txBody>
          <a:bodyPr spcFirstLastPara="1" wrap="square" lIns="68575" tIns="34275" rIns="68575" bIns="34275" anchor="ctr" anchorCtr="0">
            <a:noAutofit/>
          </a:bodyPr>
          <a:lstStyle/>
          <a:p>
            <a:pPr marL="0" lvl="0" indent="0" algn="l" rtl="0">
              <a:spcBef>
                <a:spcPts val="0"/>
              </a:spcBef>
              <a:spcAft>
                <a:spcPts val="0"/>
              </a:spcAft>
              <a:buNone/>
            </a:pPr>
            <a:fld id="{A574BC03-A680-450A-9A1F-2931B2AED931}" type="datetime1">
              <a:rPr lang="en-US" sz="800" b="1" smtClean="0">
                <a:solidFill>
                  <a:schemeClr val="dk1"/>
                </a:solidFill>
                <a:latin typeface="Times New Roman"/>
                <a:cs typeface="Times New Roman"/>
                <a:sym typeface="Times New Roman"/>
              </a:rPr>
              <a:t>2/1/2024</a:t>
            </a:fld>
            <a:endParaRPr sz="800" b="1">
              <a:solidFill>
                <a:schemeClr val="dk1"/>
              </a:solidFill>
              <a:latin typeface="Times New Roman"/>
              <a:ea typeface="Times New Roman"/>
              <a:cs typeface="Times New Roman"/>
              <a:sym typeface="Times New Roman"/>
            </a:endParaRPr>
          </a:p>
        </p:txBody>
      </p:sp>
      <p:sp>
        <p:nvSpPr>
          <p:cNvPr id="188" name="Google Shape;188;p29"/>
          <p:cNvSpPr txBox="1">
            <a:spLocks noGrp="1"/>
          </p:cNvSpPr>
          <p:nvPr>
            <p:ph type="ftr" idx="11"/>
          </p:nvPr>
        </p:nvSpPr>
        <p:spPr>
          <a:xfrm>
            <a:off x="2764639" y="4844839"/>
            <a:ext cx="3617100" cy="2739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r>
              <a:rPr lang="en-GB" sz="800" b="1" smtClean="0">
                <a:solidFill>
                  <a:schemeClr val="dk1"/>
                </a:solidFill>
                <a:latin typeface="Times New Roman"/>
                <a:ea typeface="Times New Roman"/>
                <a:cs typeface="Times New Roman"/>
                <a:sym typeface="Times New Roman"/>
              </a:rPr>
              <a:t>Unit 1                Computer Networks        SY BTech(CSE)    Semester-4               2023-24    </a:t>
            </a:r>
            <a:endParaRPr sz="800" b="1">
              <a:solidFill>
                <a:schemeClr val="dk1"/>
              </a:solidFill>
              <a:latin typeface="Times New Roman"/>
              <a:ea typeface="Times New Roman"/>
              <a:cs typeface="Times New Roman"/>
              <a:sym typeface="Times New Roman"/>
            </a:endParaRPr>
          </a:p>
        </p:txBody>
      </p:sp>
      <p:sp>
        <p:nvSpPr>
          <p:cNvPr id="4" name="Rectangle 3">
            <a:extLst>
              <a:ext uri="{FF2B5EF4-FFF2-40B4-BE49-F238E27FC236}">
                <a16:creationId xmlns:a16="http://schemas.microsoft.com/office/drawing/2014/main" id="{9BEDF160-52F0-41A3-A3FC-01D07683086A}"/>
              </a:ext>
            </a:extLst>
          </p:cNvPr>
          <p:cNvSpPr/>
          <p:nvPr/>
        </p:nvSpPr>
        <p:spPr>
          <a:xfrm>
            <a:off x="411328" y="702400"/>
            <a:ext cx="8474150" cy="4016484"/>
          </a:xfrm>
          <a:prstGeom prst="rect">
            <a:avLst/>
          </a:prstGeom>
        </p:spPr>
        <p:txBody>
          <a:bodyPr wrap="square">
            <a:spAutoFit/>
          </a:bodyPr>
          <a:lstStyle/>
          <a:p>
            <a:pPr marL="285750" indent="-285750">
              <a:lnSpc>
                <a:spcPct val="150000"/>
              </a:lnSpc>
              <a:buSzPct val="150000"/>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The term analog data refers to information that is </a:t>
            </a:r>
            <a:r>
              <a:rPr lang="en-US" sz="2000" b="1" dirty="0" smtClean="0">
                <a:latin typeface="Times New Roman" panose="02020603050405020304" pitchFamily="18" charset="0"/>
                <a:cs typeface="Times New Roman" panose="02020603050405020304" pitchFamily="18" charset="0"/>
              </a:rPr>
              <a:t>continuous.</a:t>
            </a:r>
            <a:endParaRPr lang="en-US" sz="1800" b="1" dirty="0">
              <a:latin typeface="Times New Roman" panose="02020603050405020304" pitchFamily="18" charset="0"/>
              <a:cs typeface="Times New Roman" panose="02020603050405020304" pitchFamily="18" charset="0"/>
            </a:endParaRPr>
          </a:p>
          <a:p>
            <a:pPr marL="285750" indent="-285750">
              <a:lnSpc>
                <a:spcPct val="150000"/>
              </a:lnSpc>
              <a:buSzPct val="150000"/>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Analog data, such as the </a:t>
            </a:r>
            <a:r>
              <a:rPr lang="en-US" sz="1800" b="1" dirty="0">
                <a:latin typeface="Times New Roman" panose="02020603050405020304" pitchFamily="18" charset="0"/>
                <a:cs typeface="Times New Roman" panose="02020603050405020304" pitchFamily="18" charset="0"/>
              </a:rPr>
              <a:t>sounds made by a human voice</a:t>
            </a:r>
            <a:r>
              <a:rPr lang="en-US" sz="1800" dirty="0">
                <a:latin typeface="Times New Roman" panose="02020603050405020304" pitchFamily="18" charset="0"/>
                <a:cs typeface="Times New Roman" panose="02020603050405020304" pitchFamily="18" charset="0"/>
              </a:rPr>
              <a:t>, take on continuous values can be captured by a </a:t>
            </a:r>
            <a:r>
              <a:rPr lang="en-US" sz="1800" b="1" dirty="0">
                <a:latin typeface="Times New Roman" panose="02020603050405020304" pitchFamily="18" charset="0"/>
                <a:cs typeface="Times New Roman" panose="02020603050405020304" pitchFamily="18" charset="0"/>
              </a:rPr>
              <a:t>microphone</a:t>
            </a:r>
            <a:r>
              <a:rPr lang="en-US" sz="1800" dirty="0">
                <a:latin typeface="Times New Roman" panose="02020603050405020304" pitchFamily="18" charset="0"/>
                <a:cs typeface="Times New Roman" panose="02020603050405020304" pitchFamily="18" charset="0"/>
              </a:rPr>
              <a:t> and converted to an analog signal or sampled and converted to a digital </a:t>
            </a:r>
            <a:r>
              <a:rPr lang="en-US" sz="1800" dirty="0" smtClean="0">
                <a:latin typeface="Times New Roman" panose="02020603050405020304" pitchFamily="18" charset="0"/>
                <a:cs typeface="Times New Roman" panose="02020603050405020304" pitchFamily="18" charset="0"/>
              </a:rPr>
              <a:t>signal.</a:t>
            </a:r>
            <a:endParaRPr lang="en-US" sz="1800" dirty="0">
              <a:latin typeface="Times New Roman" panose="02020603050405020304" pitchFamily="18" charset="0"/>
              <a:cs typeface="Times New Roman" panose="02020603050405020304" pitchFamily="18" charset="0"/>
            </a:endParaRPr>
          </a:p>
          <a:p>
            <a:pPr marL="285750" indent="-285750">
              <a:lnSpc>
                <a:spcPct val="150000"/>
              </a:lnSpc>
              <a:buSzPct val="150000"/>
              <a:buFont typeface="Wingdings" panose="05000000000000000000" pitchFamily="2" charset="2"/>
              <a:buChar char="Ø"/>
            </a:pPr>
            <a:r>
              <a:rPr lang="en-US" sz="1800" b="1" dirty="0">
                <a:latin typeface="Times New Roman" panose="02020603050405020304" pitchFamily="18" charset="0"/>
                <a:cs typeface="Times New Roman" panose="02020603050405020304" pitchFamily="18" charset="0"/>
              </a:rPr>
              <a:t>Digital data </a:t>
            </a:r>
            <a:r>
              <a:rPr lang="en-US" sz="1800" dirty="0">
                <a:latin typeface="Times New Roman" panose="02020603050405020304" pitchFamily="18" charset="0"/>
                <a:cs typeface="Times New Roman" panose="02020603050405020304" pitchFamily="18" charset="0"/>
              </a:rPr>
              <a:t>refers to information that has </a:t>
            </a:r>
            <a:r>
              <a:rPr lang="en-US" sz="2000" b="1" dirty="0">
                <a:latin typeface="Times New Roman" panose="02020603050405020304" pitchFamily="18" charset="0"/>
                <a:cs typeface="Times New Roman" panose="02020603050405020304" pitchFamily="18" charset="0"/>
              </a:rPr>
              <a:t>discrete </a:t>
            </a:r>
            <a:r>
              <a:rPr lang="en-US" sz="2000" b="1" dirty="0" smtClean="0">
                <a:latin typeface="Times New Roman" panose="02020603050405020304" pitchFamily="18" charset="0"/>
                <a:cs typeface="Times New Roman" panose="02020603050405020304" pitchFamily="18" charset="0"/>
              </a:rPr>
              <a:t>states.</a:t>
            </a:r>
            <a:endParaRPr lang="en-US" sz="2000" b="1" dirty="0">
              <a:latin typeface="Times New Roman" panose="02020603050405020304" pitchFamily="18" charset="0"/>
              <a:cs typeface="Times New Roman" panose="02020603050405020304" pitchFamily="18" charset="0"/>
            </a:endParaRPr>
          </a:p>
          <a:p>
            <a:pPr marL="342900" indent="-342900">
              <a:lnSpc>
                <a:spcPct val="150000"/>
              </a:lnSpc>
              <a:buSzPct val="150000"/>
              <a:buFont typeface="Wingdings" panose="05000000000000000000" pitchFamily="2" charset="2"/>
              <a:buChar char="Ø"/>
            </a:pPr>
            <a:r>
              <a:rPr lang="en-US" sz="2000" b="1" dirty="0">
                <a:latin typeface="Times New Roman" panose="02020603050405020304" pitchFamily="18" charset="0"/>
                <a:cs typeface="Times New Roman" panose="02020603050405020304" pitchFamily="18" charset="0"/>
              </a:rPr>
              <a:t>Digital data </a:t>
            </a:r>
            <a:r>
              <a:rPr lang="en-US" sz="1800" dirty="0">
                <a:latin typeface="Times New Roman" panose="02020603050405020304" pitchFamily="18" charset="0"/>
                <a:cs typeface="Times New Roman" panose="02020603050405020304" pitchFamily="18" charset="0"/>
              </a:rPr>
              <a:t>take on discrete values. For example, data are stored in the memory as </a:t>
            </a:r>
            <a:r>
              <a:rPr lang="en-US" sz="2000" b="1" dirty="0">
                <a:latin typeface="Times New Roman" panose="02020603050405020304" pitchFamily="18" charset="0"/>
                <a:cs typeface="Times New Roman" panose="02020603050405020304" pitchFamily="18" charset="0"/>
              </a:rPr>
              <a:t>0s and </a:t>
            </a:r>
            <a:r>
              <a:rPr lang="en-US" sz="2000" b="1" dirty="0" smtClean="0">
                <a:latin typeface="Times New Roman" panose="02020603050405020304" pitchFamily="18" charset="0"/>
                <a:cs typeface="Times New Roman" panose="02020603050405020304" pitchFamily="18" charset="0"/>
              </a:rPr>
              <a:t>1s.</a:t>
            </a:r>
            <a:endParaRPr lang="en-US" sz="2000" b="1" dirty="0">
              <a:latin typeface="Times New Roman" panose="02020603050405020304" pitchFamily="18" charset="0"/>
              <a:cs typeface="Times New Roman" panose="02020603050405020304" pitchFamily="18" charset="0"/>
            </a:endParaRPr>
          </a:p>
          <a:p>
            <a:pPr marL="285750" indent="-285750">
              <a:lnSpc>
                <a:spcPct val="150000"/>
              </a:lnSpc>
              <a:buSzPct val="150000"/>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 They can be converted to a digital signal or modulated into an analog signal for transmission across a </a:t>
            </a:r>
            <a:r>
              <a:rPr lang="en-US" sz="1800" dirty="0" smtClean="0">
                <a:latin typeface="Times New Roman" panose="02020603050405020304" pitchFamily="18" charset="0"/>
                <a:cs typeface="Times New Roman" panose="02020603050405020304" pitchFamily="18" charset="0"/>
              </a:rPr>
              <a:t>medium.</a:t>
            </a:r>
            <a:endParaRPr lang="en-IN"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12725406"/>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Shape 1269"/>
        <p:cNvGrpSpPr/>
        <p:nvPr/>
      </p:nvGrpSpPr>
      <p:grpSpPr>
        <a:xfrm>
          <a:off x="0" y="0"/>
          <a:ext cx="0" cy="0"/>
          <a:chOff x="0" y="0"/>
          <a:chExt cx="0" cy="0"/>
        </a:xfrm>
      </p:grpSpPr>
      <p:sp>
        <p:nvSpPr>
          <p:cNvPr id="1270" name="Google Shape;1270;p144"/>
          <p:cNvSpPr txBox="1">
            <a:spLocks noGrp="1"/>
          </p:cNvSpPr>
          <p:nvPr>
            <p:ph type="sldNum" idx="12"/>
          </p:nvPr>
        </p:nvSpPr>
        <p:spPr>
          <a:xfrm>
            <a:off x="8472458" y="4663217"/>
            <a:ext cx="548700" cy="393600"/>
          </a:xfrm>
          <a:prstGeom prst="rect">
            <a:avLst/>
          </a:prstGeom>
          <a:noFill/>
          <a:ln>
            <a:noFill/>
          </a:ln>
        </p:spPr>
        <p:txBody>
          <a:bodyPr spcFirstLastPara="1" wrap="square" lIns="68575" tIns="34275" rIns="68575" bIns="34275" anchor="ctr"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sz="800" b="0" i="0" u="none" strike="noStrike" cap="none">
                <a:solidFill>
                  <a:srgbClr val="FFFFFF"/>
                </a:solidFill>
                <a:latin typeface="Calibri"/>
                <a:ea typeface="Calibri"/>
                <a:cs typeface="Calibri"/>
                <a:sym typeface="Calibri"/>
              </a:rPr>
              <a:t>140</a:t>
            </a:fld>
            <a:endParaRPr sz="800" b="0" i="0" u="none" strike="noStrike" cap="none">
              <a:solidFill>
                <a:srgbClr val="FFFFFF"/>
              </a:solidFill>
              <a:latin typeface="Calibri"/>
              <a:ea typeface="Calibri"/>
              <a:cs typeface="Calibri"/>
              <a:sym typeface="Calibri"/>
            </a:endParaRPr>
          </a:p>
        </p:txBody>
      </p:sp>
      <p:sp>
        <p:nvSpPr>
          <p:cNvPr id="1271" name="Google Shape;1271;p144"/>
          <p:cNvSpPr txBox="1">
            <a:spLocks noGrp="1"/>
          </p:cNvSpPr>
          <p:nvPr>
            <p:ph type="title" idx="4294967295"/>
          </p:nvPr>
        </p:nvSpPr>
        <p:spPr>
          <a:xfrm>
            <a:off x="1116368" y="2092060"/>
            <a:ext cx="7062579" cy="565150"/>
          </a:xfrm>
          <a:prstGeom prst="rect">
            <a:avLst/>
          </a:prstGeom>
          <a:noFill/>
          <a:ln>
            <a:noFill/>
          </a:ln>
        </p:spPr>
        <p:txBody>
          <a:bodyPr spcFirstLastPara="1" wrap="square" lIns="68575" tIns="34275" rIns="68575" bIns="34275" anchor="b" anchorCtr="0">
            <a:noAutofit/>
          </a:bodyPr>
          <a:lstStyle/>
          <a:p>
            <a:pPr marL="0" marR="0" lvl="0" indent="0" algn="l" rtl="0">
              <a:lnSpc>
                <a:spcPct val="85000"/>
              </a:lnSpc>
              <a:spcBef>
                <a:spcPts val="0"/>
              </a:spcBef>
              <a:spcAft>
                <a:spcPts val="0"/>
              </a:spcAft>
              <a:buClr>
                <a:srgbClr val="3F3F3F"/>
              </a:buClr>
              <a:buSzPts val="3600"/>
              <a:buFont typeface="Calibri"/>
              <a:buNone/>
            </a:pPr>
            <a:r>
              <a:rPr lang="en-US" sz="4400" b="1" dirty="0">
                <a:solidFill>
                  <a:srgbClr val="C00000"/>
                </a:solidFill>
                <a:latin typeface="Times New Roman"/>
                <a:ea typeface="Times New Roman"/>
                <a:cs typeface="Times New Roman"/>
                <a:sym typeface="Times New Roman"/>
              </a:rPr>
              <a:t>Ethernet </a:t>
            </a:r>
            <a:r>
              <a:rPr lang="en-US" sz="4400" b="1" dirty="0" smtClean="0">
                <a:solidFill>
                  <a:srgbClr val="C00000"/>
                </a:solidFill>
                <a:latin typeface="Times New Roman"/>
                <a:ea typeface="Times New Roman"/>
                <a:cs typeface="Times New Roman"/>
                <a:sym typeface="Times New Roman"/>
              </a:rPr>
              <a:t>Standards </a:t>
            </a:r>
            <a:br>
              <a:rPr lang="en-US" sz="4400" b="1" dirty="0" smtClean="0">
                <a:solidFill>
                  <a:srgbClr val="C00000"/>
                </a:solidFill>
                <a:latin typeface="Times New Roman"/>
                <a:ea typeface="Times New Roman"/>
                <a:cs typeface="Times New Roman"/>
                <a:sym typeface="Times New Roman"/>
              </a:rPr>
            </a:br>
            <a:r>
              <a:rPr lang="en-US" sz="4000" b="1" dirty="0" smtClean="0">
                <a:solidFill>
                  <a:srgbClr val="C00000"/>
                </a:solidFill>
                <a:latin typeface="Times New Roman"/>
                <a:ea typeface="Times New Roman"/>
                <a:cs typeface="Times New Roman"/>
                <a:sym typeface="Times New Roman"/>
              </a:rPr>
              <a:t>(Only for self study Student)</a:t>
            </a:r>
            <a:endParaRPr sz="4000" b="1" dirty="0">
              <a:solidFill>
                <a:srgbClr val="C00000"/>
              </a:solidFill>
              <a:latin typeface="Times New Roman"/>
              <a:ea typeface="Times New Roman"/>
              <a:cs typeface="Times New Roman"/>
              <a:sym typeface="Times New Roman"/>
            </a:endParaRPr>
          </a:p>
        </p:txBody>
      </p:sp>
      <p:pic>
        <p:nvPicPr>
          <p:cNvPr id="1272" name="Google Shape;1272;p144"/>
          <p:cNvPicPr preferRelativeResize="0"/>
          <p:nvPr/>
        </p:nvPicPr>
        <p:blipFill rotWithShape="1">
          <a:blip r:embed="rId3">
            <a:alphaModFix/>
          </a:blip>
          <a:srcRect/>
          <a:stretch/>
        </p:blipFill>
        <p:spPr>
          <a:xfrm>
            <a:off x="41821" y="57411"/>
            <a:ext cx="739015" cy="721907"/>
          </a:xfrm>
          <a:prstGeom prst="rect">
            <a:avLst/>
          </a:prstGeom>
          <a:noFill/>
          <a:ln>
            <a:noFill/>
          </a:ln>
        </p:spPr>
      </p:pic>
    </p:spTree>
    <p:extLst>
      <p:ext uri="{BB962C8B-B14F-4D97-AF65-F5344CB8AC3E}">
        <p14:creationId xmlns:p14="http://schemas.microsoft.com/office/powerpoint/2010/main" val="565515813"/>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Shape 1276"/>
        <p:cNvGrpSpPr/>
        <p:nvPr/>
      </p:nvGrpSpPr>
      <p:grpSpPr>
        <a:xfrm>
          <a:off x="0" y="0"/>
          <a:ext cx="0" cy="0"/>
          <a:chOff x="0" y="0"/>
          <a:chExt cx="0" cy="0"/>
        </a:xfrm>
      </p:grpSpPr>
      <p:pic>
        <p:nvPicPr>
          <p:cNvPr id="1277" name="Google Shape;1277;p226"/>
          <p:cNvPicPr preferRelativeResize="0"/>
          <p:nvPr/>
        </p:nvPicPr>
        <p:blipFill rotWithShape="1">
          <a:blip r:embed="rId3">
            <a:alphaModFix/>
          </a:blip>
          <a:srcRect/>
          <a:stretch/>
        </p:blipFill>
        <p:spPr>
          <a:xfrm>
            <a:off x="41821" y="47021"/>
            <a:ext cx="593799" cy="432482"/>
          </a:xfrm>
          <a:prstGeom prst="rect">
            <a:avLst/>
          </a:prstGeom>
          <a:noFill/>
          <a:ln>
            <a:noFill/>
          </a:ln>
        </p:spPr>
      </p:pic>
      <p:sp>
        <p:nvSpPr>
          <p:cNvPr id="1278" name="Google Shape;1278;p226"/>
          <p:cNvSpPr txBox="1">
            <a:spLocks noGrp="1"/>
          </p:cNvSpPr>
          <p:nvPr>
            <p:ph type="sldNum" idx="12"/>
          </p:nvPr>
        </p:nvSpPr>
        <p:spPr>
          <a:xfrm>
            <a:off x="8472458" y="4663217"/>
            <a:ext cx="548700" cy="393600"/>
          </a:xfrm>
          <a:prstGeom prst="rect">
            <a:avLst/>
          </a:prstGeom>
          <a:noFill/>
          <a:ln>
            <a:noFill/>
          </a:ln>
        </p:spPr>
        <p:txBody>
          <a:bodyPr spcFirstLastPara="1" wrap="square" lIns="68575" tIns="34275" rIns="68575" bIns="34275" anchor="ctr"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sz="800" b="0" i="0" u="none" strike="noStrike" cap="none">
                <a:solidFill>
                  <a:srgbClr val="FFFFFF"/>
                </a:solidFill>
                <a:latin typeface="Calibri"/>
                <a:ea typeface="Calibri"/>
                <a:cs typeface="Calibri"/>
                <a:sym typeface="Calibri"/>
              </a:rPr>
              <a:t>141</a:t>
            </a:fld>
            <a:endParaRPr sz="800" b="0" i="0" u="none" strike="noStrike" cap="none">
              <a:solidFill>
                <a:srgbClr val="FFFFFF"/>
              </a:solidFill>
              <a:latin typeface="Calibri"/>
              <a:ea typeface="Calibri"/>
              <a:cs typeface="Calibri"/>
              <a:sym typeface="Calibri"/>
            </a:endParaRPr>
          </a:p>
        </p:txBody>
      </p:sp>
      <p:graphicFrame>
        <p:nvGraphicFramePr>
          <p:cNvPr id="1279" name="Google Shape;1279;p226"/>
          <p:cNvGraphicFramePr/>
          <p:nvPr/>
        </p:nvGraphicFramePr>
        <p:xfrm>
          <a:off x="194310" y="743142"/>
          <a:ext cx="8551700" cy="4268100"/>
        </p:xfrm>
        <a:graphic>
          <a:graphicData uri="http://schemas.openxmlformats.org/drawingml/2006/table">
            <a:tbl>
              <a:tblPr>
                <a:noFill/>
              </a:tblPr>
              <a:tblGrid>
                <a:gridCol w="1107225">
                  <a:extLst>
                    <a:ext uri="{9D8B030D-6E8A-4147-A177-3AD203B41FA5}">
                      <a16:colId xmlns:a16="http://schemas.microsoft.com/office/drawing/2014/main" val="20000"/>
                    </a:ext>
                  </a:extLst>
                </a:gridCol>
                <a:gridCol w="3819900">
                  <a:extLst>
                    <a:ext uri="{9D8B030D-6E8A-4147-A177-3AD203B41FA5}">
                      <a16:colId xmlns:a16="http://schemas.microsoft.com/office/drawing/2014/main" val="20001"/>
                    </a:ext>
                  </a:extLst>
                </a:gridCol>
                <a:gridCol w="3624575">
                  <a:extLst>
                    <a:ext uri="{9D8B030D-6E8A-4147-A177-3AD203B41FA5}">
                      <a16:colId xmlns:a16="http://schemas.microsoft.com/office/drawing/2014/main" val="20002"/>
                    </a:ext>
                  </a:extLst>
                </a:gridCol>
              </a:tblGrid>
              <a:tr h="296500">
                <a:tc>
                  <a:txBody>
                    <a:bodyPr/>
                    <a:lstStyle/>
                    <a:p>
                      <a:pPr marL="0" marR="0" lvl="0" indent="0" algn="l" rtl="0">
                        <a:lnSpc>
                          <a:spcPct val="100000"/>
                        </a:lnSpc>
                        <a:spcBef>
                          <a:spcPts val="0"/>
                        </a:spcBef>
                        <a:spcAft>
                          <a:spcPts val="0"/>
                        </a:spcAft>
                        <a:buNone/>
                      </a:pPr>
                      <a:r>
                        <a:rPr lang="en-US" sz="1200" u="none" strike="noStrike" cap="none">
                          <a:solidFill>
                            <a:srgbClr val="FF0000"/>
                          </a:solidFill>
                        </a:rPr>
                        <a:t>Features</a:t>
                      </a:r>
                      <a:endParaRPr sz="1200" b="0" u="none" strike="noStrike" cap="none">
                        <a:solidFill>
                          <a:srgbClr val="FF0000"/>
                        </a:solidFill>
                        <a:latin typeface="Times New Roman"/>
                        <a:ea typeface="Times New Roman"/>
                        <a:cs typeface="Times New Roman"/>
                        <a:sym typeface="Times New Roman"/>
                      </a:endParaRPr>
                    </a:p>
                  </a:txBody>
                  <a:tcPr marL="32075" marR="32075" marT="32075" marB="32075"/>
                </a:tc>
                <a:tc>
                  <a:txBody>
                    <a:bodyPr/>
                    <a:lstStyle/>
                    <a:p>
                      <a:pPr marL="0" marR="0" lvl="0" indent="0" algn="l" rtl="0">
                        <a:lnSpc>
                          <a:spcPct val="100000"/>
                        </a:lnSpc>
                        <a:spcBef>
                          <a:spcPts val="0"/>
                        </a:spcBef>
                        <a:spcAft>
                          <a:spcPts val="0"/>
                        </a:spcAft>
                        <a:buNone/>
                      </a:pPr>
                      <a:r>
                        <a:rPr lang="en-US" sz="1200" u="none" strike="noStrike" cap="none">
                          <a:solidFill>
                            <a:srgbClr val="FF0000"/>
                          </a:solidFill>
                        </a:rPr>
                        <a:t>Baseband Transmission</a:t>
                      </a:r>
                      <a:endParaRPr sz="1200" b="0" u="none" strike="noStrike" cap="none">
                        <a:solidFill>
                          <a:srgbClr val="FF0000"/>
                        </a:solidFill>
                        <a:latin typeface="Times New Roman"/>
                        <a:ea typeface="Times New Roman"/>
                        <a:cs typeface="Times New Roman"/>
                        <a:sym typeface="Times New Roman"/>
                      </a:endParaRPr>
                    </a:p>
                  </a:txBody>
                  <a:tcPr marL="32075" marR="32075" marT="32075" marB="32075"/>
                </a:tc>
                <a:tc>
                  <a:txBody>
                    <a:bodyPr/>
                    <a:lstStyle/>
                    <a:p>
                      <a:pPr marL="0" marR="0" lvl="0" indent="0" algn="l" rtl="0">
                        <a:lnSpc>
                          <a:spcPct val="100000"/>
                        </a:lnSpc>
                        <a:spcBef>
                          <a:spcPts val="0"/>
                        </a:spcBef>
                        <a:spcAft>
                          <a:spcPts val="0"/>
                        </a:spcAft>
                        <a:buNone/>
                      </a:pPr>
                      <a:r>
                        <a:rPr lang="en-US" sz="1200" u="none" strike="noStrike" cap="none">
                          <a:solidFill>
                            <a:srgbClr val="FF0000"/>
                          </a:solidFill>
                        </a:rPr>
                        <a:t>Broadband Transmission</a:t>
                      </a:r>
                      <a:endParaRPr sz="1200" b="0" u="none" strike="noStrike" cap="none">
                        <a:solidFill>
                          <a:srgbClr val="FF0000"/>
                        </a:solidFill>
                        <a:latin typeface="Times New Roman"/>
                        <a:ea typeface="Times New Roman"/>
                        <a:cs typeface="Times New Roman"/>
                        <a:sym typeface="Times New Roman"/>
                      </a:endParaRPr>
                    </a:p>
                  </a:txBody>
                  <a:tcPr marL="32075" marR="32075" marT="32075" marB="32075"/>
                </a:tc>
                <a:extLst>
                  <a:ext uri="{0D108BD9-81ED-4DB2-BD59-A6C34878D82A}">
                    <a16:rowId xmlns:a16="http://schemas.microsoft.com/office/drawing/2014/main" val="10000"/>
                  </a:ext>
                </a:extLst>
              </a:tr>
              <a:tr h="657375">
                <a:tc>
                  <a:txBody>
                    <a:bodyPr/>
                    <a:lstStyle/>
                    <a:p>
                      <a:pPr marL="0" marR="0" lvl="0" indent="0" algn="just" rtl="0">
                        <a:lnSpc>
                          <a:spcPct val="100000"/>
                        </a:lnSpc>
                        <a:spcBef>
                          <a:spcPts val="0"/>
                        </a:spcBef>
                        <a:spcAft>
                          <a:spcPts val="0"/>
                        </a:spcAft>
                        <a:buNone/>
                      </a:pPr>
                      <a:r>
                        <a:rPr lang="en-US" sz="1200" u="none" strike="noStrike" cap="none">
                          <a:solidFill>
                            <a:srgbClr val="FF0000"/>
                          </a:solidFill>
                        </a:rPr>
                        <a:t>Definition</a:t>
                      </a:r>
                      <a:endParaRPr sz="1200" u="none" strike="noStrike" cap="none">
                        <a:solidFill>
                          <a:srgbClr val="FF0000"/>
                        </a:solidFill>
                        <a:latin typeface="Times New Roman"/>
                        <a:ea typeface="Times New Roman"/>
                        <a:cs typeface="Times New Roman"/>
                        <a:sym typeface="Times New Roman"/>
                      </a:endParaRPr>
                    </a:p>
                  </a:txBody>
                  <a:tcPr marL="21375" marR="21375" marT="21375" marB="21375"/>
                </a:tc>
                <a:tc>
                  <a:txBody>
                    <a:bodyPr/>
                    <a:lstStyle/>
                    <a:p>
                      <a:pPr marL="0" marR="0" lvl="0" indent="0" algn="just" rtl="0">
                        <a:lnSpc>
                          <a:spcPct val="100000"/>
                        </a:lnSpc>
                        <a:spcBef>
                          <a:spcPts val="0"/>
                        </a:spcBef>
                        <a:spcAft>
                          <a:spcPts val="0"/>
                        </a:spcAft>
                        <a:buNone/>
                      </a:pPr>
                      <a:r>
                        <a:rPr lang="en-US" sz="1200" b="0" i="0" u="none" strike="noStrike" cap="none">
                          <a:solidFill>
                            <a:srgbClr val="000000"/>
                          </a:solidFill>
                          <a:latin typeface="Arial"/>
                          <a:ea typeface="Arial"/>
                          <a:cs typeface="Arial"/>
                          <a:sym typeface="Arial"/>
                        </a:rPr>
                        <a:t>It is a data transmission technique in which one signal needs the whole bandwidth of the channel to transfer the data.</a:t>
                      </a:r>
                      <a:endParaRPr/>
                    </a:p>
                  </a:txBody>
                  <a:tcPr marL="21375" marR="21375" marT="21375" marB="21375"/>
                </a:tc>
                <a:tc>
                  <a:txBody>
                    <a:bodyPr/>
                    <a:lstStyle/>
                    <a:p>
                      <a:pPr marL="0" marR="0" lvl="0" indent="0" algn="just" rtl="0">
                        <a:lnSpc>
                          <a:spcPct val="100000"/>
                        </a:lnSpc>
                        <a:spcBef>
                          <a:spcPts val="0"/>
                        </a:spcBef>
                        <a:spcAft>
                          <a:spcPts val="0"/>
                        </a:spcAft>
                        <a:buNone/>
                      </a:pPr>
                      <a:r>
                        <a:rPr lang="en-US" sz="1200" u="none" strike="noStrike" cap="none"/>
                        <a:t>It is a transmission technology in which many signals with different frequencies send data across a single channel at the same time.</a:t>
                      </a:r>
                      <a:endParaRPr sz="1200" u="none" strike="noStrike" cap="none">
                        <a:solidFill>
                          <a:srgbClr val="333333"/>
                        </a:solidFill>
                        <a:latin typeface="Times New Roman"/>
                        <a:ea typeface="Times New Roman"/>
                        <a:cs typeface="Times New Roman"/>
                        <a:sym typeface="Times New Roman"/>
                      </a:endParaRPr>
                    </a:p>
                  </a:txBody>
                  <a:tcPr marL="21375" marR="21375" marT="21375" marB="21375"/>
                </a:tc>
                <a:extLst>
                  <a:ext uri="{0D108BD9-81ED-4DB2-BD59-A6C34878D82A}">
                    <a16:rowId xmlns:a16="http://schemas.microsoft.com/office/drawing/2014/main" val="10001"/>
                  </a:ext>
                </a:extLst>
              </a:tr>
              <a:tr h="246575">
                <a:tc>
                  <a:txBody>
                    <a:bodyPr/>
                    <a:lstStyle/>
                    <a:p>
                      <a:pPr marL="0" marR="0" lvl="0" indent="0" algn="just" rtl="0">
                        <a:lnSpc>
                          <a:spcPct val="100000"/>
                        </a:lnSpc>
                        <a:spcBef>
                          <a:spcPts val="0"/>
                        </a:spcBef>
                        <a:spcAft>
                          <a:spcPts val="0"/>
                        </a:spcAft>
                        <a:buNone/>
                      </a:pPr>
                      <a:r>
                        <a:rPr lang="en-US" sz="1200" u="none" strike="noStrike" cap="none">
                          <a:solidFill>
                            <a:srgbClr val="FF0000"/>
                          </a:solidFill>
                        </a:rPr>
                        <a:t>Signal Type</a:t>
                      </a:r>
                      <a:endParaRPr sz="1200" u="none" strike="noStrike" cap="none">
                        <a:solidFill>
                          <a:srgbClr val="FF0000"/>
                        </a:solidFill>
                        <a:latin typeface="Times New Roman"/>
                        <a:ea typeface="Times New Roman"/>
                        <a:cs typeface="Times New Roman"/>
                        <a:sym typeface="Times New Roman"/>
                      </a:endParaRPr>
                    </a:p>
                  </a:txBody>
                  <a:tcPr marL="21375" marR="21375" marT="21375" marB="21375"/>
                </a:tc>
                <a:tc>
                  <a:txBody>
                    <a:bodyPr/>
                    <a:lstStyle/>
                    <a:p>
                      <a:pPr marL="0" marR="0" lvl="0" indent="0" algn="just" rtl="0">
                        <a:lnSpc>
                          <a:spcPct val="100000"/>
                        </a:lnSpc>
                        <a:spcBef>
                          <a:spcPts val="0"/>
                        </a:spcBef>
                        <a:spcAft>
                          <a:spcPts val="0"/>
                        </a:spcAft>
                        <a:buNone/>
                      </a:pPr>
                      <a:r>
                        <a:rPr lang="en-US" sz="1200" b="0" i="0" u="none" strike="noStrike" cap="none">
                          <a:solidFill>
                            <a:srgbClr val="000000"/>
                          </a:solidFill>
                          <a:latin typeface="Arial"/>
                          <a:ea typeface="Arial"/>
                          <a:cs typeface="Arial"/>
                          <a:sym typeface="Arial"/>
                        </a:rPr>
                        <a:t>It utilizes digital signals.</a:t>
                      </a:r>
                      <a:endParaRPr/>
                    </a:p>
                  </a:txBody>
                  <a:tcPr marL="21375" marR="21375" marT="21375" marB="21375"/>
                </a:tc>
                <a:tc>
                  <a:txBody>
                    <a:bodyPr/>
                    <a:lstStyle/>
                    <a:p>
                      <a:pPr marL="0" marR="0" lvl="0" indent="0" algn="just" rtl="0">
                        <a:lnSpc>
                          <a:spcPct val="100000"/>
                        </a:lnSpc>
                        <a:spcBef>
                          <a:spcPts val="0"/>
                        </a:spcBef>
                        <a:spcAft>
                          <a:spcPts val="0"/>
                        </a:spcAft>
                        <a:buNone/>
                      </a:pPr>
                      <a:r>
                        <a:rPr lang="en-US" sz="1200" u="none" strike="noStrike" cap="none"/>
                        <a:t>It utilizes analog signals.</a:t>
                      </a:r>
                      <a:endParaRPr sz="1200" u="none" strike="noStrike" cap="none">
                        <a:solidFill>
                          <a:srgbClr val="333333"/>
                        </a:solidFill>
                        <a:latin typeface="Times New Roman"/>
                        <a:ea typeface="Times New Roman"/>
                        <a:cs typeface="Times New Roman"/>
                        <a:sym typeface="Times New Roman"/>
                      </a:endParaRPr>
                    </a:p>
                  </a:txBody>
                  <a:tcPr marL="21375" marR="21375" marT="21375" marB="21375"/>
                </a:tc>
                <a:extLst>
                  <a:ext uri="{0D108BD9-81ED-4DB2-BD59-A6C34878D82A}">
                    <a16:rowId xmlns:a16="http://schemas.microsoft.com/office/drawing/2014/main" val="10002"/>
                  </a:ext>
                </a:extLst>
              </a:tr>
              <a:tr h="246575">
                <a:tc>
                  <a:txBody>
                    <a:bodyPr/>
                    <a:lstStyle/>
                    <a:p>
                      <a:pPr marL="0" marR="0" lvl="0" indent="0" algn="just" rtl="0">
                        <a:lnSpc>
                          <a:spcPct val="100000"/>
                        </a:lnSpc>
                        <a:spcBef>
                          <a:spcPts val="0"/>
                        </a:spcBef>
                        <a:spcAft>
                          <a:spcPts val="0"/>
                        </a:spcAft>
                        <a:buNone/>
                      </a:pPr>
                      <a:r>
                        <a:rPr lang="en-US" sz="1200" u="none" strike="noStrike" cap="none">
                          <a:solidFill>
                            <a:srgbClr val="FF0000"/>
                          </a:solidFill>
                        </a:rPr>
                        <a:t>Topology</a:t>
                      </a:r>
                      <a:endParaRPr sz="1200" u="none" strike="noStrike" cap="none">
                        <a:solidFill>
                          <a:srgbClr val="FF0000"/>
                        </a:solidFill>
                        <a:latin typeface="Times New Roman"/>
                        <a:ea typeface="Times New Roman"/>
                        <a:cs typeface="Times New Roman"/>
                        <a:sym typeface="Times New Roman"/>
                      </a:endParaRPr>
                    </a:p>
                  </a:txBody>
                  <a:tcPr marL="21375" marR="21375" marT="21375" marB="21375"/>
                </a:tc>
                <a:tc>
                  <a:txBody>
                    <a:bodyPr/>
                    <a:lstStyle/>
                    <a:p>
                      <a:pPr marL="0" marR="0" lvl="0" indent="0" algn="just" rtl="0">
                        <a:lnSpc>
                          <a:spcPct val="100000"/>
                        </a:lnSpc>
                        <a:spcBef>
                          <a:spcPts val="0"/>
                        </a:spcBef>
                        <a:spcAft>
                          <a:spcPts val="0"/>
                        </a:spcAft>
                        <a:buNone/>
                      </a:pPr>
                      <a:r>
                        <a:rPr lang="en-US" sz="1200" b="0" i="0" u="none" strike="noStrike" cap="none">
                          <a:solidFill>
                            <a:srgbClr val="000000"/>
                          </a:solidFill>
                          <a:latin typeface="Arial"/>
                          <a:ea typeface="Arial"/>
                          <a:cs typeface="Arial"/>
                          <a:sym typeface="Arial"/>
                        </a:rPr>
                        <a:t>It operates with bus topology.</a:t>
                      </a:r>
                      <a:endParaRPr/>
                    </a:p>
                  </a:txBody>
                  <a:tcPr marL="21375" marR="21375" marT="21375" marB="21375"/>
                </a:tc>
                <a:tc>
                  <a:txBody>
                    <a:bodyPr/>
                    <a:lstStyle/>
                    <a:p>
                      <a:pPr marL="0" marR="0" lvl="0" indent="0" algn="just" rtl="0">
                        <a:lnSpc>
                          <a:spcPct val="100000"/>
                        </a:lnSpc>
                        <a:spcBef>
                          <a:spcPts val="0"/>
                        </a:spcBef>
                        <a:spcAft>
                          <a:spcPts val="0"/>
                        </a:spcAft>
                        <a:buNone/>
                      </a:pPr>
                      <a:r>
                        <a:rPr lang="en-US" sz="1200" u="none" strike="noStrike" cap="none"/>
                        <a:t>It operates with both bus and tree topology.</a:t>
                      </a:r>
                      <a:endParaRPr sz="1200" u="none" strike="noStrike" cap="none">
                        <a:solidFill>
                          <a:srgbClr val="333333"/>
                        </a:solidFill>
                        <a:latin typeface="Times New Roman"/>
                        <a:ea typeface="Times New Roman"/>
                        <a:cs typeface="Times New Roman"/>
                        <a:sym typeface="Times New Roman"/>
                      </a:endParaRPr>
                    </a:p>
                  </a:txBody>
                  <a:tcPr marL="21375" marR="21375" marT="21375" marB="21375"/>
                </a:tc>
                <a:extLst>
                  <a:ext uri="{0D108BD9-81ED-4DB2-BD59-A6C34878D82A}">
                    <a16:rowId xmlns:a16="http://schemas.microsoft.com/office/drawing/2014/main" val="10003"/>
                  </a:ext>
                </a:extLst>
              </a:tr>
              <a:tr h="451975">
                <a:tc>
                  <a:txBody>
                    <a:bodyPr/>
                    <a:lstStyle/>
                    <a:p>
                      <a:pPr marL="0" marR="0" lvl="0" indent="0" algn="just" rtl="0">
                        <a:lnSpc>
                          <a:spcPct val="100000"/>
                        </a:lnSpc>
                        <a:spcBef>
                          <a:spcPts val="0"/>
                        </a:spcBef>
                        <a:spcAft>
                          <a:spcPts val="0"/>
                        </a:spcAft>
                        <a:buNone/>
                      </a:pPr>
                      <a:r>
                        <a:rPr lang="en-US" sz="1200" u="none" strike="noStrike" cap="none">
                          <a:solidFill>
                            <a:srgbClr val="FF0000"/>
                          </a:solidFill>
                        </a:rPr>
                        <a:t>Number of Channels</a:t>
                      </a:r>
                      <a:endParaRPr sz="1200" u="none" strike="noStrike" cap="none">
                        <a:solidFill>
                          <a:srgbClr val="FF0000"/>
                        </a:solidFill>
                        <a:latin typeface="Times New Roman"/>
                        <a:ea typeface="Times New Roman"/>
                        <a:cs typeface="Times New Roman"/>
                        <a:sym typeface="Times New Roman"/>
                      </a:endParaRPr>
                    </a:p>
                  </a:txBody>
                  <a:tcPr marL="21375" marR="21375" marT="21375" marB="21375"/>
                </a:tc>
                <a:tc>
                  <a:txBody>
                    <a:bodyPr/>
                    <a:lstStyle/>
                    <a:p>
                      <a:pPr marL="0" marR="0" lvl="0" indent="0" algn="just" rtl="0">
                        <a:lnSpc>
                          <a:spcPct val="100000"/>
                        </a:lnSpc>
                        <a:spcBef>
                          <a:spcPts val="0"/>
                        </a:spcBef>
                        <a:spcAft>
                          <a:spcPts val="0"/>
                        </a:spcAft>
                        <a:buNone/>
                      </a:pPr>
                      <a:r>
                        <a:rPr lang="en-US" sz="1200" b="0" i="0" u="none" strike="noStrike" cap="none">
                          <a:solidFill>
                            <a:srgbClr val="000000"/>
                          </a:solidFill>
                          <a:latin typeface="Arial"/>
                          <a:ea typeface="Arial"/>
                          <a:cs typeface="Arial"/>
                          <a:sym typeface="Arial"/>
                        </a:rPr>
                        <a:t>It utilizes the same channel for sending and receiving data.</a:t>
                      </a:r>
                      <a:endParaRPr/>
                    </a:p>
                  </a:txBody>
                  <a:tcPr marL="21375" marR="21375" marT="21375" marB="21375"/>
                </a:tc>
                <a:tc>
                  <a:txBody>
                    <a:bodyPr/>
                    <a:lstStyle/>
                    <a:p>
                      <a:pPr marL="0" marR="0" lvl="0" indent="0" algn="just" rtl="0">
                        <a:lnSpc>
                          <a:spcPct val="100000"/>
                        </a:lnSpc>
                        <a:spcBef>
                          <a:spcPts val="0"/>
                        </a:spcBef>
                        <a:spcAft>
                          <a:spcPts val="0"/>
                        </a:spcAft>
                        <a:buNone/>
                      </a:pPr>
                      <a:r>
                        <a:rPr lang="en-US" sz="1200" u="none" strike="noStrike" cap="none"/>
                        <a:t>It utilizes two channels, one for transmission and the second for data reception.</a:t>
                      </a:r>
                      <a:endParaRPr sz="1200" u="none" strike="noStrike" cap="none">
                        <a:solidFill>
                          <a:srgbClr val="333333"/>
                        </a:solidFill>
                        <a:latin typeface="Times New Roman"/>
                        <a:ea typeface="Times New Roman"/>
                        <a:cs typeface="Times New Roman"/>
                        <a:sym typeface="Times New Roman"/>
                      </a:endParaRPr>
                    </a:p>
                  </a:txBody>
                  <a:tcPr marL="21375" marR="21375" marT="21375" marB="21375"/>
                </a:tc>
                <a:extLst>
                  <a:ext uri="{0D108BD9-81ED-4DB2-BD59-A6C34878D82A}">
                    <a16:rowId xmlns:a16="http://schemas.microsoft.com/office/drawing/2014/main" val="10004"/>
                  </a:ext>
                </a:extLst>
              </a:tr>
              <a:tr h="451975">
                <a:tc>
                  <a:txBody>
                    <a:bodyPr/>
                    <a:lstStyle/>
                    <a:p>
                      <a:pPr marL="0" marR="0" lvl="0" indent="0" algn="just" rtl="0">
                        <a:lnSpc>
                          <a:spcPct val="100000"/>
                        </a:lnSpc>
                        <a:spcBef>
                          <a:spcPts val="0"/>
                        </a:spcBef>
                        <a:spcAft>
                          <a:spcPts val="0"/>
                        </a:spcAft>
                        <a:buNone/>
                      </a:pPr>
                      <a:r>
                        <a:rPr lang="en-US" sz="1200" u="none" strike="noStrike" cap="none">
                          <a:solidFill>
                            <a:srgbClr val="FF0000"/>
                          </a:solidFill>
                        </a:rPr>
                        <a:t>Distance Covered</a:t>
                      </a:r>
                      <a:endParaRPr sz="1200" u="none" strike="noStrike" cap="none">
                        <a:solidFill>
                          <a:srgbClr val="FF0000"/>
                        </a:solidFill>
                        <a:latin typeface="Times New Roman"/>
                        <a:ea typeface="Times New Roman"/>
                        <a:cs typeface="Times New Roman"/>
                        <a:sym typeface="Times New Roman"/>
                      </a:endParaRPr>
                    </a:p>
                  </a:txBody>
                  <a:tcPr marL="21375" marR="21375" marT="21375" marB="21375"/>
                </a:tc>
                <a:tc>
                  <a:txBody>
                    <a:bodyPr/>
                    <a:lstStyle/>
                    <a:p>
                      <a:pPr marL="0" marR="0" lvl="0" indent="0" algn="just" rtl="0">
                        <a:lnSpc>
                          <a:spcPct val="100000"/>
                        </a:lnSpc>
                        <a:spcBef>
                          <a:spcPts val="0"/>
                        </a:spcBef>
                        <a:spcAft>
                          <a:spcPts val="0"/>
                        </a:spcAft>
                        <a:buNone/>
                      </a:pPr>
                      <a:r>
                        <a:rPr lang="en-US" sz="1200" b="0" i="0" u="none" strike="noStrike" cap="none">
                          <a:solidFill>
                            <a:srgbClr val="000000"/>
                          </a:solidFill>
                          <a:latin typeface="Arial"/>
                          <a:ea typeface="Arial"/>
                          <a:cs typeface="Arial"/>
                          <a:sym typeface="Arial"/>
                        </a:rPr>
                        <a:t>Signals are only capable of travelling limited distances. </a:t>
                      </a:r>
                      <a:endParaRPr/>
                    </a:p>
                  </a:txBody>
                  <a:tcPr marL="21375" marR="21375" marT="21375" marB="21375"/>
                </a:tc>
                <a:tc>
                  <a:txBody>
                    <a:bodyPr/>
                    <a:lstStyle/>
                    <a:p>
                      <a:pPr marL="0" marR="0" lvl="0" indent="0" algn="just" rtl="0">
                        <a:lnSpc>
                          <a:spcPct val="100000"/>
                        </a:lnSpc>
                        <a:spcBef>
                          <a:spcPts val="0"/>
                        </a:spcBef>
                        <a:spcAft>
                          <a:spcPts val="0"/>
                        </a:spcAft>
                        <a:buNone/>
                      </a:pPr>
                      <a:r>
                        <a:rPr lang="en-US" sz="1200" u="none" strike="noStrike" cap="none"/>
                        <a:t>Signals may be transmitted across long distances without attenuation.</a:t>
                      </a:r>
                      <a:endParaRPr sz="1200" u="none" strike="noStrike" cap="none">
                        <a:solidFill>
                          <a:srgbClr val="333333"/>
                        </a:solidFill>
                        <a:latin typeface="Times New Roman"/>
                        <a:ea typeface="Times New Roman"/>
                        <a:cs typeface="Times New Roman"/>
                        <a:sym typeface="Times New Roman"/>
                      </a:endParaRPr>
                    </a:p>
                  </a:txBody>
                  <a:tcPr marL="21375" marR="21375" marT="21375" marB="21375"/>
                </a:tc>
                <a:extLst>
                  <a:ext uri="{0D108BD9-81ED-4DB2-BD59-A6C34878D82A}">
                    <a16:rowId xmlns:a16="http://schemas.microsoft.com/office/drawing/2014/main" val="10005"/>
                  </a:ext>
                </a:extLst>
              </a:tr>
              <a:tr h="272325">
                <a:tc>
                  <a:txBody>
                    <a:bodyPr/>
                    <a:lstStyle/>
                    <a:p>
                      <a:pPr marL="0" marR="0" lvl="0" indent="0" algn="just" rtl="0">
                        <a:lnSpc>
                          <a:spcPct val="100000"/>
                        </a:lnSpc>
                        <a:spcBef>
                          <a:spcPts val="0"/>
                        </a:spcBef>
                        <a:spcAft>
                          <a:spcPts val="0"/>
                        </a:spcAft>
                        <a:buNone/>
                      </a:pPr>
                      <a:r>
                        <a:rPr lang="en-US" sz="1200" u="none" strike="noStrike" cap="none">
                          <a:solidFill>
                            <a:srgbClr val="FF0000"/>
                          </a:solidFill>
                        </a:rPr>
                        <a:t>Installation</a:t>
                      </a:r>
                      <a:endParaRPr sz="1200" u="none" strike="noStrike" cap="none">
                        <a:solidFill>
                          <a:srgbClr val="FF0000"/>
                        </a:solidFill>
                        <a:latin typeface="Times New Roman"/>
                        <a:ea typeface="Times New Roman"/>
                        <a:cs typeface="Times New Roman"/>
                        <a:sym typeface="Times New Roman"/>
                      </a:endParaRPr>
                    </a:p>
                  </a:txBody>
                  <a:tcPr marL="21375" marR="21375" marT="21375" marB="21375"/>
                </a:tc>
                <a:tc>
                  <a:txBody>
                    <a:bodyPr/>
                    <a:lstStyle/>
                    <a:p>
                      <a:pPr marL="0" marR="0" lvl="0" indent="0" algn="just" rtl="0">
                        <a:lnSpc>
                          <a:spcPct val="100000"/>
                        </a:lnSpc>
                        <a:spcBef>
                          <a:spcPts val="0"/>
                        </a:spcBef>
                        <a:spcAft>
                          <a:spcPts val="0"/>
                        </a:spcAft>
                        <a:buNone/>
                      </a:pPr>
                      <a:r>
                        <a:rPr lang="en-US" sz="1200" b="0" i="0" u="none" strike="noStrike" cap="none">
                          <a:solidFill>
                            <a:srgbClr val="000000"/>
                          </a:solidFill>
                          <a:latin typeface="Arial"/>
                          <a:ea typeface="Arial"/>
                          <a:cs typeface="Arial"/>
                          <a:sym typeface="Arial"/>
                        </a:rPr>
                        <a:t>It is simple and easy to install and maintain.</a:t>
                      </a:r>
                      <a:endParaRPr/>
                    </a:p>
                  </a:txBody>
                  <a:tcPr marL="21375" marR="21375" marT="21375" marB="21375"/>
                </a:tc>
                <a:tc>
                  <a:txBody>
                    <a:bodyPr/>
                    <a:lstStyle/>
                    <a:p>
                      <a:pPr marL="0" marR="0" lvl="0" indent="0" algn="just" rtl="0">
                        <a:lnSpc>
                          <a:spcPct val="100000"/>
                        </a:lnSpc>
                        <a:spcBef>
                          <a:spcPts val="0"/>
                        </a:spcBef>
                        <a:spcAft>
                          <a:spcPts val="0"/>
                        </a:spcAft>
                        <a:buNone/>
                      </a:pPr>
                      <a:r>
                        <a:rPr lang="en-US" sz="1200" u="none" strike="noStrike" cap="none"/>
                        <a:t>It is complex to install and maintain.</a:t>
                      </a:r>
                      <a:endParaRPr sz="1200" u="none" strike="noStrike" cap="none">
                        <a:solidFill>
                          <a:srgbClr val="333333"/>
                        </a:solidFill>
                        <a:latin typeface="Times New Roman"/>
                        <a:ea typeface="Times New Roman"/>
                        <a:cs typeface="Times New Roman"/>
                        <a:sym typeface="Times New Roman"/>
                      </a:endParaRPr>
                    </a:p>
                  </a:txBody>
                  <a:tcPr marL="21375" marR="21375" marT="21375" marB="21375"/>
                </a:tc>
                <a:extLst>
                  <a:ext uri="{0D108BD9-81ED-4DB2-BD59-A6C34878D82A}">
                    <a16:rowId xmlns:a16="http://schemas.microsoft.com/office/drawing/2014/main" val="10006"/>
                  </a:ext>
                </a:extLst>
              </a:tr>
              <a:tr h="246575">
                <a:tc>
                  <a:txBody>
                    <a:bodyPr/>
                    <a:lstStyle/>
                    <a:p>
                      <a:pPr marL="0" marR="0" lvl="0" indent="0" algn="just" rtl="0">
                        <a:lnSpc>
                          <a:spcPct val="100000"/>
                        </a:lnSpc>
                        <a:spcBef>
                          <a:spcPts val="0"/>
                        </a:spcBef>
                        <a:spcAft>
                          <a:spcPts val="0"/>
                        </a:spcAft>
                        <a:buNone/>
                      </a:pPr>
                      <a:r>
                        <a:rPr lang="en-US" sz="1200" u="none" strike="noStrike" cap="none">
                          <a:solidFill>
                            <a:srgbClr val="FF0000"/>
                          </a:solidFill>
                        </a:rPr>
                        <a:t>Cost</a:t>
                      </a:r>
                      <a:endParaRPr sz="1200" u="none" strike="noStrike" cap="none">
                        <a:solidFill>
                          <a:srgbClr val="FF0000"/>
                        </a:solidFill>
                        <a:latin typeface="Times New Roman"/>
                        <a:ea typeface="Times New Roman"/>
                        <a:cs typeface="Times New Roman"/>
                        <a:sym typeface="Times New Roman"/>
                      </a:endParaRPr>
                    </a:p>
                  </a:txBody>
                  <a:tcPr marL="21375" marR="21375" marT="21375" marB="21375"/>
                </a:tc>
                <a:tc>
                  <a:txBody>
                    <a:bodyPr/>
                    <a:lstStyle/>
                    <a:p>
                      <a:pPr marL="0" marR="0" lvl="0" indent="0" algn="just" rtl="0">
                        <a:lnSpc>
                          <a:spcPct val="100000"/>
                        </a:lnSpc>
                        <a:spcBef>
                          <a:spcPts val="0"/>
                        </a:spcBef>
                        <a:spcAft>
                          <a:spcPts val="0"/>
                        </a:spcAft>
                        <a:buNone/>
                      </a:pPr>
                      <a:r>
                        <a:rPr lang="en-US" sz="1200" b="0" i="0" u="none" strike="noStrike" cap="none">
                          <a:solidFill>
                            <a:srgbClr val="000000"/>
                          </a:solidFill>
                          <a:latin typeface="Arial"/>
                          <a:ea typeface="Arial"/>
                          <a:cs typeface="Arial"/>
                          <a:sym typeface="Arial"/>
                        </a:rPr>
                        <a:t>It is less expensive to design.</a:t>
                      </a:r>
                      <a:endParaRPr/>
                    </a:p>
                  </a:txBody>
                  <a:tcPr marL="21375" marR="21375" marT="21375" marB="21375"/>
                </a:tc>
                <a:tc>
                  <a:txBody>
                    <a:bodyPr/>
                    <a:lstStyle/>
                    <a:p>
                      <a:pPr marL="0" marR="0" lvl="0" indent="0" algn="just" rtl="0">
                        <a:lnSpc>
                          <a:spcPct val="100000"/>
                        </a:lnSpc>
                        <a:spcBef>
                          <a:spcPts val="0"/>
                        </a:spcBef>
                        <a:spcAft>
                          <a:spcPts val="0"/>
                        </a:spcAft>
                        <a:buNone/>
                      </a:pPr>
                      <a:r>
                        <a:rPr lang="en-US" sz="1200" u="none" strike="noStrike" cap="none"/>
                        <a:t>It is costly to design.</a:t>
                      </a:r>
                      <a:endParaRPr sz="1200" u="none" strike="noStrike" cap="none">
                        <a:solidFill>
                          <a:srgbClr val="333333"/>
                        </a:solidFill>
                        <a:latin typeface="Times New Roman"/>
                        <a:ea typeface="Times New Roman"/>
                        <a:cs typeface="Times New Roman"/>
                        <a:sym typeface="Times New Roman"/>
                      </a:endParaRPr>
                    </a:p>
                  </a:txBody>
                  <a:tcPr marL="21375" marR="21375" marT="21375" marB="21375"/>
                </a:tc>
                <a:extLst>
                  <a:ext uri="{0D108BD9-81ED-4DB2-BD59-A6C34878D82A}">
                    <a16:rowId xmlns:a16="http://schemas.microsoft.com/office/drawing/2014/main" val="10007"/>
                  </a:ext>
                </a:extLst>
              </a:tr>
              <a:tr h="494275">
                <a:tc>
                  <a:txBody>
                    <a:bodyPr/>
                    <a:lstStyle/>
                    <a:p>
                      <a:pPr marL="0" marR="0" lvl="0" indent="0" algn="just" rtl="0">
                        <a:lnSpc>
                          <a:spcPct val="100000"/>
                        </a:lnSpc>
                        <a:spcBef>
                          <a:spcPts val="0"/>
                        </a:spcBef>
                        <a:spcAft>
                          <a:spcPts val="0"/>
                        </a:spcAft>
                        <a:buNone/>
                      </a:pPr>
                      <a:r>
                        <a:rPr lang="en-US" sz="1200" u="none" strike="noStrike" cap="none">
                          <a:solidFill>
                            <a:srgbClr val="FF0000"/>
                          </a:solidFill>
                        </a:rPr>
                        <a:t>Encoding Technique</a:t>
                      </a:r>
                      <a:endParaRPr sz="1200" u="none" strike="noStrike" cap="none">
                        <a:solidFill>
                          <a:srgbClr val="FF0000"/>
                        </a:solidFill>
                        <a:latin typeface="Times New Roman"/>
                        <a:ea typeface="Times New Roman"/>
                        <a:cs typeface="Times New Roman"/>
                        <a:sym typeface="Times New Roman"/>
                      </a:endParaRPr>
                    </a:p>
                  </a:txBody>
                  <a:tcPr marL="21375" marR="21375" marT="21375" marB="21375"/>
                </a:tc>
                <a:tc>
                  <a:txBody>
                    <a:bodyPr/>
                    <a:lstStyle/>
                    <a:p>
                      <a:pPr marL="0" marR="0" lvl="0" indent="0" algn="just" rtl="0">
                        <a:lnSpc>
                          <a:spcPct val="100000"/>
                        </a:lnSpc>
                        <a:spcBef>
                          <a:spcPts val="0"/>
                        </a:spcBef>
                        <a:spcAft>
                          <a:spcPts val="0"/>
                        </a:spcAft>
                        <a:buNone/>
                      </a:pPr>
                      <a:r>
                        <a:rPr lang="en-US" sz="1200" b="0" i="0" u="none" strike="noStrike" cap="none">
                          <a:solidFill>
                            <a:srgbClr val="000000"/>
                          </a:solidFill>
                          <a:latin typeface="Arial"/>
                          <a:ea typeface="Arial"/>
                          <a:cs typeface="Arial"/>
                          <a:sym typeface="Arial"/>
                        </a:rPr>
                        <a:t>Manchester and differential Manchester encoding are used in baseband.</a:t>
                      </a:r>
                      <a:endParaRPr/>
                    </a:p>
                  </a:txBody>
                  <a:tcPr marL="21375" marR="21375" marT="21375" marB="21375"/>
                </a:tc>
                <a:tc>
                  <a:txBody>
                    <a:bodyPr/>
                    <a:lstStyle/>
                    <a:p>
                      <a:pPr marL="0" marR="0" lvl="0" indent="0" algn="just" rtl="0">
                        <a:lnSpc>
                          <a:spcPct val="100000"/>
                        </a:lnSpc>
                        <a:spcBef>
                          <a:spcPts val="0"/>
                        </a:spcBef>
                        <a:spcAft>
                          <a:spcPts val="0"/>
                        </a:spcAft>
                        <a:buNone/>
                      </a:pPr>
                      <a:r>
                        <a:rPr lang="en-US" sz="1200" u="none" strike="noStrike" cap="none"/>
                        <a:t>It utilizes the PSK (Phase shift keying) encoding.</a:t>
                      </a:r>
                      <a:endParaRPr sz="1200" u="none" strike="noStrike" cap="none">
                        <a:solidFill>
                          <a:srgbClr val="333333"/>
                        </a:solidFill>
                        <a:latin typeface="Times New Roman"/>
                        <a:ea typeface="Times New Roman"/>
                        <a:cs typeface="Times New Roman"/>
                        <a:sym typeface="Times New Roman"/>
                      </a:endParaRPr>
                    </a:p>
                  </a:txBody>
                  <a:tcPr marL="21375" marR="21375" marT="21375" marB="21375"/>
                </a:tc>
                <a:extLst>
                  <a:ext uri="{0D108BD9-81ED-4DB2-BD59-A6C34878D82A}">
                    <a16:rowId xmlns:a16="http://schemas.microsoft.com/office/drawing/2014/main" val="10008"/>
                  </a:ext>
                </a:extLst>
              </a:tr>
              <a:tr h="451975">
                <a:tc>
                  <a:txBody>
                    <a:bodyPr/>
                    <a:lstStyle/>
                    <a:p>
                      <a:pPr marL="0" marR="0" lvl="0" indent="0" algn="just" rtl="0">
                        <a:lnSpc>
                          <a:spcPct val="100000"/>
                        </a:lnSpc>
                        <a:spcBef>
                          <a:spcPts val="0"/>
                        </a:spcBef>
                        <a:spcAft>
                          <a:spcPts val="0"/>
                        </a:spcAft>
                        <a:buNone/>
                      </a:pPr>
                      <a:r>
                        <a:rPr lang="en-US" sz="1200" u="none" strike="noStrike" cap="none">
                          <a:solidFill>
                            <a:srgbClr val="FF0000"/>
                          </a:solidFill>
                        </a:rPr>
                        <a:t>Transfer medium</a:t>
                      </a:r>
                      <a:endParaRPr sz="1200" u="none" strike="noStrike" cap="none">
                        <a:solidFill>
                          <a:srgbClr val="FF0000"/>
                        </a:solidFill>
                        <a:latin typeface="Times New Roman"/>
                        <a:ea typeface="Times New Roman"/>
                        <a:cs typeface="Times New Roman"/>
                        <a:sym typeface="Times New Roman"/>
                      </a:endParaRPr>
                    </a:p>
                  </a:txBody>
                  <a:tcPr marL="21375" marR="21375" marT="21375" marB="21375"/>
                </a:tc>
                <a:tc>
                  <a:txBody>
                    <a:bodyPr/>
                    <a:lstStyle/>
                    <a:p>
                      <a:pPr marL="0" marR="0" lvl="0" indent="0" algn="just" rtl="0">
                        <a:lnSpc>
                          <a:spcPct val="100000"/>
                        </a:lnSpc>
                        <a:spcBef>
                          <a:spcPts val="0"/>
                        </a:spcBef>
                        <a:spcAft>
                          <a:spcPts val="0"/>
                        </a:spcAft>
                        <a:buNone/>
                      </a:pPr>
                      <a:r>
                        <a:rPr lang="en-US" sz="1200" b="0" i="0" u="none" strike="noStrike" cap="none">
                          <a:solidFill>
                            <a:srgbClr val="000000"/>
                          </a:solidFill>
                          <a:latin typeface="Arial"/>
                          <a:ea typeface="Arial"/>
                          <a:cs typeface="Arial"/>
                          <a:sym typeface="Arial"/>
                        </a:rPr>
                        <a:t>It utilizes coaxial cables, wires, and twisted-pair cables as the transfer medium for digital signals.</a:t>
                      </a:r>
                      <a:endParaRPr/>
                    </a:p>
                  </a:txBody>
                  <a:tcPr marL="21375" marR="21375" marT="21375" marB="21375"/>
                </a:tc>
                <a:tc>
                  <a:txBody>
                    <a:bodyPr/>
                    <a:lstStyle/>
                    <a:p>
                      <a:pPr marL="0" marR="0" lvl="0" indent="0" algn="just" rtl="0">
                        <a:lnSpc>
                          <a:spcPct val="100000"/>
                        </a:lnSpc>
                        <a:spcBef>
                          <a:spcPts val="0"/>
                        </a:spcBef>
                        <a:spcAft>
                          <a:spcPts val="0"/>
                        </a:spcAft>
                        <a:buNone/>
                      </a:pPr>
                      <a:r>
                        <a:rPr lang="en-US" sz="1200" u="none" strike="noStrike" cap="none"/>
                        <a:t>It sends digital signals via coaxial cable, optical fibre cables, and radio waves.</a:t>
                      </a:r>
                      <a:endParaRPr sz="1200" u="none" strike="noStrike" cap="none">
                        <a:solidFill>
                          <a:srgbClr val="333333"/>
                        </a:solidFill>
                        <a:latin typeface="Times New Roman"/>
                        <a:ea typeface="Times New Roman"/>
                        <a:cs typeface="Times New Roman"/>
                        <a:sym typeface="Times New Roman"/>
                      </a:endParaRPr>
                    </a:p>
                  </a:txBody>
                  <a:tcPr marL="21375" marR="21375" marT="21375" marB="21375"/>
                </a:tc>
                <a:extLst>
                  <a:ext uri="{0D108BD9-81ED-4DB2-BD59-A6C34878D82A}">
                    <a16:rowId xmlns:a16="http://schemas.microsoft.com/office/drawing/2014/main" val="10009"/>
                  </a:ext>
                </a:extLst>
              </a:tr>
              <a:tr h="451975">
                <a:tc>
                  <a:txBody>
                    <a:bodyPr/>
                    <a:lstStyle/>
                    <a:p>
                      <a:pPr marL="0" marR="0" lvl="0" indent="0" algn="just" rtl="0">
                        <a:lnSpc>
                          <a:spcPct val="100000"/>
                        </a:lnSpc>
                        <a:spcBef>
                          <a:spcPts val="0"/>
                        </a:spcBef>
                        <a:spcAft>
                          <a:spcPts val="0"/>
                        </a:spcAft>
                        <a:buNone/>
                      </a:pPr>
                      <a:r>
                        <a:rPr lang="en-US" sz="1200" u="none" strike="noStrike" cap="none">
                          <a:solidFill>
                            <a:srgbClr val="FF0000"/>
                          </a:solidFill>
                        </a:rPr>
                        <a:t>Application</a:t>
                      </a:r>
                      <a:endParaRPr sz="1200" u="none" strike="noStrike" cap="none">
                        <a:solidFill>
                          <a:srgbClr val="FF0000"/>
                        </a:solidFill>
                        <a:latin typeface="Times New Roman"/>
                        <a:ea typeface="Times New Roman"/>
                        <a:cs typeface="Times New Roman"/>
                        <a:sym typeface="Times New Roman"/>
                      </a:endParaRPr>
                    </a:p>
                  </a:txBody>
                  <a:tcPr marL="21375" marR="21375" marT="21375" marB="21375"/>
                </a:tc>
                <a:tc>
                  <a:txBody>
                    <a:bodyPr/>
                    <a:lstStyle/>
                    <a:p>
                      <a:pPr marL="0" marR="0" lvl="0" indent="0" algn="just" rtl="0">
                        <a:lnSpc>
                          <a:spcPct val="100000"/>
                        </a:lnSpc>
                        <a:spcBef>
                          <a:spcPts val="0"/>
                        </a:spcBef>
                        <a:spcAft>
                          <a:spcPts val="0"/>
                        </a:spcAft>
                        <a:buNone/>
                      </a:pPr>
                      <a:r>
                        <a:rPr lang="en-US" sz="1200" b="0" i="0" u="none" strike="noStrike" cap="none">
                          <a:solidFill>
                            <a:srgbClr val="000000"/>
                          </a:solidFill>
                          <a:latin typeface="Arial"/>
                          <a:ea typeface="Arial"/>
                          <a:cs typeface="Arial"/>
                          <a:sym typeface="Arial"/>
                        </a:rPr>
                        <a:t>It is usually found in Ethernet.</a:t>
                      </a:r>
                      <a:endParaRPr/>
                    </a:p>
                  </a:txBody>
                  <a:tcPr marL="21375" marR="21375" marT="21375" marB="21375"/>
                </a:tc>
                <a:tc>
                  <a:txBody>
                    <a:bodyPr/>
                    <a:lstStyle/>
                    <a:p>
                      <a:pPr marL="0" marR="0" lvl="0" indent="0" algn="just" rtl="0">
                        <a:lnSpc>
                          <a:spcPct val="100000"/>
                        </a:lnSpc>
                        <a:spcBef>
                          <a:spcPts val="0"/>
                        </a:spcBef>
                        <a:spcAft>
                          <a:spcPts val="0"/>
                        </a:spcAft>
                        <a:buNone/>
                      </a:pPr>
                      <a:r>
                        <a:rPr lang="en-US" sz="1200" u="none" strike="noStrike" cap="none"/>
                        <a:t>It is usually found in telephone networks and cables.</a:t>
                      </a:r>
                      <a:endParaRPr sz="1200" u="none" strike="noStrike" cap="none">
                        <a:solidFill>
                          <a:srgbClr val="333333"/>
                        </a:solidFill>
                        <a:latin typeface="Times New Roman"/>
                        <a:ea typeface="Times New Roman"/>
                        <a:cs typeface="Times New Roman"/>
                        <a:sym typeface="Times New Roman"/>
                      </a:endParaRPr>
                    </a:p>
                  </a:txBody>
                  <a:tcPr marL="21375" marR="21375" marT="21375" marB="21375"/>
                </a:tc>
                <a:extLst>
                  <a:ext uri="{0D108BD9-81ED-4DB2-BD59-A6C34878D82A}">
                    <a16:rowId xmlns:a16="http://schemas.microsoft.com/office/drawing/2014/main" val="10010"/>
                  </a:ext>
                </a:extLst>
              </a:tr>
            </a:tbl>
          </a:graphicData>
        </a:graphic>
      </p:graphicFrame>
      <p:sp>
        <p:nvSpPr>
          <p:cNvPr id="1280" name="Google Shape;1280;p226"/>
          <p:cNvSpPr/>
          <p:nvPr/>
        </p:nvSpPr>
        <p:spPr>
          <a:xfrm>
            <a:off x="734455" y="-42190"/>
            <a:ext cx="7865919" cy="83095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rgbClr val="7030A0"/>
                </a:solidFill>
                <a:latin typeface="Times New Roman"/>
                <a:ea typeface="Times New Roman"/>
                <a:cs typeface="Times New Roman"/>
                <a:sym typeface="Times New Roman"/>
              </a:rPr>
              <a:t>Comparison of Baseband and Broadband transmission (only for information)</a:t>
            </a:r>
            <a:endParaRPr sz="12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683354364"/>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Shape 1284"/>
        <p:cNvGrpSpPr/>
        <p:nvPr/>
      </p:nvGrpSpPr>
      <p:grpSpPr>
        <a:xfrm>
          <a:off x="0" y="0"/>
          <a:ext cx="0" cy="0"/>
          <a:chOff x="0" y="0"/>
          <a:chExt cx="0" cy="0"/>
        </a:xfrm>
      </p:grpSpPr>
      <p:sp>
        <p:nvSpPr>
          <p:cNvPr id="1285" name="Google Shape;1285;p145"/>
          <p:cNvSpPr txBox="1">
            <a:spLocks noGrp="1"/>
          </p:cNvSpPr>
          <p:nvPr>
            <p:ph type="sldNum" idx="12"/>
          </p:nvPr>
        </p:nvSpPr>
        <p:spPr>
          <a:xfrm>
            <a:off x="8472458" y="4663217"/>
            <a:ext cx="548700" cy="393600"/>
          </a:xfrm>
          <a:prstGeom prst="rect">
            <a:avLst/>
          </a:prstGeom>
          <a:noFill/>
          <a:ln>
            <a:noFill/>
          </a:ln>
        </p:spPr>
        <p:txBody>
          <a:bodyPr spcFirstLastPara="1" wrap="square" lIns="68575" tIns="34275" rIns="68575" bIns="34275" anchor="ctr" anchorCtr="0">
            <a:noAutofit/>
          </a:bodyPr>
          <a:lstStyle/>
          <a:p>
            <a:pPr marL="0" lvl="0" indent="0" algn="r" rtl="0">
              <a:lnSpc>
                <a:spcPct val="100000"/>
              </a:lnSpc>
              <a:spcBef>
                <a:spcPts val="0"/>
              </a:spcBef>
              <a:spcAft>
                <a:spcPts val="0"/>
              </a:spcAft>
              <a:buSzPts val="800"/>
              <a:buNone/>
            </a:pPr>
            <a:fld id="{00000000-1234-1234-1234-123412341234}" type="slidenum">
              <a:rPr lang="en-US"/>
              <a:t>142</a:t>
            </a:fld>
            <a:endParaRPr/>
          </a:p>
        </p:txBody>
      </p:sp>
      <p:pic>
        <p:nvPicPr>
          <p:cNvPr id="1286" name="Google Shape;1286;p145"/>
          <p:cNvPicPr preferRelativeResize="0"/>
          <p:nvPr/>
        </p:nvPicPr>
        <p:blipFill rotWithShape="1">
          <a:blip r:embed="rId3">
            <a:alphaModFix/>
          </a:blip>
          <a:srcRect/>
          <a:stretch/>
        </p:blipFill>
        <p:spPr>
          <a:xfrm>
            <a:off x="41821" y="47020"/>
            <a:ext cx="781139" cy="628389"/>
          </a:xfrm>
          <a:prstGeom prst="rect">
            <a:avLst/>
          </a:prstGeom>
          <a:noFill/>
          <a:ln>
            <a:noFill/>
          </a:ln>
        </p:spPr>
      </p:pic>
      <p:sp>
        <p:nvSpPr>
          <p:cNvPr id="1287" name="Google Shape;1287;p145"/>
          <p:cNvSpPr/>
          <p:nvPr/>
        </p:nvSpPr>
        <p:spPr>
          <a:xfrm>
            <a:off x="880889" y="90634"/>
            <a:ext cx="7865919"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US" sz="2800" b="0" i="0" u="none" strike="noStrike" cap="none">
                <a:solidFill>
                  <a:srgbClr val="7030A0"/>
                </a:solidFill>
                <a:latin typeface="Times New Roman"/>
                <a:ea typeface="Times New Roman"/>
                <a:cs typeface="Times New Roman"/>
                <a:sym typeface="Times New Roman"/>
              </a:rPr>
              <a:t>Ethernet Standards</a:t>
            </a:r>
            <a:endParaRPr sz="1200" b="0" i="0" u="none" strike="noStrike" cap="none">
              <a:solidFill>
                <a:srgbClr val="000000"/>
              </a:solidFill>
              <a:latin typeface="Arial"/>
              <a:ea typeface="Arial"/>
              <a:cs typeface="Arial"/>
              <a:sym typeface="Arial"/>
            </a:endParaRPr>
          </a:p>
        </p:txBody>
      </p:sp>
      <p:sp>
        <p:nvSpPr>
          <p:cNvPr id="1288" name="Google Shape;1288;p145"/>
          <p:cNvSpPr/>
          <p:nvPr/>
        </p:nvSpPr>
        <p:spPr>
          <a:xfrm>
            <a:off x="432390" y="722626"/>
            <a:ext cx="8564133" cy="3831778"/>
          </a:xfrm>
          <a:prstGeom prst="rect">
            <a:avLst/>
          </a:prstGeom>
          <a:noFill/>
          <a:ln>
            <a:noFill/>
          </a:ln>
        </p:spPr>
        <p:txBody>
          <a:bodyPr spcFirstLastPara="1" wrap="square" lIns="91425" tIns="45700" rIns="91425" bIns="45700" anchor="t" anchorCtr="0">
            <a:spAutoFit/>
          </a:bodyPr>
          <a:lstStyle/>
          <a:p>
            <a:pPr marL="285750" marR="0" lvl="0" indent="-285750" algn="l" rtl="0">
              <a:lnSpc>
                <a:spcPct val="150000"/>
              </a:lnSpc>
              <a:spcBef>
                <a:spcPts val="0"/>
              </a:spcBef>
              <a:spcAft>
                <a:spcPts val="0"/>
              </a:spcAft>
              <a:buClr>
                <a:srgbClr val="FF0000"/>
              </a:buClr>
              <a:buSzPts val="2700"/>
              <a:buFont typeface="Arial"/>
              <a:buChar char="•"/>
            </a:pPr>
            <a:r>
              <a:rPr lang="en-US" sz="1800" b="0" i="0" u="none" strike="noStrike" cap="none">
                <a:solidFill>
                  <a:schemeClr val="dk1"/>
                </a:solidFill>
                <a:latin typeface="Times New Roman"/>
                <a:ea typeface="Times New Roman"/>
                <a:cs typeface="Times New Roman"/>
                <a:sym typeface="Times New Roman"/>
              </a:rPr>
              <a:t>Ethernet: It is a LAN protocol that is used in Bus and Star topologies and implements CSMA/CD as the medium access method</a:t>
            </a:r>
            <a:endParaRPr sz="1400" b="0" i="0" u="none" strike="noStrike" cap="none">
              <a:solidFill>
                <a:srgbClr val="000000"/>
              </a:solidFill>
              <a:latin typeface="Arial"/>
              <a:ea typeface="Arial"/>
              <a:cs typeface="Arial"/>
              <a:sym typeface="Arial"/>
            </a:endParaRPr>
          </a:p>
          <a:p>
            <a:pPr marL="285750" marR="0" lvl="0" indent="-285750" algn="l" rtl="0">
              <a:lnSpc>
                <a:spcPct val="150000"/>
              </a:lnSpc>
              <a:spcBef>
                <a:spcPts val="0"/>
              </a:spcBef>
              <a:spcAft>
                <a:spcPts val="0"/>
              </a:spcAft>
              <a:buClr>
                <a:srgbClr val="FF0000"/>
              </a:buClr>
              <a:buSzPts val="2700"/>
              <a:buFont typeface="Arial"/>
              <a:buChar char="•"/>
            </a:pPr>
            <a:r>
              <a:rPr lang="en-US" sz="1800" b="0" i="0" u="none" strike="noStrike" cap="none">
                <a:solidFill>
                  <a:schemeClr val="dk1"/>
                </a:solidFill>
                <a:latin typeface="Times New Roman"/>
                <a:ea typeface="Times New Roman"/>
                <a:cs typeface="Times New Roman"/>
                <a:sym typeface="Times New Roman"/>
              </a:rPr>
              <a:t>Original (traditional) Ethernet developed in 1980 by three companies: Digital, Intel, Xerox  (DIX). </a:t>
            </a:r>
            <a:endParaRPr sz="1400" b="0" i="0" u="none" strike="noStrike" cap="none">
              <a:solidFill>
                <a:srgbClr val="000000"/>
              </a:solidFill>
              <a:latin typeface="Arial"/>
              <a:ea typeface="Arial"/>
              <a:cs typeface="Arial"/>
              <a:sym typeface="Arial"/>
            </a:endParaRPr>
          </a:p>
          <a:p>
            <a:pPr marL="285750" marR="0" lvl="0" indent="-285750" algn="l" rtl="0">
              <a:lnSpc>
                <a:spcPct val="150000"/>
              </a:lnSpc>
              <a:spcBef>
                <a:spcPts val="0"/>
              </a:spcBef>
              <a:spcAft>
                <a:spcPts val="0"/>
              </a:spcAft>
              <a:buClr>
                <a:srgbClr val="FF0000"/>
              </a:buClr>
              <a:buSzPts val="2700"/>
              <a:buFont typeface="Arial"/>
              <a:buChar char="•"/>
            </a:pPr>
            <a:r>
              <a:rPr lang="en-US" sz="1800" b="0" i="0" u="none" strike="noStrike" cap="none">
                <a:solidFill>
                  <a:schemeClr val="dk1"/>
                </a:solidFill>
                <a:latin typeface="Times New Roman"/>
                <a:ea typeface="Times New Roman"/>
                <a:cs typeface="Times New Roman"/>
                <a:sym typeface="Times New Roman"/>
              </a:rPr>
              <a:t>In 1985, the Computer Society of the IEEE started a project, called Project 802, to set standards to enable intercommunication among equipment from a variety of manufacturers.  Current version is called IEEE Ethernet </a:t>
            </a:r>
            <a:endParaRPr sz="1800" b="0" i="0" u="none" strike="noStrike" cap="none">
              <a:solidFill>
                <a:schemeClr val="dk1"/>
              </a:solidFill>
              <a:latin typeface="Times New Roman"/>
              <a:ea typeface="Times New Roman"/>
              <a:cs typeface="Times New Roman"/>
              <a:sym typeface="Times New Roman"/>
            </a:endParaRPr>
          </a:p>
          <a:p>
            <a:pPr marL="285750" marR="0" lvl="0" indent="-285750" algn="l" rtl="0">
              <a:lnSpc>
                <a:spcPct val="150000"/>
              </a:lnSpc>
              <a:spcBef>
                <a:spcPts val="0"/>
              </a:spcBef>
              <a:spcAft>
                <a:spcPts val="0"/>
              </a:spcAft>
              <a:buClr>
                <a:srgbClr val="FF0000"/>
              </a:buClr>
              <a:buSzPts val="2700"/>
              <a:buFont typeface="Arial"/>
              <a:buChar char="•"/>
            </a:pPr>
            <a:r>
              <a:rPr lang="en-US" sz="1800" b="0" i="0" u="none" strike="noStrike" cap="none">
                <a:solidFill>
                  <a:schemeClr val="dk1"/>
                </a:solidFill>
                <a:latin typeface="Times New Roman"/>
                <a:ea typeface="Times New Roman"/>
                <a:cs typeface="Times New Roman"/>
                <a:sym typeface="Times New Roman"/>
              </a:rPr>
              <a:t>Basic frame format which is required for all MAC implementation is defined in IEEE 802.3 standard</a:t>
            </a:r>
            <a:endParaRPr sz="1800" b="0" i="0" u="none" strike="noStrike" cap="none">
              <a:solidFill>
                <a:schemeClr val="dk1"/>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1295284486"/>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Shape 1292"/>
        <p:cNvGrpSpPr/>
        <p:nvPr/>
      </p:nvGrpSpPr>
      <p:grpSpPr>
        <a:xfrm>
          <a:off x="0" y="0"/>
          <a:ext cx="0" cy="0"/>
          <a:chOff x="0" y="0"/>
          <a:chExt cx="0" cy="0"/>
        </a:xfrm>
      </p:grpSpPr>
      <p:sp>
        <p:nvSpPr>
          <p:cNvPr id="1293" name="Google Shape;1293;p227"/>
          <p:cNvSpPr txBox="1">
            <a:spLocks noGrp="1"/>
          </p:cNvSpPr>
          <p:nvPr>
            <p:ph type="sldNum" idx="12"/>
          </p:nvPr>
        </p:nvSpPr>
        <p:spPr>
          <a:xfrm>
            <a:off x="8472458" y="4663217"/>
            <a:ext cx="548700" cy="393600"/>
          </a:xfrm>
          <a:prstGeom prst="rect">
            <a:avLst/>
          </a:prstGeom>
          <a:noFill/>
          <a:ln>
            <a:noFill/>
          </a:ln>
        </p:spPr>
        <p:txBody>
          <a:bodyPr spcFirstLastPara="1" wrap="square" lIns="68575" tIns="34275" rIns="68575" bIns="34275" anchor="ctr" anchorCtr="0">
            <a:noAutofit/>
          </a:bodyPr>
          <a:lstStyle/>
          <a:p>
            <a:pPr marL="0" lvl="0" indent="0" algn="r" rtl="0">
              <a:lnSpc>
                <a:spcPct val="100000"/>
              </a:lnSpc>
              <a:spcBef>
                <a:spcPts val="0"/>
              </a:spcBef>
              <a:spcAft>
                <a:spcPts val="0"/>
              </a:spcAft>
              <a:buSzPts val="800"/>
              <a:buNone/>
            </a:pPr>
            <a:fld id="{00000000-1234-1234-1234-123412341234}" type="slidenum">
              <a:rPr lang="en-US"/>
              <a:t>143</a:t>
            </a:fld>
            <a:endParaRPr/>
          </a:p>
        </p:txBody>
      </p:sp>
      <p:pic>
        <p:nvPicPr>
          <p:cNvPr id="1294" name="Google Shape;1294;p227"/>
          <p:cNvPicPr preferRelativeResize="0"/>
          <p:nvPr/>
        </p:nvPicPr>
        <p:blipFill rotWithShape="1">
          <a:blip r:embed="rId3">
            <a:alphaModFix/>
          </a:blip>
          <a:srcRect/>
          <a:stretch/>
        </p:blipFill>
        <p:spPr>
          <a:xfrm>
            <a:off x="41821" y="47020"/>
            <a:ext cx="781139" cy="628389"/>
          </a:xfrm>
          <a:prstGeom prst="rect">
            <a:avLst/>
          </a:prstGeom>
          <a:noFill/>
          <a:ln>
            <a:noFill/>
          </a:ln>
        </p:spPr>
      </p:pic>
      <p:sp>
        <p:nvSpPr>
          <p:cNvPr id="1295" name="Google Shape;1295;p227"/>
          <p:cNvSpPr/>
          <p:nvPr/>
        </p:nvSpPr>
        <p:spPr>
          <a:xfrm>
            <a:off x="1278081" y="0"/>
            <a:ext cx="7865919"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b="0" i="0" u="none" strike="noStrike" cap="none">
                <a:solidFill>
                  <a:srgbClr val="7030A0"/>
                </a:solidFill>
                <a:latin typeface="Times New Roman"/>
                <a:ea typeface="Times New Roman"/>
                <a:cs typeface="Times New Roman"/>
                <a:sym typeface="Times New Roman"/>
              </a:rPr>
              <a:t>MAC or Ethernet address</a:t>
            </a:r>
            <a:endParaRPr sz="1400" b="0" i="0" u="none" strike="noStrike" cap="none">
              <a:solidFill>
                <a:srgbClr val="000000"/>
              </a:solidFill>
              <a:latin typeface="Arial"/>
              <a:ea typeface="Arial"/>
              <a:cs typeface="Arial"/>
              <a:sym typeface="Arial"/>
            </a:endParaRPr>
          </a:p>
        </p:txBody>
      </p:sp>
      <p:sp>
        <p:nvSpPr>
          <p:cNvPr id="1296" name="Google Shape;1296;p227"/>
          <p:cNvSpPr/>
          <p:nvPr/>
        </p:nvSpPr>
        <p:spPr>
          <a:xfrm>
            <a:off x="432390" y="815876"/>
            <a:ext cx="8642196" cy="3170058"/>
          </a:xfrm>
          <a:prstGeom prst="rect">
            <a:avLst/>
          </a:prstGeom>
          <a:noFill/>
          <a:ln>
            <a:noFill/>
          </a:ln>
        </p:spPr>
        <p:txBody>
          <a:bodyPr spcFirstLastPara="1" wrap="square" lIns="91425" tIns="45700" rIns="91425" bIns="45700" anchor="t" anchorCtr="0">
            <a:spAutoFit/>
          </a:bodyPr>
          <a:lstStyle/>
          <a:p>
            <a:pPr marL="342900" marR="0" lvl="0" indent="-342900" algn="l" rtl="0">
              <a:lnSpc>
                <a:spcPct val="100000"/>
              </a:lnSpc>
              <a:spcBef>
                <a:spcPts val="0"/>
              </a:spcBef>
              <a:spcAft>
                <a:spcPts val="0"/>
              </a:spcAft>
              <a:buClr>
                <a:srgbClr val="FF0000"/>
              </a:buClr>
              <a:buSzPts val="3000"/>
              <a:buFont typeface="Arial"/>
              <a:buChar char="•"/>
            </a:pPr>
            <a:r>
              <a:rPr lang="en-US" sz="2000" b="0" i="0" u="none" strike="noStrike" cap="none">
                <a:solidFill>
                  <a:srgbClr val="000000"/>
                </a:solidFill>
                <a:latin typeface="Times New Roman"/>
                <a:ea typeface="Times New Roman"/>
                <a:cs typeface="Times New Roman"/>
                <a:sym typeface="Times New Roman"/>
              </a:rPr>
              <a:t>A MAC address (media access control address) is a 12-digit hexadecimal number assigned to each device connected to the network.</a:t>
            </a:r>
            <a:endParaRPr/>
          </a:p>
          <a:p>
            <a:pPr marL="342900" marR="0" lvl="0" indent="-342900" algn="l" rtl="0">
              <a:lnSpc>
                <a:spcPct val="100000"/>
              </a:lnSpc>
              <a:spcBef>
                <a:spcPts val="0"/>
              </a:spcBef>
              <a:spcAft>
                <a:spcPts val="0"/>
              </a:spcAft>
              <a:buClr>
                <a:srgbClr val="FF0000"/>
              </a:buClr>
              <a:buSzPts val="3000"/>
              <a:buFont typeface="Arial"/>
              <a:buChar char="•"/>
            </a:pPr>
            <a:r>
              <a:rPr lang="en-US" sz="2000" b="0" i="0" u="none" strike="noStrike" cap="none">
                <a:solidFill>
                  <a:srgbClr val="000000"/>
                </a:solidFill>
                <a:latin typeface="Times New Roman"/>
                <a:ea typeface="Times New Roman"/>
                <a:cs typeface="Times New Roman"/>
                <a:sym typeface="Times New Roman"/>
              </a:rPr>
              <a:t>Primarily specified as a unique identifier during device manufacturing, the MAC address is often found on a device's network interface card (NIC).</a:t>
            </a:r>
            <a:endParaRPr/>
          </a:p>
          <a:p>
            <a:pPr marL="342900" marR="0" lvl="0" indent="-342900" algn="l" rtl="0">
              <a:lnSpc>
                <a:spcPct val="100000"/>
              </a:lnSpc>
              <a:spcBef>
                <a:spcPts val="0"/>
              </a:spcBef>
              <a:spcAft>
                <a:spcPts val="0"/>
              </a:spcAft>
              <a:buClr>
                <a:srgbClr val="FF0000"/>
              </a:buClr>
              <a:buSzPts val="3000"/>
              <a:buFont typeface="Arial"/>
              <a:buChar char="•"/>
            </a:pPr>
            <a:r>
              <a:rPr lang="en-US" sz="2000" b="0" i="0" u="none" strike="noStrike" cap="none">
                <a:solidFill>
                  <a:srgbClr val="000000"/>
                </a:solidFill>
                <a:latin typeface="Times New Roman"/>
                <a:ea typeface="Times New Roman"/>
                <a:cs typeface="Times New Roman"/>
                <a:sym typeface="Times New Roman"/>
              </a:rPr>
              <a:t>MAC addresses are also referred to as Ethernet addresses but multiple types of networks use MAC addressing, including Ethernet, Wi-Fi, and Bluetooth</a:t>
            </a:r>
            <a:endParaRPr/>
          </a:p>
          <a:p>
            <a:pPr marL="342900" marR="0" lvl="0" indent="-152400" algn="l" rtl="0">
              <a:lnSpc>
                <a:spcPct val="100000"/>
              </a:lnSpc>
              <a:spcBef>
                <a:spcPts val="0"/>
              </a:spcBef>
              <a:spcAft>
                <a:spcPts val="0"/>
              </a:spcAft>
              <a:buClr>
                <a:srgbClr val="FF0000"/>
              </a:buClr>
              <a:buSzPts val="3000"/>
              <a:buFont typeface="Arial"/>
              <a:buNone/>
            </a:pPr>
            <a:endParaRPr sz="2000" b="0" i="0" u="none" strike="noStrike" cap="none">
              <a:solidFill>
                <a:srgbClr val="000000"/>
              </a:solidFill>
              <a:latin typeface="Times New Roman"/>
              <a:ea typeface="Times New Roman"/>
              <a:cs typeface="Times New Roman"/>
              <a:sym typeface="Times New Roman"/>
            </a:endParaRPr>
          </a:p>
          <a:p>
            <a:pPr marL="342900" marR="0" lvl="0" indent="-342900" algn="l" rtl="0">
              <a:lnSpc>
                <a:spcPct val="100000"/>
              </a:lnSpc>
              <a:spcBef>
                <a:spcPts val="0"/>
              </a:spcBef>
              <a:spcAft>
                <a:spcPts val="0"/>
              </a:spcAft>
              <a:buClr>
                <a:srgbClr val="FF0000"/>
              </a:buClr>
              <a:buSzPts val="3000"/>
              <a:buFont typeface="Arial"/>
              <a:buChar char="•"/>
            </a:pPr>
            <a:r>
              <a:rPr lang="en-US" sz="2000" b="0" i="0" u="none" strike="noStrike" cap="none">
                <a:solidFill>
                  <a:srgbClr val="000000"/>
                </a:solidFill>
                <a:latin typeface="Times New Roman"/>
                <a:ea typeface="Times New Roman"/>
                <a:cs typeface="Times New Roman"/>
                <a:sym typeface="Times New Roman"/>
              </a:rPr>
              <a:t>MAC addresses are used to identify a device on the network.</a:t>
            </a:r>
            <a:endParaRPr/>
          </a:p>
          <a:p>
            <a:pPr marL="342900" marR="0" lvl="0" indent="-342900" algn="l" rtl="0">
              <a:lnSpc>
                <a:spcPct val="100000"/>
              </a:lnSpc>
              <a:spcBef>
                <a:spcPts val="0"/>
              </a:spcBef>
              <a:spcAft>
                <a:spcPts val="0"/>
              </a:spcAft>
              <a:buClr>
                <a:srgbClr val="FF0000"/>
              </a:buClr>
              <a:buSzPts val="3000"/>
              <a:buFont typeface="Arial"/>
              <a:buChar char="•"/>
            </a:pPr>
            <a:r>
              <a:rPr lang="en-US" sz="2000" b="0" i="0" u="none" strike="noStrike" cap="none">
                <a:solidFill>
                  <a:srgbClr val="000000"/>
                </a:solidFill>
                <a:latin typeface="Times New Roman"/>
                <a:ea typeface="Times New Roman"/>
                <a:cs typeface="Times New Roman"/>
                <a:sym typeface="Times New Roman"/>
              </a:rPr>
              <a:t>A MAC address is responsible for local identification and an IP address for global identification.</a:t>
            </a:r>
            <a:endParaRPr sz="2000" b="0" i="0" u="none" strike="noStrike" cap="none">
              <a:solidFill>
                <a:srgbClr val="000000"/>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3331187421"/>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Shape 1300"/>
        <p:cNvGrpSpPr/>
        <p:nvPr/>
      </p:nvGrpSpPr>
      <p:grpSpPr>
        <a:xfrm>
          <a:off x="0" y="0"/>
          <a:ext cx="0" cy="0"/>
          <a:chOff x="0" y="0"/>
          <a:chExt cx="0" cy="0"/>
        </a:xfrm>
      </p:grpSpPr>
      <p:sp>
        <p:nvSpPr>
          <p:cNvPr id="1301" name="Google Shape;1301;p228"/>
          <p:cNvSpPr txBox="1">
            <a:spLocks noGrp="1"/>
          </p:cNvSpPr>
          <p:nvPr>
            <p:ph type="sldNum" idx="12"/>
          </p:nvPr>
        </p:nvSpPr>
        <p:spPr>
          <a:xfrm>
            <a:off x="8472458" y="4663217"/>
            <a:ext cx="548700" cy="393600"/>
          </a:xfrm>
          <a:prstGeom prst="rect">
            <a:avLst/>
          </a:prstGeom>
          <a:noFill/>
          <a:ln>
            <a:noFill/>
          </a:ln>
        </p:spPr>
        <p:txBody>
          <a:bodyPr spcFirstLastPara="1" wrap="square" lIns="68575" tIns="34275" rIns="68575" bIns="34275" anchor="ctr" anchorCtr="0">
            <a:noAutofit/>
          </a:bodyPr>
          <a:lstStyle/>
          <a:p>
            <a:pPr marL="0" lvl="0" indent="0" algn="r" rtl="0">
              <a:lnSpc>
                <a:spcPct val="100000"/>
              </a:lnSpc>
              <a:spcBef>
                <a:spcPts val="0"/>
              </a:spcBef>
              <a:spcAft>
                <a:spcPts val="0"/>
              </a:spcAft>
              <a:buSzPts val="800"/>
              <a:buNone/>
            </a:pPr>
            <a:fld id="{00000000-1234-1234-1234-123412341234}" type="slidenum">
              <a:rPr lang="en-US"/>
              <a:t>144</a:t>
            </a:fld>
            <a:endParaRPr/>
          </a:p>
        </p:txBody>
      </p:sp>
      <p:pic>
        <p:nvPicPr>
          <p:cNvPr id="1302" name="Google Shape;1302;p228"/>
          <p:cNvPicPr preferRelativeResize="0"/>
          <p:nvPr/>
        </p:nvPicPr>
        <p:blipFill rotWithShape="1">
          <a:blip r:embed="rId3">
            <a:alphaModFix/>
          </a:blip>
          <a:srcRect/>
          <a:stretch/>
        </p:blipFill>
        <p:spPr>
          <a:xfrm>
            <a:off x="41821" y="47020"/>
            <a:ext cx="781139" cy="628389"/>
          </a:xfrm>
          <a:prstGeom prst="rect">
            <a:avLst/>
          </a:prstGeom>
          <a:noFill/>
          <a:ln>
            <a:noFill/>
          </a:ln>
        </p:spPr>
      </p:pic>
      <p:sp>
        <p:nvSpPr>
          <p:cNvPr id="1303" name="Google Shape;1303;p228"/>
          <p:cNvSpPr/>
          <p:nvPr/>
        </p:nvSpPr>
        <p:spPr>
          <a:xfrm>
            <a:off x="1278081" y="0"/>
            <a:ext cx="7865919" cy="80017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3200" b="0" i="0" u="none" strike="noStrike" cap="none">
                <a:solidFill>
                  <a:srgbClr val="7030A0"/>
                </a:solidFill>
                <a:latin typeface="Times New Roman"/>
                <a:ea typeface="Times New Roman"/>
                <a:cs typeface="Times New Roman"/>
                <a:sym typeface="Times New Roman"/>
              </a:rPr>
              <a:t>MAC addresses or Ethernet address</a:t>
            </a:r>
            <a:endParaRPr sz="3200" b="0" i="0" u="none" strike="noStrike" cap="none">
              <a:solidFill>
                <a:srgbClr val="7030A0"/>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304" name="Google Shape;1304;p228"/>
          <p:cNvSpPr/>
          <p:nvPr/>
        </p:nvSpPr>
        <p:spPr>
          <a:xfrm>
            <a:off x="546409" y="927389"/>
            <a:ext cx="7750097" cy="3785652"/>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000000"/>
              </a:buClr>
              <a:buSzPts val="2000"/>
              <a:buFont typeface="Arial"/>
              <a:buChar char="•"/>
            </a:pPr>
            <a:r>
              <a:rPr lang="en-US" sz="2000" b="0" i="0" u="none" strike="noStrike" cap="none">
                <a:solidFill>
                  <a:srgbClr val="000000"/>
                </a:solidFill>
                <a:latin typeface="Times New Roman"/>
                <a:ea typeface="Times New Roman"/>
                <a:cs typeface="Times New Roman"/>
                <a:sym typeface="Times New Roman"/>
              </a:rPr>
              <a:t>Traditional MAC addresses are 12-digit (6 </a:t>
            </a:r>
            <a:r>
              <a:rPr lang="en-US" sz="2000" b="0" i="0" u="none" strike="noStrike" cap="none">
                <a:solidFill>
                  <a:srgbClr val="501445"/>
                </a:solidFill>
                <a:latin typeface="Times New Roman"/>
                <a:ea typeface="Times New Roman"/>
                <a:cs typeface="Times New Roman"/>
                <a:sym typeface="Times New Roman"/>
              </a:rPr>
              <a:t>bytes</a:t>
            </a:r>
            <a:r>
              <a:rPr lang="en-US" sz="2000" b="0" i="0" u="none" strike="noStrike" cap="none">
                <a:solidFill>
                  <a:srgbClr val="000000"/>
                </a:solidFill>
                <a:latin typeface="Times New Roman"/>
                <a:ea typeface="Times New Roman"/>
                <a:cs typeface="Times New Roman"/>
                <a:sym typeface="Times New Roman"/>
              </a:rPr>
              <a:t> or 48 </a:t>
            </a:r>
            <a:r>
              <a:rPr lang="en-US" sz="2000" b="0" i="0" u="none" strike="noStrike" cap="none">
                <a:solidFill>
                  <a:srgbClr val="501445"/>
                </a:solidFill>
                <a:latin typeface="Times New Roman"/>
                <a:ea typeface="Times New Roman"/>
                <a:cs typeface="Times New Roman"/>
                <a:sym typeface="Times New Roman"/>
              </a:rPr>
              <a:t>bits</a:t>
            </a:r>
            <a:r>
              <a:rPr lang="en-US" sz="2000" b="0" i="0" u="none" strike="noStrike" cap="none">
                <a:solidFill>
                  <a:srgbClr val="000000"/>
                </a:solidFill>
                <a:latin typeface="Times New Roman"/>
                <a:ea typeface="Times New Roman"/>
                <a:cs typeface="Times New Roman"/>
                <a:sym typeface="Times New Roman"/>
              </a:rPr>
              <a:t>) hexadecimal numbers</a:t>
            </a:r>
            <a:endParaRPr/>
          </a:p>
          <a:p>
            <a:pPr marL="285750" marR="0" lvl="0" indent="-285750" algn="l" rtl="0">
              <a:lnSpc>
                <a:spcPct val="100000"/>
              </a:lnSpc>
              <a:spcBef>
                <a:spcPts val="0"/>
              </a:spcBef>
              <a:spcAft>
                <a:spcPts val="0"/>
              </a:spcAft>
              <a:buClr>
                <a:srgbClr val="000000"/>
              </a:buClr>
              <a:buSzPts val="2000"/>
              <a:buFont typeface="Arial"/>
              <a:buChar char="•"/>
            </a:pPr>
            <a:r>
              <a:rPr lang="en-US" sz="2000" b="0" i="0" u="none" strike="noStrike" cap="none">
                <a:solidFill>
                  <a:srgbClr val="000000"/>
                </a:solidFill>
                <a:latin typeface="Times New Roman"/>
                <a:ea typeface="Times New Roman"/>
                <a:cs typeface="Times New Roman"/>
                <a:sym typeface="Times New Roman"/>
              </a:rPr>
              <a:t>The leftmost six digits (24 bits), called a prefix, are associated with the adapter manufacturer (M)</a:t>
            </a:r>
            <a:endParaRPr/>
          </a:p>
          <a:p>
            <a:pPr marL="285750" marR="0" lvl="0" indent="-285750" algn="l" rtl="0">
              <a:lnSpc>
                <a:spcPct val="100000"/>
              </a:lnSpc>
              <a:spcBef>
                <a:spcPts val="0"/>
              </a:spcBef>
              <a:spcAft>
                <a:spcPts val="0"/>
              </a:spcAft>
              <a:buClr>
                <a:srgbClr val="000000"/>
              </a:buClr>
              <a:buSzPts val="2000"/>
              <a:buFont typeface="Arial"/>
              <a:buChar char="•"/>
            </a:pPr>
            <a:r>
              <a:rPr lang="en-US" sz="2000" b="0" i="0" u="none" strike="noStrike" cap="none">
                <a:solidFill>
                  <a:srgbClr val="000000"/>
                </a:solidFill>
                <a:latin typeface="Times New Roman"/>
                <a:ea typeface="Times New Roman"/>
                <a:cs typeface="Times New Roman"/>
                <a:sym typeface="Times New Roman"/>
              </a:rPr>
              <a:t>Each vendor registers and obtains MAC prefixes as assigned by the IEEE</a:t>
            </a:r>
            <a:endParaRPr/>
          </a:p>
          <a:p>
            <a:pPr marL="285750" marR="0" lvl="0" indent="-285750" algn="l" rtl="0">
              <a:lnSpc>
                <a:spcPct val="100000"/>
              </a:lnSpc>
              <a:spcBef>
                <a:spcPts val="0"/>
              </a:spcBef>
              <a:spcAft>
                <a:spcPts val="0"/>
              </a:spcAft>
              <a:buClr>
                <a:srgbClr val="000000"/>
              </a:buClr>
              <a:buSzPts val="2000"/>
              <a:buFont typeface="Arial"/>
              <a:buChar char="•"/>
            </a:pPr>
            <a:r>
              <a:rPr lang="en-US" sz="2000" b="0" i="0" u="none" strike="noStrike" cap="none">
                <a:solidFill>
                  <a:srgbClr val="000000"/>
                </a:solidFill>
                <a:latin typeface="Times New Roman"/>
                <a:ea typeface="Times New Roman"/>
                <a:cs typeface="Times New Roman"/>
                <a:sym typeface="Times New Roman"/>
              </a:rPr>
              <a:t>For example, the prefixes 00:13:10, 00:25:9C, and 68:7F:74 (plus others) belong to Linksys (Cisco Systems).</a:t>
            </a:r>
            <a:endParaRPr/>
          </a:p>
          <a:p>
            <a:pPr marL="285750" marR="0" lvl="0" indent="-285750" algn="l" rtl="0">
              <a:lnSpc>
                <a:spcPct val="100000"/>
              </a:lnSpc>
              <a:spcBef>
                <a:spcPts val="0"/>
              </a:spcBef>
              <a:spcAft>
                <a:spcPts val="0"/>
              </a:spcAft>
              <a:buClr>
                <a:srgbClr val="000000"/>
              </a:buClr>
              <a:buSzPts val="2000"/>
              <a:buFont typeface="Arial"/>
              <a:buChar char="•"/>
            </a:pPr>
            <a:r>
              <a:rPr lang="en-US" sz="2000" b="0" i="0" u="none" strike="noStrike" cap="none">
                <a:solidFill>
                  <a:srgbClr val="000000"/>
                </a:solidFill>
                <a:latin typeface="Times New Roman"/>
                <a:ea typeface="Times New Roman"/>
                <a:cs typeface="Times New Roman"/>
                <a:sym typeface="Times New Roman"/>
              </a:rPr>
              <a:t>The rightmost digits of a MAC address represent an identification number for the specific device (S).</a:t>
            </a:r>
            <a:endParaRPr/>
          </a:p>
          <a:p>
            <a:pPr marL="285750" marR="0" lvl="0" indent="-285750" algn="l" rtl="0">
              <a:lnSpc>
                <a:spcPct val="100000"/>
              </a:lnSpc>
              <a:spcBef>
                <a:spcPts val="0"/>
              </a:spcBef>
              <a:spcAft>
                <a:spcPts val="0"/>
              </a:spcAft>
              <a:buClr>
                <a:srgbClr val="000000"/>
              </a:buClr>
              <a:buSzPts val="2000"/>
              <a:buFont typeface="Arial"/>
              <a:buChar char="•"/>
            </a:pPr>
            <a:r>
              <a:rPr lang="en-US" sz="2000" b="0" i="0" u="none" strike="noStrike" cap="none">
                <a:solidFill>
                  <a:srgbClr val="000000"/>
                </a:solidFill>
                <a:latin typeface="Times New Roman"/>
                <a:ea typeface="Times New Roman"/>
                <a:cs typeface="Times New Roman"/>
                <a:sym typeface="Times New Roman"/>
              </a:rPr>
              <a:t>Among all devices manufactured with the same vendor prefix, each is given a unique 24-bit number</a:t>
            </a:r>
            <a:endParaRPr sz="2000" b="0" i="0" u="none" strike="noStrike" cap="none">
              <a:solidFill>
                <a:srgbClr val="000000"/>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1978626063"/>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Shape 1308"/>
        <p:cNvGrpSpPr/>
        <p:nvPr/>
      </p:nvGrpSpPr>
      <p:grpSpPr>
        <a:xfrm>
          <a:off x="0" y="0"/>
          <a:ext cx="0" cy="0"/>
          <a:chOff x="0" y="0"/>
          <a:chExt cx="0" cy="0"/>
        </a:xfrm>
      </p:grpSpPr>
      <p:sp>
        <p:nvSpPr>
          <p:cNvPr id="1309" name="Google Shape;1309;p229"/>
          <p:cNvSpPr txBox="1">
            <a:spLocks noGrp="1"/>
          </p:cNvSpPr>
          <p:nvPr>
            <p:ph type="sldNum" idx="12"/>
          </p:nvPr>
        </p:nvSpPr>
        <p:spPr>
          <a:xfrm>
            <a:off x="8472458" y="4663217"/>
            <a:ext cx="548700" cy="393600"/>
          </a:xfrm>
          <a:prstGeom prst="rect">
            <a:avLst/>
          </a:prstGeom>
          <a:noFill/>
          <a:ln>
            <a:noFill/>
          </a:ln>
        </p:spPr>
        <p:txBody>
          <a:bodyPr spcFirstLastPara="1" wrap="square" lIns="68575" tIns="34275" rIns="68575" bIns="34275" anchor="ctr" anchorCtr="0">
            <a:noAutofit/>
          </a:bodyPr>
          <a:lstStyle/>
          <a:p>
            <a:pPr marL="0" lvl="0" indent="0" algn="r" rtl="0">
              <a:lnSpc>
                <a:spcPct val="100000"/>
              </a:lnSpc>
              <a:spcBef>
                <a:spcPts val="0"/>
              </a:spcBef>
              <a:spcAft>
                <a:spcPts val="0"/>
              </a:spcAft>
              <a:buSzPts val="800"/>
              <a:buNone/>
            </a:pPr>
            <a:fld id="{00000000-1234-1234-1234-123412341234}" type="slidenum">
              <a:rPr lang="en-US"/>
              <a:t>145</a:t>
            </a:fld>
            <a:endParaRPr/>
          </a:p>
        </p:txBody>
      </p:sp>
      <p:pic>
        <p:nvPicPr>
          <p:cNvPr id="1310" name="Google Shape;1310;p229"/>
          <p:cNvPicPr preferRelativeResize="0"/>
          <p:nvPr/>
        </p:nvPicPr>
        <p:blipFill rotWithShape="1">
          <a:blip r:embed="rId3">
            <a:alphaModFix/>
          </a:blip>
          <a:srcRect/>
          <a:stretch/>
        </p:blipFill>
        <p:spPr>
          <a:xfrm>
            <a:off x="41821" y="47020"/>
            <a:ext cx="781139" cy="628389"/>
          </a:xfrm>
          <a:prstGeom prst="rect">
            <a:avLst/>
          </a:prstGeom>
          <a:noFill/>
          <a:ln>
            <a:noFill/>
          </a:ln>
        </p:spPr>
      </p:pic>
      <p:sp>
        <p:nvSpPr>
          <p:cNvPr id="1311" name="Google Shape;1311;p229"/>
          <p:cNvSpPr/>
          <p:nvPr/>
        </p:nvSpPr>
        <p:spPr>
          <a:xfrm>
            <a:off x="1278081" y="0"/>
            <a:ext cx="7865919" cy="80017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3200" b="0" i="0" u="none" strike="noStrike" cap="none">
                <a:solidFill>
                  <a:srgbClr val="7030A0"/>
                </a:solidFill>
                <a:latin typeface="Times New Roman"/>
                <a:ea typeface="Times New Roman"/>
                <a:cs typeface="Times New Roman"/>
                <a:sym typeface="Times New Roman"/>
              </a:rPr>
              <a:t>MAC addresses or Ethernet address</a:t>
            </a:r>
            <a:endParaRPr sz="3200" b="0" i="0" u="none" strike="noStrike" cap="none">
              <a:solidFill>
                <a:srgbClr val="7030A0"/>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312" name="Google Shape;1312;p229"/>
          <p:cNvSpPr txBox="1"/>
          <p:nvPr/>
        </p:nvSpPr>
        <p:spPr>
          <a:xfrm>
            <a:off x="621960" y="626789"/>
            <a:ext cx="8176352" cy="1154122"/>
          </a:xfrm>
          <a:prstGeom prst="rect">
            <a:avLst/>
          </a:prstGeom>
          <a:noFill/>
          <a:ln>
            <a:noFill/>
          </a:ln>
        </p:spPr>
        <p:txBody>
          <a:bodyPr spcFirstLastPara="1" wrap="square" lIns="91425" tIns="45700" rIns="91425" bIns="45700" anchor="t" anchorCtr="0">
            <a:spAutoFit/>
          </a:bodyPr>
          <a:lstStyle/>
          <a:p>
            <a:pPr marL="342900" marR="0" lvl="1" indent="-85725" algn="l" rtl="0">
              <a:lnSpc>
                <a:spcPct val="100000"/>
              </a:lnSpc>
              <a:spcBef>
                <a:spcPts val="0"/>
              </a:spcBef>
              <a:spcAft>
                <a:spcPts val="0"/>
              </a:spcAft>
              <a:buClr>
                <a:srgbClr val="000000"/>
              </a:buClr>
              <a:buSzPts val="1350"/>
              <a:buFont typeface="Noto Sans Symbols"/>
              <a:buChar char="▪"/>
            </a:pPr>
            <a:r>
              <a:rPr lang="en-US" sz="1800" b="1" i="0" u="none" strike="noStrike" cap="none">
                <a:solidFill>
                  <a:srgbClr val="000000"/>
                </a:solidFill>
                <a:latin typeface="Times New Roman"/>
                <a:ea typeface="Times New Roman"/>
                <a:cs typeface="Times New Roman"/>
                <a:sym typeface="Times New Roman"/>
              </a:rPr>
              <a:t> </a:t>
            </a:r>
            <a:r>
              <a:rPr lang="en-US" sz="1800" b="0" i="0" u="none" strike="noStrike" cap="none">
                <a:solidFill>
                  <a:srgbClr val="000000"/>
                </a:solidFill>
                <a:latin typeface="Times New Roman"/>
                <a:ea typeface="Times New Roman"/>
                <a:cs typeface="Times New Roman"/>
                <a:sym typeface="Times New Roman"/>
              </a:rPr>
              <a:t>Six bytes = 48 bits</a:t>
            </a:r>
            <a:endParaRPr sz="1800" b="0" i="0" u="none" strike="noStrike" cap="none">
              <a:solidFill>
                <a:srgbClr val="000000"/>
              </a:solidFill>
              <a:latin typeface="Times New Roman"/>
              <a:ea typeface="Times New Roman"/>
              <a:cs typeface="Times New Roman"/>
              <a:sym typeface="Times New Roman"/>
            </a:endParaRPr>
          </a:p>
          <a:p>
            <a:pPr marL="342900" marR="0" lvl="1" indent="-114300" algn="l" rtl="0">
              <a:lnSpc>
                <a:spcPct val="100000"/>
              </a:lnSpc>
              <a:spcBef>
                <a:spcPts val="900"/>
              </a:spcBef>
              <a:spcAft>
                <a:spcPts val="0"/>
              </a:spcAft>
              <a:buClr>
                <a:srgbClr val="000000"/>
              </a:buClr>
              <a:buSzPts val="1800"/>
              <a:buFont typeface="Noto Sans Symbols"/>
              <a:buChar char="▪"/>
            </a:pPr>
            <a:r>
              <a:rPr lang="en-US" sz="1800" b="0" i="0" u="none" strike="noStrike" cap="none">
                <a:solidFill>
                  <a:srgbClr val="000000"/>
                </a:solidFill>
                <a:latin typeface="Times New Roman"/>
                <a:ea typeface="Times New Roman"/>
                <a:cs typeface="Times New Roman"/>
                <a:sym typeface="Times New Roman"/>
              </a:rPr>
              <a:t> Flat address not hierarchical</a:t>
            </a:r>
            <a:endParaRPr sz="1800" b="0" i="0" u="none" strike="noStrike" cap="none">
              <a:solidFill>
                <a:srgbClr val="000000"/>
              </a:solidFill>
              <a:latin typeface="Times New Roman"/>
              <a:ea typeface="Times New Roman"/>
              <a:cs typeface="Times New Roman"/>
              <a:sym typeface="Times New Roman"/>
            </a:endParaRPr>
          </a:p>
          <a:p>
            <a:pPr marL="342900" marR="0" lvl="1" indent="-114300" algn="l" rtl="0">
              <a:lnSpc>
                <a:spcPct val="100000"/>
              </a:lnSpc>
              <a:spcBef>
                <a:spcPts val="900"/>
              </a:spcBef>
              <a:spcAft>
                <a:spcPts val="0"/>
              </a:spcAft>
              <a:buClr>
                <a:srgbClr val="000000"/>
              </a:buClr>
              <a:buSzPts val="1800"/>
              <a:buFont typeface="Noto Sans Symbols"/>
              <a:buChar char="▪"/>
            </a:pPr>
            <a:r>
              <a:rPr lang="en-US" sz="1800" b="0" i="0" u="none" strike="noStrike" cap="none">
                <a:solidFill>
                  <a:srgbClr val="000000"/>
                </a:solidFill>
                <a:latin typeface="Times New Roman"/>
                <a:ea typeface="Times New Roman"/>
                <a:cs typeface="Times New Roman"/>
                <a:sym typeface="Times New Roman"/>
              </a:rPr>
              <a:t> Burned into the NIC ROM</a:t>
            </a:r>
            <a:endParaRPr sz="1800" b="0" i="0" u="none" strike="noStrike" cap="none">
              <a:solidFill>
                <a:srgbClr val="000000"/>
              </a:solidFill>
              <a:latin typeface="Times New Roman"/>
              <a:ea typeface="Times New Roman"/>
              <a:cs typeface="Times New Roman"/>
              <a:sym typeface="Times New Roman"/>
            </a:endParaRPr>
          </a:p>
        </p:txBody>
      </p:sp>
      <p:pic>
        <p:nvPicPr>
          <p:cNvPr id="1313" name="Google Shape;1313;p229"/>
          <p:cNvPicPr preferRelativeResize="0"/>
          <p:nvPr/>
        </p:nvPicPr>
        <p:blipFill rotWithShape="1">
          <a:blip r:embed="rId4">
            <a:alphaModFix/>
          </a:blip>
          <a:srcRect/>
          <a:stretch/>
        </p:blipFill>
        <p:spPr>
          <a:xfrm>
            <a:off x="3646449" y="675409"/>
            <a:ext cx="2870538" cy="336701"/>
          </a:xfrm>
          <a:prstGeom prst="rect">
            <a:avLst/>
          </a:prstGeom>
          <a:noFill/>
          <a:ln>
            <a:noFill/>
          </a:ln>
        </p:spPr>
      </p:pic>
      <p:sp>
        <p:nvSpPr>
          <p:cNvPr id="1314" name="Google Shape;1314;p229"/>
          <p:cNvSpPr/>
          <p:nvPr/>
        </p:nvSpPr>
        <p:spPr>
          <a:xfrm>
            <a:off x="621960" y="2077894"/>
            <a:ext cx="7953328" cy="2862322"/>
          </a:xfrm>
          <a:prstGeom prst="rect">
            <a:avLst/>
          </a:prstGeom>
          <a:solidFill>
            <a:srgbClr val="FEEDD8"/>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1" i="0" u="none" strike="noStrike" cap="none">
                <a:solidFill>
                  <a:srgbClr val="0A1B33"/>
                </a:solidFill>
                <a:latin typeface="Times New Roman"/>
                <a:ea typeface="Times New Roman"/>
                <a:cs typeface="Times New Roman"/>
                <a:sym typeface="Times New Roman"/>
              </a:rPr>
              <a:t>Examples of a unicast and a multicast MAC address</a:t>
            </a:r>
            <a:endParaRPr/>
          </a:p>
          <a:p>
            <a:pPr marL="0" marR="0" lvl="0" indent="0" algn="l" rtl="0">
              <a:lnSpc>
                <a:spcPct val="100000"/>
              </a:lnSpc>
              <a:spcBef>
                <a:spcPts val="0"/>
              </a:spcBef>
              <a:spcAft>
                <a:spcPts val="0"/>
              </a:spcAft>
              <a:buNone/>
            </a:pPr>
            <a:r>
              <a:rPr lang="en-US" sz="2000" b="1" i="0" u="none" strike="noStrike" cap="none">
                <a:solidFill>
                  <a:srgbClr val="000000"/>
                </a:solidFill>
                <a:latin typeface="Times New Roman"/>
                <a:ea typeface="Times New Roman"/>
                <a:cs typeface="Times New Roman"/>
                <a:sym typeface="Times New Roman"/>
              </a:rPr>
              <a:t>MAC address: 4A:30:10:19:10:1A</a:t>
            </a:r>
            <a:endParaRPr/>
          </a:p>
          <a:p>
            <a:pPr marL="0" marR="0" lvl="0" indent="0" algn="l" rtl="0">
              <a:lnSpc>
                <a:spcPct val="100000"/>
              </a:lnSpc>
              <a:spcBef>
                <a:spcPts val="0"/>
              </a:spcBef>
              <a:spcAft>
                <a:spcPts val="0"/>
              </a:spcAft>
              <a:buNone/>
            </a:pPr>
            <a:r>
              <a:rPr lang="en-US" sz="2000" b="1" i="0" u="none" strike="noStrike" cap="none">
                <a:solidFill>
                  <a:srgbClr val="0A1B33"/>
                </a:solidFill>
                <a:latin typeface="Times New Roman"/>
                <a:ea typeface="Times New Roman"/>
                <a:cs typeface="Times New Roman"/>
                <a:sym typeface="Times New Roman"/>
              </a:rPr>
              <a:t>First Byte = 4A = 0100 101</a:t>
            </a:r>
            <a:r>
              <a:rPr lang="en-US" sz="2000" b="1" i="0" u="none" strike="noStrike" cap="none">
                <a:solidFill>
                  <a:srgbClr val="FF0000"/>
                </a:solidFill>
                <a:latin typeface="Times New Roman"/>
                <a:ea typeface="Times New Roman"/>
                <a:cs typeface="Times New Roman"/>
                <a:sym typeface="Times New Roman"/>
              </a:rPr>
              <a:t>0</a:t>
            </a:r>
            <a:endParaRPr/>
          </a:p>
          <a:p>
            <a:pPr marL="0" marR="0" lvl="0" indent="0" algn="l" rtl="0">
              <a:lnSpc>
                <a:spcPct val="100000"/>
              </a:lnSpc>
              <a:spcBef>
                <a:spcPts val="0"/>
              </a:spcBef>
              <a:spcAft>
                <a:spcPts val="0"/>
              </a:spcAft>
              <a:buNone/>
            </a:pPr>
            <a:r>
              <a:rPr lang="en-US" sz="2000" b="1" i="0" u="none" strike="noStrike" cap="none">
                <a:solidFill>
                  <a:srgbClr val="0A1B33"/>
                </a:solidFill>
                <a:latin typeface="Times New Roman"/>
                <a:ea typeface="Times New Roman"/>
                <a:cs typeface="Times New Roman"/>
                <a:sym typeface="Times New Roman"/>
              </a:rPr>
              <a:t>Last bit = </a:t>
            </a:r>
            <a:r>
              <a:rPr lang="en-US" sz="2000" b="1" i="0" u="none" strike="noStrike" cap="none">
                <a:solidFill>
                  <a:srgbClr val="FF0000"/>
                </a:solidFill>
                <a:latin typeface="Times New Roman"/>
                <a:ea typeface="Times New Roman"/>
                <a:cs typeface="Times New Roman"/>
                <a:sym typeface="Times New Roman"/>
              </a:rPr>
              <a:t>0</a:t>
            </a:r>
            <a:endParaRPr/>
          </a:p>
          <a:p>
            <a:pPr marL="0" marR="0" lvl="0" indent="0" algn="l" rtl="0">
              <a:lnSpc>
                <a:spcPct val="100000"/>
              </a:lnSpc>
              <a:spcBef>
                <a:spcPts val="0"/>
              </a:spcBef>
              <a:spcAft>
                <a:spcPts val="0"/>
              </a:spcAft>
              <a:buNone/>
            </a:pPr>
            <a:r>
              <a:rPr lang="en-US" sz="2000" b="1" i="0" u="none" strike="noStrike" cap="none">
                <a:solidFill>
                  <a:srgbClr val="FF0000"/>
                </a:solidFill>
                <a:latin typeface="Times New Roman"/>
                <a:ea typeface="Times New Roman"/>
                <a:cs typeface="Times New Roman"/>
                <a:sym typeface="Times New Roman"/>
              </a:rPr>
              <a:t>Its unicast address</a:t>
            </a:r>
            <a:endParaRPr/>
          </a:p>
          <a:p>
            <a:pPr marL="0" marR="0" lvl="0" indent="0" algn="l" rtl="0">
              <a:lnSpc>
                <a:spcPct val="100000"/>
              </a:lnSpc>
              <a:spcBef>
                <a:spcPts val="0"/>
              </a:spcBef>
              <a:spcAft>
                <a:spcPts val="0"/>
              </a:spcAft>
              <a:buNone/>
            </a:pPr>
            <a:r>
              <a:rPr lang="en-US" sz="2000" b="1" i="0" u="none" strike="noStrike" cap="none">
                <a:solidFill>
                  <a:srgbClr val="000000"/>
                </a:solidFill>
                <a:latin typeface="Times New Roman"/>
                <a:ea typeface="Times New Roman"/>
                <a:cs typeface="Times New Roman"/>
                <a:sym typeface="Times New Roman"/>
              </a:rPr>
              <a:t>MAC address: </a:t>
            </a:r>
            <a:r>
              <a:rPr lang="en-US" sz="2000" b="1" i="0" u="none" strike="noStrike" cap="none">
                <a:solidFill>
                  <a:srgbClr val="0A1B33"/>
                </a:solidFill>
                <a:latin typeface="Times New Roman"/>
                <a:ea typeface="Times New Roman"/>
                <a:cs typeface="Times New Roman"/>
                <a:sym typeface="Times New Roman"/>
              </a:rPr>
              <a:t>01:00:5E:00:01:01</a:t>
            </a:r>
            <a:endParaRPr/>
          </a:p>
          <a:p>
            <a:pPr marL="0" marR="0" lvl="0" indent="0" algn="l" rtl="0">
              <a:lnSpc>
                <a:spcPct val="100000"/>
              </a:lnSpc>
              <a:spcBef>
                <a:spcPts val="0"/>
              </a:spcBef>
              <a:spcAft>
                <a:spcPts val="0"/>
              </a:spcAft>
              <a:buNone/>
            </a:pPr>
            <a:r>
              <a:rPr lang="en-US" sz="2000" b="1" i="0" u="none" strike="noStrike" cap="none">
                <a:solidFill>
                  <a:srgbClr val="0A1B33"/>
                </a:solidFill>
                <a:latin typeface="Times New Roman"/>
                <a:ea typeface="Times New Roman"/>
                <a:cs typeface="Times New Roman"/>
                <a:sym typeface="Times New Roman"/>
              </a:rPr>
              <a:t>First Byte = 01 = 0000 000</a:t>
            </a:r>
            <a:r>
              <a:rPr lang="en-US" sz="2000" b="1" i="0" u="none" strike="noStrike" cap="none">
                <a:solidFill>
                  <a:srgbClr val="FF0000"/>
                </a:solidFill>
                <a:latin typeface="Times New Roman"/>
                <a:ea typeface="Times New Roman"/>
                <a:cs typeface="Times New Roman"/>
                <a:sym typeface="Times New Roman"/>
              </a:rPr>
              <a:t>1</a:t>
            </a:r>
            <a:endParaRPr/>
          </a:p>
          <a:p>
            <a:pPr marL="0" marR="0" lvl="0" indent="0" algn="l" rtl="0">
              <a:lnSpc>
                <a:spcPct val="100000"/>
              </a:lnSpc>
              <a:spcBef>
                <a:spcPts val="0"/>
              </a:spcBef>
              <a:spcAft>
                <a:spcPts val="0"/>
              </a:spcAft>
              <a:buNone/>
            </a:pPr>
            <a:r>
              <a:rPr lang="en-US" sz="2000" b="1" i="0" u="none" strike="noStrike" cap="none">
                <a:solidFill>
                  <a:srgbClr val="0A1B33"/>
                </a:solidFill>
                <a:latin typeface="Times New Roman"/>
                <a:ea typeface="Times New Roman"/>
                <a:cs typeface="Times New Roman"/>
                <a:sym typeface="Times New Roman"/>
              </a:rPr>
              <a:t>Last bit = </a:t>
            </a:r>
            <a:r>
              <a:rPr lang="en-US" sz="2000" b="1" i="0" u="none" strike="noStrike" cap="none">
                <a:solidFill>
                  <a:srgbClr val="FF0000"/>
                </a:solidFill>
                <a:latin typeface="Times New Roman"/>
                <a:ea typeface="Times New Roman"/>
                <a:cs typeface="Times New Roman"/>
                <a:sym typeface="Times New Roman"/>
              </a:rPr>
              <a:t>1</a:t>
            </a:r>
            <a:endParaRPr/>
          </a:p>
          <a:p>
            <a:pPr marL="0" marR="0" lvl="0" indent="0" algn="l" rtl="0">
              <a:lnSpc>
                <a:spcPct val="100000"/>
              </a:lnSpc>
              <a:spcBef>
                <a:spcPts val="0"/>
              </a:spcBef>
              <a:spcAft>
                <a:spcPts val="0"/>
              </a:spcAft>
              <a:buNone/>
            </a:pPr>
            <a:r>
              <a:rPr lang="en-US" sz="2000" b="1" i="0" u="none" strike="noStrike" cap="none">
                <a:solidFill>
                  <a:srgbClr val="FF0000"/>
                </a:solidFill>
                <a:latin typeface="Times New Roman"/>
                <a:ea typeface="Times New Roman"/>
                <a:cs typeface="Times New Roman"/>
                <a:sym typeface="Times New Roman"/>
              </a:rPr>
              <a:t>Its multicast address</a:t>
            </a:r>
            <a:endParaRPr sz="2000" b="1" i="0" u="none" strike="noStrike" cap="none">
              <a:solidFill>
                <a:srgbClr val="FF0000"/>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620173098"/>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Shape 1318"/>
        <p:cNvGrpSpPr/>
        <p:nvPr/>
      </p:nvGrpSpPr>
      <p:grpSpPr>
        <a:xfrm>
          <a:off x="0" y="0"/>
          <a:ext cx="0" cy="0"/>
          <a:chOff x="0" y="0"/>
          <a:chExt cx="0" cy="0"/>
        </a:xfrm>
      </p:grpSpPr>
      <p:sp>
        <p:nvSpPr>
          <p:cNvPr id="1319" name="Google Shape;1319;p146"/>
          <p:cNvSpPr txBox="1">
            <a:spLocks noGrp="1"/>
          </p:cNvSpPr>
          <p:nvPr>
            <p:ph type="sldNum" idx="12"/>
          </p:nvPr>
        </p:nvSpPr>
        <p:spPr>
          <a:xfrm>
            <a:off x="8472458" y="4663217"/>
            <a:ext cx="548700" cy="393600"/>
          </a:xfrm>
          <a:prstGeom prst="rect">
            <a:avLst/>
          </a:prstGeom>
          <a:noFill/>
          <a:ln>
            <a:noFill/>
          </a:ln>
        </p:spPr>
        <p:txBody>
          <a:bodyPr spcFirstLastPara="1" wrap="square" lIns="68575" tIns="34275" rIns="68575" bIns="34275" anchor="ctr" anchorCtr="0">
            <a:noAutofit/>
          </a:bodyPr>
          <a:lstStyle/>
          <a:p>
            <a:pPr marL="0" lvl="0" indent="0" algn="r" rtl="0">
              <a:lnSpc>
                <a:spcPct val="100000"/>
              </a:lnSpc>
              <a:spcBef>
                <a:spcPts val="0"/>
              </a:spcBef>
              <a:spcAft>
                <a:spcPts val="0"/>
              </a:spcAft>
              <a:buSzPts val="800"/>
              <a:buNone/>
            </a:pPr>
            <a:fld id="{00000000-1234-1234-1234-123412341234}" type="slidenum">
              <a:rPr lang="en-US"/>
              <a:t>146</a:t>
            </a:fld>
            <a:endParaRPr/>
          </a:p>
        </p:txBody>
      </p:sp>
      <p:pic>
        <p:nvPicPr>
          <p:cNvPr id="1320" name="Google Shape;1320;p146"/>
          <p:cNvPicPr preferRelativeResize="0"/>
          <p:nvPr/>
        </p:nvPicPr>
        <p:blipFill rotWithShape="1">
          <a:blip r:embed="rId3">
            <a:alphaModFix/>
          </a:blip>
          <a:srcRect/>
          <a:stretch/>
        </p:blipFill>
        <p:spPr>
          <a:xfrm>
            <a:off x="41821" y="47020"/>
            <a:ext cx="781139" cy="628389"/>
          </a:xfrm>
          <a:prstGeom prst="rect">
            <a:avLst/>
          </a:prstGeom>
          <a:noFill/>
          <a:ln>
            <a:noFill/>
          </a:ln>
        </p:spPr>
      </p:pic>
      <p:sp>
        <p:nvSpPr>
          <p:cNvPr id="1321" name="Google Shape;1321;p146"/>
          <p:cNvSpPr/>
          <p:nvPr/>
        </p:nvSpPr>
        <p:spPr>
          <a:xfrm>
            <a:off x="1236260" y="89208"/>
            <a:ext cx="7865919"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b="0" i="0" u="none" strike="noStrike" cap="none">
                <a:solidFill>
                  <a:srgbClr val="7030A0"/>
                </a:solidFill>
                <a:latin typeface="Times New Roman"/>
                <a:ea typeface="Times New Roman"/>
                <a:cs typeface="Times New Roman"/>
                <a:sym typeface="Times New Roman"/>
              </a:rPr>
              <a:t>802.3 MAC frame</a:t>
            </a:r>
            <a:endParaRPr sz="1400" b="0" i="0" u="none" strike="noStrike" cap="none">
              <a:solidFill>
                <a:srgbClr val="000000"/>
              </a:solidFill>
              <a:latin typeface="Arial"/>
              <a:ea typeface="Arial"/>
              <a:cs typeface="Arial"/>
              <a:sym typeface="Arial"/>
            </a:endParaRPr>
          </a:p>
        </p:txBody>
      </p:sp>
      <p:pic>
        <p:nvPicPr>
          <p:cNvPr id="1322" name="Google Shape;1322;p146"/>
          <p:cNvPicPr preferRelativeResize="0"/>
          <p:nvPr/>
        </p:nvPicPr>
        <p:blipFill rotWithShape="1">
          <a:blip r:embed="rId4">
            <a:alphaModFix/>
          </a:blip>
          <a:srcRect/>
          <a:stretch/>
        </p:blipFill>
        <p:spPr>
          <a:xfrm>
            <a:off x="327615" y="1721826"/>
            <a:ext cx="7858855" cy="2852100"/>
          </a:xfrm>
          <a:prstGeom prst="rect">
            <a:avLst/>
          </a:prstGeom>
          <a:noFill/>
          <a:ln>
            <a:noFill/>
          </a:ln>
        </p:spPr>
      </p:pic>
      <p:sp>
        <p:nvSpPr>
          <p:cNvPr id="1323" name="Google Shape;1323;p146"/>
          <p:cNvSpPr/>
          <p:nvPr/>
        </p:nvSpPr>
        <p:spPr>
          <a:xfrm>
            <a:off x="822960" y="748039"/>
            <a:ext cx="7578090" cy="707886"/>
          </a:xfrm>
          <a:prstGeom prst="rect">
            <a:avLst/>
          </a:prstGeom>
          <a:solidFill>
            <a:srgbClr val="FEEDD8"/>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0" i="0" u="none" strike="noStrike" cap="none">
                <a:solidFill>
                  <a:srgbClr val="273239"/>
                </a:solidFill>
                <a:latin typeface="Nunito"/>
                <a:ea typeface="Nunito"/>
                <a:cs typeface="Nunito"/>
                <a:sym typeface="Nunito"/>
              </a:rPr>
              <a:t>Basic frame format which is required for all MAC implementation is defined in </a:t>
            </a:r>
            <a:r>
              <a:rPr lang="en-US" sz="2000" b="1" i="0" u="none" strike="noStrike" cap="none">
                <a:solidFill>
                  <a:srgbClr val="273239"/>
                </a:solidFill>
                <a:latin typeface="Nunito"/>
                <a:ea typeface="Nunito"/>
                <a:cs typeface="Nunito"/>
                <a:sym typeface="Nunito"/>
              </a:rPr>
              <a:t>IEEE 802.3 standard</a:t>
            </a:r>
            <a:r>
              <a:rPr lang="en-US" sz="2000" b="0" i="0" u="none" strike="noStrike" cap="none">
                <a:solidFill>
                  <a:srgbClr val="273239"/>
                </a:solidFill>
                <a:latin typeface="Nunito"/>
                <a:ea typeface="Nunito"/>
                <a:cs typeface="Nunito"/>
                <a:sym typeface="Nunito"/>
              </a:rPr>
              <a:t>.</a:t>
            </a:r>
            <a:endParaRPr sz="20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4076311794"/>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Shape 1327"/>
        <p:cNvGrpSpPr/>
        <p:nvPr/>
      </p:nvGrpSpPr>
      <p:grpSpPr>
        <a:xfrm>
          <a:off x="0" y="0"/>
          <a:ext cx="0" cy="0"/>
          <a:chOff x="0" y="0"/>
          <a:chExt cx="0" cy="0"/>
        </a:xfrm>
      </p:grpSpPr>
      <p:sp>
        <p:nvSpPr>
          <p:cNvPr id="1328" name="Google Shape;1328;p230"/>
          <p:cNvSpPr txBox="1">
            <a:spLocks noGrp="1"/>
          </p:cNvSpPr>
          <p:nvPr>
            <p:ph type="sldNum" idx="12"/>
          </p:nvPr>
        </p:nvSpPr>
        <p:spPr>
          <a:xfrm>
            <a:off x="8472458" y="4663217"/>
            <a:ext cx="548700" cy="393600"/>
          </a:xfrm>
          <a:prstGeom prst="rect">
            <a:avLst/>
          </a:prstGeom>
          <a:noFill/>
          <a:ln>
            <a:noFill/>
          </a:ln>
        </p:spPr>
        <p:txBody>
          <a:bodyPr spcFirstLastPara="1" wrap="square" lIns="68575" tIns="34275" rIns="68575" bIns="34275" anchor="ctr" anchorCtr="0">
            <a:noAutofit/>
          </a:bodyPr>
          <a:lstStyle/>
          <a:p>
            <a:pPr marL="0" lvl="0" indent="0" algn="r" rtl="0">
              <a:lnSpc>
                <a:spcPct val="100000"/>
              </a:lnSpc>
              <a:spcBef>
                <a:spcPts val="0"/>
              </a:spcBef>
              <a:spcAft>
                <a:spcPts val="0"/>
              </a:spcAft>
              <a:buSzPts val="800"/>
              <a:buNone/>
            </a:pPr>
            <a:fld id="{00000000-1234-1234-1234-123412341234}" type="slidenum">
              <a:rPr lang="en-US"/>
              <a:t>147</a:t>
            </a:fld>
            <a:endParaRPr/>
          </a:p>
        </p:txBody>
      </p:sp>
      <p:pic>
        <p:nvPicPr>
          <p:cNvPr id="1329" name="Google Shape;1329;p230"/>
          <p:cNvPicPr preferRelativeResize="0"/>
          <p:nvPr/>
        </p:nvPicPr>
        <p:blipFill rotWithShape="1">
          <a:blip r:embed="rId3">
            <a:alphaModFix/>
          </a:blip>
          <a:srcRect/>
          <a:stretch/>
        </p:blipFill>
        <p:spPr>
          <a:xfrm>
            <a:off x="41821" y="47020"/>
            <a:ext cx="781139" cy="628389"/>
          </a:xfrm>
          <a:prstGeom prst="rect">
            <a:avLst/>
          </a:prstGeom>
          <a:noFill/>
          <a:ln>
            <a:noFill/>
          </a:ln>
        </p:spPr>
      </p:pic>
      <p:sp>
        <p:nvSpPr>
          <p:cNvPr id="1330" name="Google Shape;1330;p230"/>
          <p:cNvSpPr/>
          <p:nvPr/>
        </p:nvSpPr>
        <p:spPr>
          <a:xfrm>
            <a:off x="1236260" y="89208"/>
            <a:ext cx="7865919"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b="0" i="0" u="none" strike="noStrike" cap="none">
                <a:solidFill>
                  <a:srgbClr val="7030A0"/>
                </a:solidFill>
                <a:latin typeface="Times New Roman"/>
                <a:ea typeface="Times New Roman"/>
                <a:cs typeface="Times New Roman"/>
                <a:sym typeface="Times New Roman"/>
              </a:rPr>
              <a:t>802.3 MAC frame</a:t>
            </a:r>
            <a:endParaRPr sz="1400" b="0" i="0" u="none" strike="noStrike" cap="none">
              <a:solidFill>
                <a:srgbClr val="000000"/>
              </a:solidFill>
              <a:latin typeface="Arial"/>
              <a:ea typeface="Arial"/>
              <a:cs typeface="Arial"/>
              <a:sym typeface="Arial"/>
            </a:endParaRPr>
          </a:p>
        </p:txBody>
      </p:sp>
      <p:sp>
        <p:nvSpPr>
          <p:cNvPr id="1331" name="Google Shape;1331;p230"/>
          <p:cNvSpPr/>
          <p:nvPr/>
        </p:nvSpPr>
        <p:spPr>
          <a:xfrm>
            <a:off x="180975" y="790538"/>
            <a:ext cx="8496300" cy="1200329"/>
          </a:xfrm>
          <a:prstGeom prst="rect">
            <a:avLst/>
          </a:prstGeom>
          <a:solidFill>
            <a:srgbClr val="FEEDD8"/>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1" i="0" u="none" strike="noStrike" cap="none">
                <a:solidFill>
                  <a:srgbClr val="273239"/>
                </a:solidFill>
                <a:latin typeface="Nunito"/>
                <a:ea typeface="Nunito"/>
                <a:cs typeface="Nunito"/>
                <a:sym typeface="Nunito"/>
              </a:rPr>
              <a:t>PREAMBLE – </a:t>
            </a:r>
            <a:r>
              <a:rPr lang="en-US" sz="1800" b="0" i="0" u="none" strike="noStrike" cap="none">
                <a:solidFill>
                  <a:srgbClr val="273239"/>
                </a:solidFill>
                <a:latin typeface="Nunito"/>
                <a:ea typeface="Nunito"/>
                <a:cs typeface="Nunito"/>
                <a:sym typeface="Nunito"/>
              </a:rPr>
              <a:t>Ethernet frame starts with a 7-Bytes Preamble. This is a pattern of alternative 0’s and 1’s which indicates starting of the frame and allow sender and receiver to establish bit synchronization. </a:t>
            </a:r>
            <a:r>
              <a:rPr lang="en-US" sz="1800" b="0" i="0" u="none" strike="noStrike" cap="none">
                <a:solidFill>
                  <a:srgbClr val="000000"/>
                </a:solidFill>
                <a:latin typeface="Arial"/>
                <a:ea typeface="Arial"/>
                <a:cs typeface="Arial"/>
                <a:sym typeface="Arial"/>
              </a:rPr>
              <a:t>PRE (Preamble) indicates the receiver that frame is coming</a:t>
            </a:r>
            <a:endParaRPr/>
          </a:p>
        </p:txBody>
      </p:sp>
      <p:sp>
        <p:nvSpPr>
          <p:cNvPr id="1332" name="Google Shape;1332;p230"/>
          <p:cNvSpPr/>
          <p:nvPr/>
        </p:nvSpPr>
        <p:spPr>
          <a:xfrm>
            <a:off x="180975" y="2072181"/>
            <a:ext cx="8496300" cy="1200329"/>
          </a:xfrm>
          <a:prstGeom prst="rect">
            <a:avLst/>
          </a:prstGeom>
          <a:solidFill>
            <a:srgbClr val="BAF8FF"/>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1" i="0" u="none" strike="noStrike" cap="none">
                <a:solidFill>
                  <a:srgbClr val="273239"/>
                </a:solidFill>
                <a:latin typeface="Nunito"/>
                <a:ea typeface="Nunito"/>
                <a:cs typeface="Nunito"/>
                <a:sym typeface="Nunito"/>
              </a:rPr>
              <a:t>Start of frame delimiter (SFD) –</a:t>
            </a:r>
            <a:r>
              <a:rPr lang="en-US" sz="1800" b="0" i="0" u="none" strike="noStrike" cap="none">
                <a:solidFill>
                  <a:srgbClr val="273239"/>
                </a:solidFill>
                <a:latin typeface="Nunito"/>
                <a:ea typeface="Nunito"/>
                <a:cs typeface="Nunito"/>
                <a:sym typeface="Nunito"/>
              </a:rPr>
              <a:t> This is a 1-Byte field that is always set to 10101011. SFD indicates that upcoming bits are starting the frame, which is the destination address. </a:t>
            </a:r>
            <a:r>
              <a:rPr lang="en-US" sz="1800" b="0" i="0" u="none" strike="noStrike" cap="none">
                <a:solidFill>
                  <a:srgbClr val="000000"/>
                </a:solidFill>
                <a:latin typeface="Arial"/>
                <a:ea typeface="Arial"/>
                <a:cs typeface="Arial"/>
                <a:sym typeface="Arial"/>
              </a:rPr>
              <a:t>The SFD warns station or stations that this is the last chance for synchronization.</a:t>
            </a:r>
            <a:endParaRPr/>
          </a:p>
        </p:txBody>
      </p:sp>
      <p:sp>
        <p:nvSpPr>
          <p:cNvPr id="1333" name="Google Shape;1333;p230"/>
          <p:cNvSpPr/>
          <p:nvPr/>
        </p:nvSpPr>
        <p:spPr>
          <a:xfrm>
            <a:off x="180975" y="3364444"/>
            <a:ext cx="8496300" cy="646331"/>
          </a:xfrm>
          <a:prstGeom prst="rect">
            <a:avLst/>
          </a:prstGeom>
          <a:solidFill>
            <a:srgbClr val="FEEDD8"/>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1" i="0" u="none" strike="noStrike" cap="none">
                <a:solidFill>
                  <a:srgbClr val="273239"/>
                </a:solidFill>
                <a:latin typeface="Nunito"/>
                <a:ea typeface="Nunito"/>
                <a:cs typeface="Nunito"/>
                <a:sym typeface="Nunito"/>
              </a:rPr>
              <a:t>Destination Address –</a:t>
            </a:r>
            <a:r>
              <a:rPr lang="en-US" sz="1800" b="0" i="0" u="none" strike="noStrike" cap="none">
                <a:solidFill>
                  <a:srgbClr val="273239"/>
                </a:solidFill>
                <a:latin typeface="Nunito"/>
                <a:ea typeface="Nunito"/>
                <a:cs typeface="Nunito"/>
                <a:sym typeface="Nunito"/>
              </a:rPr>
              <a:t> This is a 6-Byte field that contains the MAC address of the machine for which data is destined.</a:t>
            </a:r>
            <a:endParaRPr/>
          </a:p>
        </p:txBody>
      </p:sp>
      <p:sp>
        <p:nvSpPr>
          <p:cNvPr id="1334" name="Google Shape;1334;p230"/>
          <p:cNvSpPr/>
          <p:nvPr/>
        </p:nvSpPr>
        <p:spPr>
          <a:xfrm>
            <a:off x="180975" y="4102710"/>
            <a:ext cx="8496300" cy="923330"/>
          </a:xfrm>
          <a:prstGeom prst="rect">
            <a:avLst/>
          </a:prstGeom>
          <a:solidFill>
            <a:srgbClr val="BAF8FF"/>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1" i="0" u="none" strike="noStrike" cap="none">
                <a:solidFill>
                  <a:srgbClr val="273239"/>
                </a:solidFill>
                <a:latin typeface="Nunito"/>
                <a:ea typeface="Nunito"/>
                <a:cs typeface="Nunito"/>
                <a:sym typeface="Nunito"/>
              </a:rPr>
              <a:t>Source Address –</a:t>
            </a:r>
            <a:r>
              <a:rPr lang="en-US" sz="1800" b="0" i="0" u="none" strike="noStrike" cap="none">
                <a:solidFill>
                  <a:srgbClr val="273239"/>
                </a:solidFill>
                <a:latin typeface="Nunito"/>
                <a:ea typeface="Nunito"/>
                <a:cs typeface="Nunito"/>
                <a:sym typeface="Nunito"/>
              </a:rPr>
              <a:t> This is a 6-Byte field that contains the MAC address of the source machine. As Source Address is always an individual address (Unicast), the least significant bit of the first byte is always 0.</a:t>
            </a:r>
            <a:endParaRPr/>
          </a:p>
        </p:txBody>
      </p:sp>
    </p:spTree>
    <p:extLst>
      <p:ext uri="{BB962C8B-B14F-4D97-AF65-F5344CB8AC3E}">
        <p14:creationId xmlns:p14="http://schemas.microsoft.com/office/powerpoint/2010/main" val="2555523113"/>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Shape 1338"/>
        <p:cNvGrpSpPr/>
        <p:nvPr/>
      </p:nvGrpSpPr>
      <p:grpSpPr>
        <a:xfrm>
          <a:off x="0" y="0"/>
          <a:ext cx="0" cy="0"/>
          <a:chOff x="0" y="0"/>
          <a:chExt cx="0" cy="0"/>
        </a:xfrm>
      </p:grpSpPr>
      <p:sp>
        <p:nvSpPr>
          <p:cNvPr id="1339" name="Google Shape;1339;p231"/>
          <p:cNvSpPr txBox="1">
            <a:spLocks noGrp="1"/>
          </p:cNvSpPr>
          <p:nvPr>
            <p:ph type="sldNum" idx="12"/>
          </p:nvPr>
        </p:nvSpPr>
        <p:spPr>
          <a:xfrm>
            <a:off x="8472458" y="4663217"/>
            <a:ext cx="548700" cy="393600"/>
          </a:xfrm>
          <a:prstGeom prst="rect">
            <a:avLst/>
          </a:prstGeom>
          <a:noFill/>
          <a:ln>
            <a:noFill/>
          </a:ln>
        </p:spPr>
        <p:txBody>
          <a:bodyPr spcFirstLastPara="1" wrap="square" lIns="68575" tIns="34275" rIns="68575" bIns="34275" anchor="ctr" anchorCtr="0">
            <a:noAutofit/>
          </a:bodyPr>
          <a:lstStyle/>
          <a:p>
            <a:pPr marL="0" lvl="0" indent="0" algn="r" rtl="0">
              <a:lnSpc>
                <a:spcPct val="100000"/>
              </a:lnSpc>
              <a:spcBef>
                <a:spcPts val="0"/>
              </a:spcBef>
              <a:spcAft>
                <a:spcPts val="0"/>
              </a:spcAft>
              <a:buSzPts val="800"/>
              <a:buNone/>
            </a:pPr>
            <a:fld id="{00000000-1234-1234-1234-123412341234}" type="slidenum">
              <a:rPr lang="en-US"/>
              <a:t>148</a:t>
            </a:fld>
            <a:endParaRPr/>
          </a:p>
        </p:txBody>
      </p:sp>
      <p:pic>
        <p:nvPicPr>
          <p:cNvPr id="1340" name="Google Shape;1340;p231"/>
          <p:cNvPicPr preferRelativeResize="0"/>
          <p:nvPr/>
        </p:nvPicPr>
        <p:blipFill rotWithShape="1">
          <a:blip r:embed="rId3">
            <a:alphaModFix/>
          </a:blip>
          <a:srcRect/>
          <a:stretch/>
        </p:blipFill>
        <p:spPr>
          <a:xfrm>
            <a:off x="41821" y="47020"/>
            <a:ext cx="781139" cy="628389"/>
          </a:xfrm>
          <a:prstGeom prst="rect">
            <a:avLst/>
          </a:prstGeom>
          <a:noFill/>
          <a:ln>
            <a:noFill/>
          </a:ln>
        </p:spPr>
      </p:pic>
      <p:sp>
        <p:nvSpPr>
          <p:cNvPr id="1341" name="Google Shape;1341;p231"/>
          <p:cNvSpPr/>
          <p:nvPr/>
        </p:nvSpPr>
        <p:spPr>
          <a:xfrm>
            <a:off x="1236260" y="89208"/>
            <a:ext cx="7865919"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b="0" i="0" u="none" strike="noStrike" cap="none">
                <a:solidFill>
                  <a:srgbClr val="7030A0"/>
                </a:solidFill>
                <a:latin typeface="Times New Roman"/>
                <a:ea typeface="Times New Roman"/>
                <a:cs typeface="Times New Roman"/>
                <a:sym typeface="Times New Roman"/>
              </a:rPr>
              <a:t>802.3 MAC frame</a:t>
            </a:r>
            <a:endParaRPr sz="1400" b="0" i="0" u="none" strike="noStrike" cap="none">
              <a:solidFill>
                <a:srgbClr val="000000"/>
              </a:solidFill>
              <a:latin typeface="Arial"/>
              <a:ea typeface="Arial"/>
              <a:cs typeface="Arial"/>
              <a:sym typeface="Arial"/>
            </a:endParaRPr>
          </a:p>
        </p:txBody>
      </p:sp>
      <p:sp>
        <p:nvSpPr>
          <p:cNvPr id="1342" name="Google Shape;1342;p231"/>
          <p:cNvSpPr/>
          <p:nvPr/>
        </p:nvSpPr>
        <p:spPr>
          <a:xfrm>
            <a:off x="180975" y="790538"/>
            <a:ext cx="8496300" cy="923330"/>
          </a:xfrm>
          <a:prstGeom prst="rect">
            <a:avLst/>
          </a:prstGeom>
          <a:solidFill>
            <a:srgbClr val="FEEDD8"/>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1" i="0" u="none" strike="noStrike" cap="none">
                <a:solidFill>
                  <a:srgbClr val="000000"/>
                </a:solidFill>
                <a:latin typeface="Arial"/>
                <a:ea typeface="Arial"/>
                <a:cs typeface="Arial"/>
                <a:sym typeface="Arial"/>
              </a:rPr>
              <a:t>Length – </a:t>
            </a:r>
            <a:r>
              <a:rPr lang="en-US" sz="1800" b="0" i="0" u="none" strike="noStrike" cap="none">
                <a:solidFill>
                  <a:srgbClr val="000000"/>
                </a:solidFill>
                <a:latin typeface="Arial"/>
                <a:ea typeface="Arial"/>
                <a:cs typeface="Arial"/>
                <a:sym typeface="Arial"/>
              </a:rPr>
              <a:t>Length is a 2-Byte field, which indicates the length of the entire Ethernet frame. This 16-bit field can hold a length value between 0 to 65534, but length cannot be larger than 1500 Bytes because of some own limitations of Ethernet.</a:t>
            </a:r>
            <a:endParaRPr/>
          </a:p>
        </p:txBody>
      </p:sp>
      <p:sp>
        <p:nvSpPr>
          <p:cNvPr id="1343" name="Google Shape;1343;p231"/>
          <p:cNvSpPr/>
          <p:nvPr/>
        </p:nvSpPr>
        <p:spPr>
          <a:xfrm>
            <a:off x="180975" y="1803548"/>
            <a:ext cx="8496300" cy="923330"/>
          </a:xfrm>
          <a:prstGeom prst="rect">
            <a:avLst/>
          </a:prstGeom>
          <a:solidFill>
            <a:srgbClr val="BAF8FF"/>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1" i="0" u="none" strike="noStrike" cap="none">
                <a:solidFill>
                  <a:srgbClr val="000000"/>
                </a:solidFill>
                <a:latin typeface="Arial"/>
                <a:ea typeface="Arial"/>
                <a:cs typeface="Arial"/>
                <a:sym typeface="Arial"/>
              </a:rPr>
              <a:t>Data –</a:t>
            </a:r>
            <a:r>
              <a:rPr lang="en-US" sz="1800" b="0" i="0" u="none" strike="noStrike" cap="none">
                <a:solidFill>
                  <a:srgbClr val="000000"/>
                </a:solidFill>
                <a:latin typeface="Arial"/>
                <a:ea typeface="Arial"/>
                <a:cs typeface="Arial"/>
                <a:sym typeface="Arial"/>
              </a:rPr>
              <a:t> This is the place where actual data is inserted, also known as </a:t>
            </a:r>
            <a:r>
              <a:rPr lang="en-US" sz="1800" b="1" i="0" u="none" strike="noStrike" cap="none">
                <a:solidFill>
                  <a:srgbClr val="000000"/>
                </a:solidFill>
                <a:latin typeface="Arial"/>
                <a:ea typeface="Arial"/>
                <a:cs typeface="Arial"/>
                <a:sym typeface="Arial"/>
              </a:rPr>
              <a:t>Payload</a:t>
            </a:r>
            <a:r>
              <a:rPr lang="en-US" sz="1800" b="0" i="0" u="none" strike="noStrike" cap="none">
                <a:solidFill>
                  <a:srgbClr val="000000"/>
                </a:solidFill>
                <a:latin typeface="Arial"/>
                <a:ea typeface="Arial"/>
                <a:cs typeface="Arial"/>
                <a:sym typeface="Arial"/>
              </a:rPr>
              <a:t>. Both IP header and data will be inserted here if Internet Protocol is used over Ethernet. The maximum data present may be as long as 1500 Bytes.</a:t>
            </a:r>
            <a:endParaRPr/>
          </a:p>
        </p:txBody>
      </p:sp>
      <p:sp>
        <p:nvSpPr>
          <p:cNvPr id="1344" name="Google Shape;1344;p231"/>
          <p:cNvSpPr/>
          <p:nvPr/>
        </p:nvSpPr>
        <p:spPr>
          <a:xfrm>
            <a:off x="180975" y="2852197"/>
            <a:ext cx="8496300" cy="1477328"/>
          </a:xfrm>
          <a:prstGeom prst="rect">
            <a:avLst/>
          </a:prstGeom>
          <a:solidFill>
            <a:srgbClr val="FEEDD8"/>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1" i="0" u="none" strike="noStrike" cap="none">
                <a:solidFill>
                  <a:srgbClr val="000000"/>
                </a:solidFill>
                <a:latin typeface="Arial"/>
                <a:ea typeface="Arial"/>
                <a:cs typeface="Arial"/>
                <a:sym typeface="Arial"/>
              </a:rPr>
              <a:t>Cyclic Redundancy Check (CRC) – </a:t>
            </a:r>
            <a:r>
              <a:rPr lang="en-US" sz="1800" b="0" i="0" u="none" strike="noStrike" cap="none">
                <a:solidFill>
                  <a:srgbClr val="000000"/>
                </a:solidFill>
                <a:latin typeface="Arial"/>
                <a:ea typeface="Arial"/>
                <a:cs typeface="Arial"/>
                <a:sym typeface="Arial"/>
              </a:rPr>
              <a:t>CRC is 4 Byte field. This field contains a 32-bits hash code of data, which is generated over the Destination Address, Source Address, Length, and Data field. If the checksum computed by destination is not the same as sent checksum value, data received is corrupted.</a:t>
            </a:r>
            <a:endParaRPr/>
          </a:p>
          <a:p>
            <a:pPr marL="0" marR="0" lvl="0" indent="0" algn="l" rtl="0">
              <a:lnSpc>
                <a:spcPct val="100000"/>
              </a:lnSpc>
              <a:spcBef>
                <a:spcPts val="0"/>
              </a:spcBef>
              <a:spcAft>
                <a:spcPts val="0"/>
              </a:spcAft>
              <a:buNone/>
            </a:pPr>
            <a:endParaRPr sz="1800" b="0" i="0" u="none" strike="noStrike" cap="none">
              <a:solidFill>
                <a:srgbClr val="273239"/>
              </a:solidFill>
              <a:latin typeface="Nunito"/>
              <a:ea typeface="Nunito"/>
              <a:cs typeface="Nunito"/>
              <a:sym typeface="Nunito"/>
            </a:endParaRPr>
          </a:p>
        </p:txBody>
      </p:sp>
    </p:spTree>
    <p:extLst>
      <p:ext uri="{BB962C8B-B14F-4D97-AF65-F5344CB8AC3E}">
        <p14:creationId xmlns:p14="http://schemas.microsoft.com/office/powerpoint/2010/main" val="829878889"/>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Shape 1348"/>
        <p:cNvGrpSpPr/>
        <p:nvPr/>
      </p:nvGrpSpPr>
      <p:grpSpPr>
        <a:xfrm>
          <a:off x="0" y="0"/>
          <a:ext cx="0" cy="0"/>
          <a:chOff x="0" y="0"/>
          <a:chExt cx="0" cy="0"/>
        </a:xfrm>
      </p:grpSpPr>
      <p:sp>
        <p:nvSpPr>
          <p:cNvPr id="1349" name="Google Shape;1349;p232"/>
          <p:cNvSpPr txBox="1">
            <a:spLocks noGrp="1"/>
          </p:cNvSpPr>
          <p:nvPr>
            <p:ph type="sldNum" idx="12"/>
          </p:nvPr>
        </p:nvSpPr>
        <p:spPr>
          <a:xfrm>
            <a:off x="8472458" y="4663217"/>
            <a:ext cx="548700" cy="393600"/>
          </a:xfrm>
          <a:prstGeom prst="rect">
            <a:avLst/>
          </a:prstGeom>
          <a:noFill/>
          <a:ln>
            <a:noFill/>
          </a:ln>
        </p:spPr>
        <p:txBody>
          <a:bodyPr spcFirstLastPara="1" wrap="square" lIns="68575" tIns="34275" rIns="68575" bIns="34275" anchor="ctr" anchorCtr="0">
            <a:noAutofit/>
          </a:bodyPr>
          <a:lstStyle/>
          <a:p>
            <a:pPr marL="0" lvl="0" indent="0" algn="r" rtl="0">
              <a:lnSpc>
                <a:spcPct val="100000"/>
              </a:lnSpc>
              <a:spcBef>
                <a:spcPts val="0"/>
              </a:spcBef>
              <a:spcAft>
                <a:spcPts val="0"/>
              </a:spcAft>
              <a:buSzPts val="800"/>
              <a:buNone/>
            </a:pPr>
            <a:fld id="{00000000-1234-1234-1234-123412341234}" type="slidenum">
              <a:rPr lang="en-US"/>
              <a:t>149</a:t>
            </a:fld>
            <a:endParaRPr/>
          </a:p>
        </p:txBody>
      </p:sp>
      <p:pic>
        <p:nvPicPr>
          <p:cNvPr id="1350" name="Google Shape;1350;p232"/>
          <p:cNvPicPr preferRelativeResize="0"/>
          <p:nvPr/>
        </p:nvPicPr>
        <p:blipFill rotWithShape="1">
          <a:blip r:embed="rId3">
            <a:alphaModFix/>
          </a:blip>
          <a:srcRect/>
          <a:stretch/>
        </p:blipFill>
        <p:spPr>
          <a:xfrm>
            <a:off x="41821" y="47020"/>
            <a:ext cx="781139" cy="628389"/>
          </a:xfrm>
          <a:prstGeom prst="rect">
            <a:avLst/>
          </a:prstGeom>
          <a:noFill/>
          <a:ln>
            <a:noFill/>
          </a:ln>
        </p:spPr>
      </p:pic>
      <p:sp>
        <p:nvSpPr>
          <p:cNvPr id="1351" name="Google Shape;1351;p232"/>
          <p:cNvSpPr/>
          <p:nvPr/>
        </p:nvSpPr>
        <p:spPr>
          <a:xfrm>
            <a:off x="822960" y="90634"/>
            <a:ext cx="7865919"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800" b="0" i="0" u="none" strike="noStrike" cap="none">
                <a:solidFill>
                  <a:srgbClr val="7030A0"/>
                </a:solidFill>
                <a:latin typeface="Times New Roman"/>
                <a:ea typeface="Times New Roman"/>
                <a:cs typeface="Times New Roman"/>
                <a:sym typeface="Times New Roman"/>
              </a:rPr>
              <a:t>Ethernet evolution through four generations</a:t>
            </a:r>
            <a:endParaRPr sz="1200" b="0" i="0" u="none" strike="noStrike" cap="none">
              <a:solidFill>
                <a:srgbClr val="000000"/>
              </a:solidFill>
              <a:latin typeface="Arial"/>
              <a:ea typeface="Arial"/>
              <a:cs typeface="Arial"/>
              <a:sym typeface="Arial"/>
            </a:endParaRPr>
          </a:p>
        </p:txBody>
      </p:sp>
      <p:pic>
        <p:nvPicPr>
          <p:cNvPr id="1352" name="Google Shape;1352;p232"/>
          <p:cNvPicPr preferRelativeResize="0"/>
          <p:nvPr/>
        </p:nvPicPr>
        <p:blipFill rotWithShape="1">
          <a:blip r:embed="rId4">
            <a:alphaModFix/>
          </a:blip>
          <a:srcRect/>
          <a:stretch/>
        </p:blipFill>
        <p:spPr>
          <a:xfrm>
            <a:off x="742949" y="1057274"/>
            <a:ext cx="7572375" cy="2981325"/>
          </a:xfrm>
          <a:prstGeom prst="rect">
            <a:avLst/>
          </a:prstGeom>
          <a:noFill/>
          <a:ln>
            <a:noFill/>
          </a:ln>
        </p:spPr>
      </p:pic>
    </p:spTree>
    <p:extLst>
      <p:ext uri="{BB962C8B-B14F-4D97-AF65-F5344CB8AC3E}">
        <p14:creationId xmlns:p14="http://schemas.microsoft.com/office/powerpoint/2010/main" val="245254583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29"/>
          <p:cNvSpPr txBox="1">
            <a:spLocks noGrp="1"/>
          </p:cNvSpPr>
          <p:nvPr>
            <p:ph type="sldNum" idx="12"/>
          </p:nvPr>
        </p:nvSpPr>
        <p:spPr>
          <a:xfrm>
            <a:off x="7425344" y="4844839"/>
            <a:ext cx="984019" cy="273844"/>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en" sz="900">
                <a:solidFill>
                  <a:schemeClr val="dk1"/>
                </a:solidFill>
                <a:latin typeface="Times New Roman"/>
                <a:ea typeface="Times New Roman"/>
                <a:cs typeface="Times New Roman"/>
                <a:sym typeface="Times New Roman"/>
              </a:rPr>
              <a:t>15</a:t>
            </a:fld>
            <a:endParaRPr sz="900">
              <a:solidFill>
                <a:schemeClr val="dk1"/>
              </a:solidFill>
              <a:latin typeface="Times New Roman"/>
              <a:ea typeface="Times New Roman"/>
              <a:cs typeface="Times New Roman"/>
              <a:sym typeface="Times New Roman"/>
            </a:endParaRPr>
          </a:p>
        </p:txBody>
      </p:sp>
      <p:sp>
        <p:nvSpPr>
          <p:cNvPr id="185" name="Google Shape;185;p29"/>
          <p:cNvSpPr/>
          <p:nvPr/>
        </p:nvSpPr>
        <p:spPr>
          <a:xfrm>
            <a:off x="1353615" y="185434"/>
            <a:ext cx="7338322" cy="623248"/>
          </a:xfrm>
          <a:prstGeom prst="rect">
            <a:avLst/>
          </a:prstGeom>
          <a:noFill/>
          <a:ln>
            <a:noFill/>
          </a:ln>
        </p:spPr>
        <p:txBody>
          <a:bodyPr spcFirstLastPara="1" wrap="square" lIns="68575" tIns="34275" rIns="68575" bIns="34275" anchor="t" anchorCtr="0">
            <a:noAutofit/>
          </a:bodyPr>
          <a:lstStyle/>
          <a:p>
            <a:pPr>
              <a:buSzPct val="150000"/>
            </a:pPr>
            <a:r>
              <a:rPr lang="en-US" sz="2800" dirty="0">
                <a:solidFill>
                  <a:srgbClr val="7030A0"/>
                </a:solidFill>
                <a:latin typeface="Times New Roman" panose="02020603050405020304" pitchFamily="18" charset="0"/>
                <a:cs typeface="Times New Roman" panose="02020603050405020304" pitchFamily="18" charset="0"/>
              </a:rPr>
              <a:t>Analog and Digital Signals</a:t>
            </a:r>
          </a:p>
        </p:txBody>
      </p:sp>
      <p:pic>
        <p:nvPicPr>
          <p:cNvPr id="186" name="Google Shape;186;p29"/>
          <p:cNvPicPr preferRelativeResize="0"/>
          <p:nvPr/>
        </p:nvPicPr>
        <p:blipFill rotWithShape="1">
          <a:blip r:embed="rId3">
            <a:alphaModFix/>
          </a:blip>
          <a:srcRect/>
          <a:stretch/>
        </p:blipFill>
        <p:spPr>
          <a:xfrm>
            <a:off x="41821" y="47020"/>
            <a:ext cx="739015" cy="761662"/>
          </a:xfrm>
          <a:prstGeom prst="rect">
            <a:avLst/>
          </a:prstGeom>
          <a:noFill/>
          <a:ln>
            <a:noFill/>
          </a:ln>
        </p:spPr>
      </p:pic>
      <p:sp>
        <p:nvSpPr>
          <p:cNvPr id="187" name="Google Shape;187;p29"/>
          <p:cNvSpPr txBox="1">
            <a:spLocks noGrp="1"/>
          </p:cNvSpPr>
          <p:nvPr>
            <p:ph type="dt" idx="10"/>
          </p:nvPr>
        </p:nvSpPr>
        <p:spPr>
          <a:xfrm>
            <a:off x="571500" y="4844838"/>
            <a:ext cx="2057400" cy="273900"/>
          </a:xfrm>
          <a:prstGeom prst="rect">
            <a:avLst/>
          </a:prstGeom>
          <a:noFill/>
          <a:ln>
            <a:noFill/>
          </a:ln>
        </p:spPr>
        <p:txBody>
          <a:bodyPr spcFirstLastPara="1" wrap="square" lIns="68575" tIns="34275" rIns="68575" bIns="34275" anchor="ctr" anchorCtr="0">
            <a:noAutofit/>
          </a:bodyPr>
          <a:lstStyle/>
          <a:p>
            <a:pPr marL="0" lvl="0" indent="0" algn="l" rtl="0">
              <a:spcBef>
                <a:spcPts val="0"/>
              </a:spcBef>
              <a:spcAft>
                <a:spcPts val="0"/>
              </a:spcAft>
              <a:buNone/>
            </a:pPr>
            <a:fld id="{A8FB752D-7207-4471-94C8-6794C78C97B2}" type="datetime1">
              <a:rPr lang="en-US" sz="800" b="1" smtClean="0">
                <a:solidFill>
                  <a:schemeClr val="dk1"/>
                </a:solidFill>
                <a:latin typeface="Times New Roman"/>
                <a:cs typeface="Times New Roman"/>
                <a:sym typeface="Times New Roman"/>
              </a:rPr>
              <a:t>2/1/2024</a:t>
            </a:fld>
            <a:endParaRPr sz="800" b="1">
              <a:solidFill>
                <a:schemeClr val="dk1"/>
              </a:solidFill>
              <a:latin typeface="Times New Roman"/>
              <a:ea typeface="Times New Roman"/>
              <a:cs typeface="Times New Roman"/>
              <a:sym typeface="Times New Roman"/>
            </a:endParaRPr>
          </a:p>
        </p:txBody>
      </p:sp>
      <p:sp>
        <p:nvSpPr>
          <p:cNvPr id="188" name="Google Shape;188;p29"/>
          <p:cNvSpPr txBox="1">
            <a:spLocks noGrp="1"/>
          </p:cNvSpPr>
          <p:nvPr>
            <p:ph type="ftr" idx="11"/>
          </p:nvPr>
        </p:nvSpPr>
        <p:spPr>
          <a:xfrm>
            <a:off x="2764639" y="4844839"/>
            <a:ext cx="3617100" cy="2739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r>
              <a:rPr lang="en-GB" sz="800" b="1" smtClean="0">
                <a:solidFill>
                  <a:schemeClr val="dk1"/>
                </a:solidFill>
                <a:latin typeface="Times New Roman"/>
                <a:ea typeface="Times New Roman"/>
                <a:cs typeface="Times New Roman"/>
                <a:sym typeface="Times New Roman"/>
              </a:rPr>
              <a:t>Unit 1                Computer Networks        SY BTech(CSE)    Semester-4               2023-24    </a:t>
            </a:r>
            <a:endParaRPr sz="800" b="1">
              <a:solidFill>
                <a:schemeClr val="dk1"/>
              </a:solidFill>
              <a:latin typeface="Times New Roman"/>
              <a:ea typeface="Times New Roman"/>
              <a:cs typeface="Times New Roman"/>
              <a:sym typeface="Times New Roman"/>
            </a:endParaRPr>
          </a:p>
        </p:txBody>
      </p:sp>
      <p:sp>
        <p:nvSpPr>
          <p:cNvPr id="4" name="Rectangle 3">
            <a:extLst>
              <a:ext uri="{FF2B5EF4-FFF2-40B4-BE49-F238E27FC236}">
                <a16:creationId xmlns:a16="http://schemas.microsoft.com/office/drawing/2014/main" id="{9BEDF160-52F0-41A3-A3FC-01D07683086A}"/>
              </a:ext>
            </a:extLst>
          </p:cNvPr>
          <p:cNvSpPr/>
          <p:nvPr/>
        </p:nvSpPr>
        <p:spPr>
          <a:xfrm>
            <a:off x="334925" y="668715"/>
            <a:ext cx="5550480" cy="4154984"/>
          </a:xfrm>
          <a:prstGeom prst="rect">
            <a:avLst/>
          </a:prstGeom>
        </p:spPr>
        <p:txBody>
          <a:bodyPr wrap="square">
            <a:spAutoFit/>
          </a:bodyPr>
          <a:lstStyle/>
          <a:p>
            <a:pPr marL="285750" indent="-285750">
              <a:lnSpc>
                <a:spcPct val="150000"/>
              </a:lnSpc>
              <a:buSzPct val="150000"/>
              <a:buFont typeface="Arial" panose="020B0604020202020204" pitchFamily="34" charset="0"/>
              <a:buChar char="•"/>
            </a:pPr>
            <a:r>
              <a:rPr lang="en-US" sz="1600" b="1" dirty="0">
                <a:solidFill>
                  <a:srgbClr val="FF0000"/>
                </a:solidFill>
                <a:latin typeface="Times New Roman" panose="02020603050405020304" pitchFamily="18" charset="0"/>
                <a:cs typeface="Times New Roman" panose="02020603050405020304" pitchFamily="18" charset="0"/>
              </a:rPr>
              <a:t>Signal</a:t>
            </a:r>
            <a:r>
              <a:rPr lang="en-US" sz="1600" dirty="0">
                <a:latin typeface="Times New Roman" panose="02020603050405020304" pitchFamily="18" charset="0"/>
                <a:cs typeface="Times New Roman" panose="02020603050405020304" pitchFamily="18" charset="0"/>
              </a:rPr>
              <a:t> - A signal is an </a:t>
            </a:r>
            <a:r>
              <a:rPr lang="en-US" sz="1600" b="1" dirty="0">
                <a:latin typeface="Times New Roman" panose="02020603050405020304" pitchFamily="18" charset="0"/>
                <a:cs typeface="Times New Roman" panose="02020603050405020304" pitchFamily="18" charset="0"/>
              </a:rPr>
              <a:t>electromagnetic or electrical current </a:t>
            </a:r>
            <a:r>
              <a:rPr lang="en-US" sz="1600" dirty="0">
                <a:latin typeface="Times New Roman" panose="02020603050405020304" pitchFamily="18" charset="0"/>
                <a:cs typeface="Times New Roman" panose="02020603050405020304" pitchFamily="18" charset="0"/>
              </a:rPr>
              <a:t>that is used for carrying data from one system or network to </a:t>
            </a:r>
            <a:r>
              <a:rPr lang="en-US" sz="1600" dirty="0" smtClean="0">
                <a:latin typeface="Times New Roman" panose="02020603050405020304" pitchFamily="18" charset="0"/>
                <a:cs typeface="Times New Roman" panose="02020603050405020304" pitchFamily="18" charset="0"/>
              </a:rPr>
              <a:t>another.</a:t>
            </a:r>
            <a:endParaRPr lang="en-US" sz="1600" dirty="0">
              <a:latin typeface="Times New Roman" panose="02020603050405020304" pitchFamily="18" charset="0"/>
              <a:cs typeface="Times New Roman" panose="02020603050405020304" pitchFamily="18" charset="0"/>
            </a:endParaRPr>
          </a:p>
          <a:p>
            <a:pPr marL="285750" indent="-285750">
              <a:lnSpc>
                <a:spcPct val="150000"/>
              </a:lnSpc>
              <a:buSzPct val="150000"/>
              <a:buFont typeface="Arial" panose="020B0604020202020204" pitchFamily="34" charset="0"/>
              <a:buChar char="•"/>
            </a:pPr>
            <a:r>
              <a:rPr lang="en-US" sz="1600" b="1" dirty="0">
                <a:solidFill>
                  <a:srgbClr val="FF0000"/>
                </a:solidFill>
                <a:latin typeface="Times New Roman" panose="02020603050405020304" pitchFamily="18" charset="0"/>
                <a:cs typeface="Times New Roman" panose="02020603050405020304" pitchFamily="18" charset="0"/>
              </a:rPr>
              <a:t>An analog signal </a:t>
            </a:r>
            <a:r>
              <a:rPr lang="en-US" sz="1600" dirty="0">
                <a:latin typeface="Times New Roman" panose="02020603050405020304" pitchFamily="18" charset="0"/>
                <a:cs typeface="Times New Roman" panose="02020603050405020304" pitchFamily="18" charset="0"/>
              </a:rPr>
              <a:t>is any </a:t>
            </a:r>
            <a:r>
              <a:rPr lang="en-US" sz="1600" b="1" dirty="0">
                <a:latin typeface="Times New Roman" panose="02020603050405020304" pitchFamily="18" charset="0"/>
                <a:cs typeface="Times New Roman" panose="02020603050405020304" pitchFamily="18" charset="0"/>
              </a:rPr>
              <a:t>continuous signal </a:t>
            </a:r>
            <a:r>
              <a:rPr lang="en-US" sz="1600" dirty="0">
                <a:latin typeface="Times New Roman" panose="02020603050405020304" pitchFamily="18" charset="0"/>
                <a:cs typeface="Times New Roman" panose="02020603050405020304" pitchFamily="18" charset="0"/>
              </a:rPr>
              <a:t>for which the time varying feature of the signal is a representation of some other time varying quantity i.e., analogous to another time varying signal.</a:t>
            </a:r>
          </a:p>
          <a:p>
            <a:pPr marL="285750" indent="-285750">
              <a:lnSpc>
                <a:spcPct val="150000"/>
              </a:lnSpc>
              <a:buSzPct val="150000"/>
              <a:buFont typeface="Arial" panose="020B0604020202020204" pitchFamily="34" charset="0"/>
              <a:buChar char="•"/>
            </a:pPr>
            <a:r>
              <a:rPr lang="en-US" sz="1600" dirty="0">
                <a:solidFill>
                  <a:srgbClr val="FF0000"/>
                </a:solidFill>
                <a:latin typeface="Times New Roman" panose="02020603050405020304" pitchFamily="18" charset="0"/>
                <a:cs typeface="Times New Roman" panose="02020603050405020304" pitchFamily="18" charset="0"/>
              </a:rPr>
              <a:t> A </a:t>
            </a:r>
            <a:r>
              <a:rPr lang="en-US" sz="1600" b="1" dirty="0">
                <a:solidFill>
                  <a:srgbClr val="FF0000"/>
                </a:solidFill>
                <a:latin typeface="Times New Roman" panose="02020603050405020304" pitchFamily="18" charset="0"/>
                <a:cs typeface="Times New Roman" panose="02020603050405020304" pitchFamily="18" charset="0"/>
              </a:rPr>
              <a:t>digital signal </a:t>
            </a:r>
            <a:r>
              <a:rPr lang="en-US" sz="1600" dirty="0">
                <a:latin typeface="Times New Roman" panose="02020603050405020304" pitchFamily="18" charset="0"/>
                <a:cs typeface="Times New Roman" panose="02020603050405020304" pitchFamily="18" charset="0"/>
              </a:rPr>
              <a:t>is a signal that represents data as a </a:t>
            </a:r>
            <a:r>
              <a:rPr lang="en-US" sz="1600" b="1" dirty="0">
                <a:latin typeface="Times New Roman" panose="02020603050405020304" pitchFamily="18" charset="0"/>
                <a:cs typeface="Times New Roman" panose="02020603050405020304" pitchFamily="18" charset="0"/>
              </a:rPr>
              <a:t>sequence of discrete values</a:t>
            </a:r>
            <a:r>
              <a:rPr lang="en-US" sz="1600" dirty="0">
                <a:latin typeface="Times New Roman" panose="02020603050405020304" pitchFamily="18" charset="0"/>
                <a:cs typeface="Times New Roman" panose="02020603050405020304" pitchFamily="18" charset="0"/>
              </a:rPr>
              <a:t>; at any given time it can only take on one of a finite number of values.</a:t>
            </a:r>
          </a:p>
          <a:p>
            <a:pPr marL="285750" indent="-285750">
              <a:lnSpc>
                <a:spcPct val="150000"/>
              </a:lnSpc>
              <a:buSzPct val="150000"/>
              <a:buFont typeface="Arial" panose="020B0604020202020204" pitchFamily="34" charset="0"/>
              <a:buChar char="•"/>
            </a:pPr>
            <a:r>
              <a:rPr lang="en-US" sz="1600" b="1" dirty="0">
                <a:latin typeface="Times New Roman" panose="02020603050405020304" pitchFamily="18" charset="0"/>
                <a:cs typeface="Times New Roman" panose="02020603050405020304" pitchFamily="18" charset="0"/>
              </a:rPr>
              <a:t>Discrete value 1 and </a:t>
            </a:r>
            <a:r>
              <a:rPr lang="en-US" sz="1600" b="1" dirty="0" smtClean="0">
                <a:latin typeface="Times New Roman" panose="02020603050405020304" pitchFamily="18" charset="0"/>
                <a:cs typeface="Times New Roman" panose="02020603050405020304" pitchFamily="18" charset="0"/>
              </a:rPr>
              <a:t>0.</a:t>
            </a:r>
            <a:endParaRPr lang="en-IN" sz="1600" b="1" dirty="0">
              <a:latin typeface="Times New Roman" panose="02020603050405020304" pitchFamily="18" charset="0"/>
              <a:cs typeface="Times New Roman" panose="02020603050405020304" pitchFamily="18" charset="0"/>
            </a:endParaRPr>
          </a:p>
        </p:txBody>
      </p:sp>
      <p:pic>
        <p:nvPicPr>
          <p:cNvPr id="2" name="Picture 1">
            <a:extLst>
              <a:ext uri="{FF2B5EF4-FFF2-40B4-BE49-F238E27FC236}">
                <a16:creationId xmlns:a16="http://schemas.microsoft.com/office/drawing/2014/main" id="{3C449001-EBFF-42DA-B7F4-B0EB3F5AE1C1}"/>
              </a:ext>
            </a:extLst>
          </p:cNvPr>
          <p:cNvPicPr>
            <a:picLocks noChangeAspect="1"/>
          </p:cNvPicPr>
          <p:nvPr/>
        </p:nvPicPr>
        <p:blipFill>
          <a:blip r:embed="rId4"/>
          <a:stretch>
            <a:fillRect/>
          </a:stretch>
        </p:blipFill>
        <p:spPr>
          <a:xfrm>
            <a:off x="5777858" y="497058"/>
            <a:ext cx="3197700" cy="2024559"/>
          </a:xfrm>
          <a:prstGeom prst="rect">
            <a:avLst/>
          </a:prstGeom>
        </p:spPr>
      </p:pic>
      <p:pic>
        <p:nvPicPr>
          <p:cNvPr id="3" name="Picture 2">
            <a:extLst>
              <a:ext uri="{FF2B5EF4-FFF2-40B4-BE49-F238E27FC236}">
                <a16:creationId xmlns:a16="http://schemas.microsoft.com/office/drawing/2014/main" id="{A23FEB37-124F-4654-BA63-A2B44027123B}"/>
              </a:ext>
            </a:extLst>
          </p:cNvPr>
          <p:cNvPicPr>
            <a:picLocks noChangeAspect="1"/>
          </p:cNvPicPr>
          <p:nvPr/>
        </p:nvPicPr>
        <p:blipFill>
          <a:blip r:embed="rId5"/>
          <a:stretch>
            <a:fillRect/>
          </a:stretch>
        </p:blipFill>
        <p:spPr>
          <a:xfrm>
            <a:off x="5885405" y="2693274"/>
            <a:ext cx="2945774" cy="1762125"/>
          </a:xfrm>
          <a:prstGeom prst="rect">
            <a:avLst/>
          </a:prstGeom>
        </p:spPr>
      </p:pic>
    </p:spTree>
    <p:extLst>
      <p:ext uri="{BB962C8B-B14F-4D97-AF65-F5344CB8AC3E}">
        <p14:creationId xmlns:p14="http://schemas.microsoft.com/office/powerpoint/2010/main" val="1474491269"/>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Shape 1356"/>
        <p:cNvGrpSpPr/>
        <p:nvPr/>
      </p:nvGrpSpPr>
      <p:grpSpPr>
        <a:xfrm>
          <a:off x="0" y="0"/>
          <a:ext cx="0" cy="0"/>
          <a:chOff x="0" y="0"/>
          <a:chExt cx="0" cy="0"/>
        </a:xfrm>
      </p:grpSpPr>
      <p:sp>
        <p:nvSpPr>
          <p:cNvPr id="1357" name="Google Shape;1357;p233"/>
          <p:cNvSpPr txBox="1">
            <a:spLocks noGrp="1"/>
          </p:cNvSpPr>
          <p:nvPr>
            <p:ph type="sldNum" idx="12"/>
          </p:nvPr>
        </p:nvSpPr>
        <p:spPr>
          <a:xfrm>
            <a:off x="8472458" y="4663217"/>
            <a:ext cx="548700" cy="393600"/>
          </a:xfrm>
          <a:prstGeom prst="rect">
            <a:avLst/>
          </a:prstGeom>
          <a:noFill/>
          <a:ln>
            <a:noFill/>
          </a:ln>
        </p:spPr>
        <p:txBody>
          <a:bodyPr spcFirstLastPara="1" wrap="square" lIns="68575" tIns="34275" rIns="68575" bIns="34275" anchor="ctr" anchorCtr="0">
            <a:noAutofit/>
          </a:bodyPr>
          <a:lstStyle/>
          <a:p>
            <a:pPr marL="0" lvl="0" indent="0" algn="r" rtl="0">
              <a:lnSpc>
                <a:spcPct val="100000"/>
              </a:lnSpc>
              <a:spcBef>
                <a:spcPts val="0"/>
              </a:spcBef>
              <a:spcAft>
                <a:spcPts val="0"/>
              </a:spcAft>
              <a:buSzPts val="800"/>
              <a:buNone/>
            </a:pPr>
            <a:fld id="{00000000-1234-1234-1234-123412341234}" type="slidenum">
              <a:rPr lang="en-US"/>
              <a:t>150</a:t>
            </a:fld>
            <a:endParaRPr/>
          </a:p>
        </p:txBody>
      </p:sp>
      <p:pic>
        <p:nvPicPr>
          <p:cNvPr id="1358" name="Google Shape;1358;p233"/>
          <p:cNvPicPr preferRelativeResize="0"/>
          <p:nvPr/>
        </p:nvPicPr>
        <p:blipFill rotWithShape="1">
          <a:blip r:embed="rId3">
            <a:alphaModFix/>
          </a:blip>
          <a:srcRect/>
          <a:stretch/>
        </p:blipFill>
        <p:spPr>
          <a:xfrm>
            <a:off x="41821" y="47020"/>
            <a:ext cx="781139" cy="628389"/>
          </a:xfrm>
          <a:prstGeom prst="rect">
            <a:avLst/>
          </a:prstGeom>
          <a:noFill/>
          <a:ln>
            <a:noFill/>
          </a:ln>
        </p:spPr>
      </p:pic>
      <p:sp>
        <p:nvSpPr>
          <p:cNvPr id="1359" name="Google Shape;1359;p233"/>
          <p:cNvSpPr/>
          <p:nvPr/>
        </p:nvSpPr>
        <p:spPr>
          <a:xfrm>
            <a:off x="822960" y="90634"/>
            <a:ext cx="7865919"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800" b="0" i="0" u="none" strike="noStrike" cap="none">
                <a:solidFill>
                  <a:srgbClr val="7030A0"/>
                </a:solidFill>
                <a:latin typeface="Times New Roman"/>
                <a:ea typeface="Times New Roman"/>
                <a:cs typeface="Times New Roman"/>
                <a:sym typeface="Times New Roman"/>
              </a:rPr>
              <a:t>Categories of traditional Ethernet</a:t>
            </a:r>
            <a:endParaRPr sz="1200" b="0" i="0" u="none" strike="noStrike" cap="none">
              <a:solidFill>
                <a:srgbClr val="000000"/>
              </a:solidFill>
              <a:latin typeface="Arial"/>
              <a:ea typeface="Arial"/>
              <a:cs typeface="Arial"/>
              <a:sym typeface="Arial"/>
            </a:endParaRPr>
          </a:p>
        </p:txBody>
      </p:sp>
      <p:pic>
        <p:nvPicPr>
          <p:cNvPr id="1360" name="Google Shape;1360;p233"/>
          <p:cNvPicPr preferRelativeResize="0"/>
          <p:nvPr/>
        </p:nvPicPr>
        <p:blipFill rotWithShape="1">
          <a:blip r:embed="rId4">
            <a:alphaModFix/>
          </a:blip>
          <a:srcRect/>
          <a:stretch/>
        </p:blipFill>
        <p:spPr>
          <a:xfrm>
            <a:off x="1032446" y="914401"/>
            <a:ext cx="6780944" cy="2219323"/>
          </a:xfrm>
          <a:prstGeom prst="rect">
            <a:avLst/>
          </a:prstGeom>
          <a:noFill/>
          <a:ln>
            <a:noFill/>
          </a:ln>
        </p:spPr>
      </p:pic>
      <p:pic>
        <p:nvPicPr>
          <p:cNvPr id="1361" name="Google Shape;1361;p233"/>
          <p:cNvPicPr preferRelativeResize="0"/>
          <p:nvPr/>
        </p:nvPicPr>
        <p:blipFill rotWithShape="1">
          <a:blip r:embed="rId5">
            <a:alphaModFix/>
          </a:blip>
          <a:srcRect/>
          <a:stretch/>
        </p:blipFill>
        <p:spPr>
          <a:xfrm>
            <a:off x="1736868" y="3374117"/>
            <a:ext cx="5372100" cy="1485900"/>
          </a:xfrm>
          <a:prstGeom prst="rect">
            <a:avLst/>
          </a:prstGeom>
          <a:noFill/>
          <a:ln>
            <a:noFill/>
          </a:ln>
        </p:spPr>
      </p:pic>
    </p:spTree>
    <p:extLst>
      <p:ext uri="{BB962C8B-B14F-4D97-AF65-F5344CB8AC3E}">
        <p14:creationId xmlns:p14="http://schemas.microsoft.com/office/powerpoint/2010/main" val="3421417841"/>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Shape 1365"/>
        <p:cNvGrpSpPr/>
        <p:nvPr/>
      </p:nvGrpSpPr>
      <p:grpSpPr>
        <a:xfrm>
          <a:off x="0" y="0"/>
          <a:ext cx="0" cy="0"/>
          <a:chOff x="0" y="0"/>
          <a:chExt cx="0" cy="0"/>
        </a:xfrm>
      </p:grpSpPr>
      <p:sp>
        <p:nvSpPr>
          <p:cNvPr id="1366" name="Google Shape;1366;p234"/>
          <p:cNvSpPr txBox="1">
            <a:spLocks noGrp="1"/>
          </p:cNvSpPr>
          <p:nvPr>
            <p:ph type="sldNum" idx="12"/>
          </p:nvPr>
        </p:nvSpPr>
        <p:spPr>
          <a:xfrm>
            <a:off x="8472458" y="4663217"/>
            <a:ext cx="548700" cy="393600"/>
          </a:xfrm>
          <a:prstGeom prst="rect">
            <a:avLst/>
          </a:prstGeom>
          <a:noFill/>
          <a:ln>
            <a:noFill/>
          </a:ln>
        </p:spPr>
        <p:txBody>
          <a:bodyPr spcFirstLastPara="1" wrap="square" lIns="68575" tIns="34275" rIns="68575" bIns="34275" anchor="ctr" anchorCtr="0">
            <a:noAutofit/>
          </a:bodyPr>
          <a:lstStyle/>
          <a:p>
            <a:pPr marL="0" lvl="0" indent="0" algn="r" rtl="0">
              <a:lnSpc>
                <a:spcPct val="100000"/>
              </a:lnSpc>
              <a:spcBef>
                <a:spcPts val="0"/>
              </a:spcBef>
              <a:spcAft>
                <a:spcPts val="0"/>
              </a:spcAft>
              <a:buSzPts val="800"/>
              <a:buNone/>
            </a:pPr>
            <a:fld id="{00000000-1234-1234-1234-123412341234}" type="slidenum">
              <a:rPr lang="en-US"/>
              <a:t>151</a:t>
            </a:fld>
            <a:endParaRPr/>
          </a:p>
        </p:txBody>
      </p:sp>
      <p:pic>
        <p:nvPicPr>
          <p:cNvPr id="1367" name="Google Shape;1367;p234"/>
          <p:cNvPicPr preferRelativeResize="0"/>
          <p:nvPr/>
        </p:nvPicPr>
        <p:blipFill rotWithShape="1">
          <a:blip r:embed="rId3">
            <a:alphaModFix/>
          </a:blip>
          <a:srcRect/>
          <a:stretch/>
        </p:blipFill>
        <p:spPr>
          <a:xfrm>
            <a:off x="41821" y="47020"/>
            <a:ext cx="781139" cy="628389"/>
          </a:xfrm>
          <a:prstGeom prst="rect">
            <a:avLst/>
          </a:prstGeom>
          <a:noFill/>
          <a:ln>
            <a:noFill/>
          </a:ln>
        </p:spPr>
      </p:pic>
      <p:sp>
        <p:nvSpPr>
          <p:cNvPr id="1368" name="Google Shape;1368;p234"/>
          <p:cNvSpPr/>
          <p:nvPr/>
        </p:nvSpPr>
        <p:spPr>
          <a:xfrm>
            <a:off x="822960" y="90634"/>
            <a:ext cx="7865919"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800" b="0" i="0" u="none" strike="noStrike" cap="none">
                <a:solidFill>
                  <a:srgbClr val="7030A0"/>
                </a:solidFill>
                <a:latin typeface="Times New Roman"/>
                <a:ea typeface="Times New Roman"/>
                <a:cs typeface="Times New Roman"/>
                <a:sym typeface="Times New Roman"/>
              </a:rPr>
              <a:t>Standard Ethernet topology</a:t>
            </a:r>
            <a:endParaRPr sz="1200" b="0" i="0" u="none" strike="noStrike" cap="none">
              <a:solidFill>
                <a:srgbClr val="000000"/>
              </a:solidFill>
              <a:latin typeface="Arial"/>
              <a:ea typeface="Arial"/>
              <a:cs typeface="Arial"/>
              <a:sym typeface="Arial"/>
            </a:endParaRPr>
          </a:p>
        </p:txBody>
      </p:sp>
      <p:pic>
        <p:nvPicPr>
          <p:cNvPr id="1369" name="Google Shape;1369;p234"/>
          <p:cNvPicPr preferRelativeResize="0"/>
          <p:nvPr/>
        </p:nvPicPr>
        <p:blipFill rotWithShape="1">
          <a:blip r:embed="rId4">
            <a:alphaModFix/>
          </a:blip>
          <a:srcRect/>
          <a:stretch/>
        </p:blipFill>
        <p:spPr>
          <a:xfrm>
            <a:off x="1176597" y="754500"/>
            <a:ext cx="5671878" cy="4105517"/>
          </a:xfrm>
          <a:prstGeom prst="rect">
            <a:avLst/>
          </a:prstGeom>
          <a:noFill/>
          <a:ln>
            <a:noFill/>
          </a:ln>
        </p:spPr>
      </p:pic>
    </p:spTree>
    <p:extLst>
      <p:ext uri="{BB962C8B-B14F-4D97-AF65-F5344CB8AC3E}">
        <p14:creationId xmlns:p14="http://schemas.microsoft.com/office/powerpoint/2010/main" val="3840411647"/>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Shape 1373"/>
        <p:cNvGrpSpPr/>
        <p:nvPr/>
      </p:nvGrpSpPr>
      <p:grpSpPr>
        <a:xfrm>
          <a:off x="0" y="0"/>
          <a:ext cx="0" cy="0"/>
          <a:chOff x="0" y="0"/>
          <a:chExt cx="0" cy="0"/>
        </a:xfrm>
      </p:grpSpPr>
      <p:sp>
        <p:nvSpPr>
          <p:cNvPr id="1374" name="Google Shape;1374;p235"/>
          <p:cNvSpPr txBox="1">
            <a:spLocks noGrp="1"/>
          </p:cNvSpPr>
          <p:nvPr>
            <p:ph type="sldNum" idx="12"/>
          </p:nvPr>
        </p:nvSpPr>
        <p:spPr>
          <a:xfrm>
            <a:off x="8472458" y="4663217"/>
            <a:ext cx="548700" cy="393600"/>
          </a:xfrm>
          <a:prstGeom prst="rect">
            <a:avLst/>
          </a:prstGeom>
          <a:noFill/>
          <a:ln>
            <a:noFill/>
          </a:ln>
        </p:spPr>
        <p:txBody>
          <a:bodyPr spcFirstLastPara="1" wrap="square" lIns="68575" tIns="34275" rIns="68575" bIns="34275" anchor="ctr" anchorCtr="0">
            <a:noAutofit/>
          </a:bodyPr>
          <a:lstStyle/>
          <a:p>
            <a:pPr marL="0" lvl="0" indent="0" algn="r" rtl="0">
              <a:lnSpc>
                <a:spcPct val="100000"/>
              </a:lnSpc>
              <a:spcBef>
                <a:spcPts val="0"/>
              </a:spcBef>
              <a:spcAft>
                <a:spcPts val="0"/>
              </a:spcAft>
              <a:buSzPts val="800"/>
              <a:buNone/>
            </a:pPr>
            <a:fld id="{00000000-1234-1234-1234-123412341234}" type="slidenum">
              <a:rPr lang="en-US"/>
              <a:t>152</a:t>
            </a:fld>
            <a:endParaRPr/>
          </a:p>
        </p:txBody>
      </p:sp>
      <p:pic>
        <p:nvPicPr>
          <p:cNvPr id="1375" name="Google Shape;1375;p235"/>
          <p:cNvPicPr preferRelativeResize="0"/>
          <p:nvPr/>
        </p:nvPicPr>
        <p:blipFill rotWithShape="1">
          <a:blip r:embed="rId3">
            <a:alphaModFix/>
          </a:blip>
          <a:srcRect/>
          <a:stretch/>
        </p:blipFill>
        <p:spPr>
          <a:xfrm>
            <a:off x="41821" y="47020"/>
            <a:ext cx="781139" cy="628389"/>
          </a:xfrm>
          <a:prstGeom prst="rect">
            <a:avLst/>
          </a:prstGeom>
          <a:noFill/>
          <a:ln>
            <a:noFill/>
          </a:ln>
        </p:spPr>
      </p:pic>
      <p:sp>
        <p:nvSpPr>
          <p:cNvPr id="1376" name="Google Shape;1376;p235"/>
          <p:cNvSpPr/>
          <p:nvPr/>
        </p:nvSpPr>
        <p:spPr>
          <a:xfrm>
            <a:off x="822960" y="90634"/>
            <a:ext cx="7865919"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800" b="0" i="0" u="none" strike="noStrike" cap="none">
                <a:solidFill>
                  <a:srgbClr val="7030A0"/>
                </a:solidFill>
                <a:latin typeface="Times New Roman"/>
                <a:ea typeface="Times New Roman"/>
                <a:cs typeface="Times New Roman"/>
                <a:sym typeface="Times New Roman"/>
              </a:rPr>
              <a:t>Fast Ethernet</a:t>
            </a:r>
            <a:endParaRPr sz="1200" b="0" i="0" u="none" strike="noStrike" cap="none">
              <a:solidFill>
                <a:srgbClr val="000000"/>
              </a:solidFill>
              <a:latin typeface="Arial"/>
              <a:ea typeface="Arial"/>
              <a:cs typeface="Arial"/>
              <a:sym typeface="Arial"/>
            </a:endParaRPr>
          </a:p>
        </p:txBody>
      </p:sp>
      <p:sp>
        <p:nvSpPr>
          <p:cNvPr id="1377" name="Google Shape;1377;p235"/>
          <p:cNvSpPr txBox="1"/>
          <p:nvPr/>
        </p:nvSpPr>
        <p:spPr>
          <a:xfrm>
            <a:off x="668111" y="798911"/>
            <a:ext cx="7804347" cy="4257906"/>
          </a:xfrm>
          <a:prstGeom prst="rect">
            <a:avLst/>
          </a:prstGeom>
          <a:noFill/>
          <a:ln>
            <a:noFill/>
          </a:ln>
        </p:spPr>
        <p:txBody>
          <a:bodyPr spcFirstLastPara="1" wrap="square" lIns="68575" tIns="34275" rIns="68575" bIns="34275" anchor="t" anchorCtr="0">
            <a:normAutofit/>
          </a:bodyPr>
          <a:lstStyle/>
          <a:p>
            <a:pPr marL="0" marR="0" lvl="0" indent="0" algn="l" rtl="0">
              <a:lnSpc>
                <a:spcPct val="90000"/>
              </a:lnSpc>
              <a:spcBef>
                <a:spcPts val="0"/>
              </a:spcBef>
              <a:spcAft>
                <a:spcPts val="0"/>
              </a:spcAft>
              <a:buNone/>
            </a:pPr>
            <a:r>
              <a:rPr lang="en-US" sz="2100" b="0" i="0" u="none" strike="noStrike" cap="none">
                <a:solidFill>
                  <a:srgbClr val="000000"/>
                </a:solidFill>
                <a:latin typeface="Times New Roman"/>
                <a:ea typeface="Times New Roman"/>
                <a:cs typeface="Times New Roman"/>
                <a:sym typeface="Times New Roman"/>
              </a:rPr>
              <a:t>1. Upgrade the data rate to 100 Mbps.</a:t>
            </a:r>
            <a:endParaRPr sz="1400" b="0" i="0" u="none" strike="noStrike" cap="none">
              <a:solidFill>
                <a:srgbClr val="000000"/>
              </a:solidFill>
              <a:latin typeface="Arial"/>
              <a:ea typeface="Arial"/>
              <a:cs typeface="Arial"/>
              <a:sym typeface="Arial"/>
            </a:endParaRPr>
          </a:p>
          <a:p>
            <a:pPr marL="0" marR="0" lvl="0" indent="0" algn="l" rtl="0">
              <a:lnSpc>
                <a:spcPct val="90000"/>
              </a:lnSpc>
              <a:spcBef>
                <a:spcPts val="420"/>
              </a:spcBef>
              <a:spcAft>
                <a:spcPts val="0"/>
              </a:spcAft>
              <a:buNone/>
            </a:pPr>
            <a:r>
              <a:rPr lang="en-US" sz="2100" b="0" i="0" u="none" strike="noStrike" cap="none">
                <a:solidFill>
                  <a:srgbClr val="000000"/>
                </a:solidFill>
                <a:latin typeface="Times New Roman"/>
                <a:ea typeface="Times New Roman"/>
                <a:cs typeface="Times New Roman"/>
                <a:sym typeface="Times New Roman"/>
              </a:rPr>
              <a:t>2. Make it compatible with Standard Ethernet.</a:t>
            </a:r>
            <a:endParaRPr sz="1400" b="0" i="0" u="none" strike="noStrike" cap="none">
              <a:solidFill>
                <a:srgbClr val="000000"/>
              </a:solidFill>
              <a:latin typeface="Arial"/>
              <a:ea typeface="Arial"/>
              <a:cs typeface="Arial"/>
              <a:sym typeface="Arial"/>
            </a:endParaRPr>
          </a:p>
          <a:p>
            <a:pPr marL="0" marR="0" lvl="0" indent="0" algn="l" rtl="0">
              <a:lnSpc>
                <a:spcPct val="90000"/>
              </a:lnSpc>
              <a:spcBef>
                <a:spcPts val="420"/>
              </a:spcBef>
              <a:spcAft>
                <a:spcPts val="0"/>
              </a:spcAft>
              <a:buNone/>
            </a:pPr>
            <a:r>
              <a:rPr lang="en-US" sz="2100" b="0" i="0" u="none" strike="noStrike" cap="none">
                <a:solidFill>
                  <a:srgbClr val="000000"/>
                </a:solidFill>
                <a:latin typeface="Times New Roman"/>
                <a:ea typeface="Times New Roman"/>
                <a:cs typeface="Times New Roman"/>
                <a:sym typeface="Times New Roman"/>
              </a:rPr>
              <a:t>3. Keep the same 48-bit address.</a:t>
            </a:r>
            <a:endParaRPr sz="1400" b="0" i="0" u="none" strike="noStrike" cap="none">
              <a:solidFill>
                <a:srgbClr val="000000"/>
              </a:solidFill>
              <a:latin typeface="Arial"/>
              <a:ea typeface="Arial"/>
              <a:cs typeface="Arial"/>
              <a:sym typeface="Arial"/>
            </a:endParaRPr>
          </a:p>
          <a:p>
            <a:pPr marL="0" marR="0" lvl="0" indent="0" algn="l" rtl="0">
              <a:lnSpc>
                <a:spcPct val="90000"/>
              </a:lnSpc>
              <a:spcBef>
                <a:spcPts val="420"/>
              </a:spcBef>
              <a:spcAft>
                <a:spcPts val="0"/>
              </a:spcAft>
              <a:buNone/>
            </a:pPr>
            <a:r>
              <a:rPr lang="en-US" sz="2100" b="0" i="0" u="none" strike="noStrike" cap="none">
                <a:solidFill>
                  <a:srgbClr val="000000"/>
                </a:solidFill>
                <a:latin typeface="Times New Roman"/>
                <a:ea typeface="Times New Roman"/>
                <a:cs typeface="Times New Roman"/>
                <a:sym typeface="Times New Roman"/>
              </a:rPr>
              <a:t>4. Keep the same frame format</a:t>
            </a:r>
            <a:endParaRPr sz="1400" b="0" i="0" u="none" strike="noStrike" cap="none">
              <a:solidFill>
                <a:srgbClr val="000000"/>
              </a:solidFill>
              <a:latin typeface="Arial"/>
              <a:ea typeface="Arial"/>
              <a:cs typeface="Arial"/>
              <a:sym typeface="Arial"/>
            </a:endParaRPr>
          </a:p>
          <a:p>
            <a:pPr marL="257175" marR="0" lvl="0" indent="-257175" algn="l" rtl="0">
              <a:lnSpc>
                <a:spcPct val="90000"/>
              </a:lnSpc>
              <a:spcBef>
                <a:spcPts val="420"/>
              </a:spcBef>
              <a:spcAft>
                <a:spcPts val="0"/>
              </a:spcAft>
              <a:buClr>
                <a:srgbClr val="000000"/>
              </a:buClr>
              <a:buSzPts val="2100"/>
              <a:buFont typeface="Arial"/>
              <a:buChar char="•"/>
            </a:pPr>
            <a:r>
              <a:rPr lang="en-US" sz="2100" b="0" i="0" u="none" strike="noStrike" cap="none">
                <a:solidFill>
                  <a:srgbClr val="000000"/>
                </a:solidFill>
                <a:latin typeface="Times New Roman"/>
                <a:ea typeface="Times New Roman"/>
                <a:cs typeface="Times New Roman"/>
                <a:sym typeface="Times New Roman"/>
              </a:rPr>
              <a:t>media: twisted pair (CAT 5) or fiber optic cable (no coax)</a:t>
            </a:r>
            <a:endParaRPr sz="1400" b="0" i="0" u="none" strike="noStrike" cap="none">
              <a:solidFill>
                <a:srgbClr val="000000"/>
              </a:solidFill>
              <a:latin typeface="Arial"/>
              <a:ea typeface="Arial"/>
              <a:cs typeface="Arial"/>
              <a:sym typeface="Arial"/>
            </a:endParaRPr>
          </a:p>
          <a:p>
            <a:pPr marL="257175" marR="0" lvl="0" indent="-257175" algn="l" rtl="0">
              <a:lnSpc>
                <a:spcPct val="90000"/>
              </a:lnSpc>
              <a:spcBef>
                <a:spcPts val="420"/>
              </a:spcBef>
              <a:spcAft>
                <a:spcPts val="0"/>
              </a:spcAft>
              <a:buClr>
                <a:schemeClr val="dk1"/>
              </a:buClr>
              <a:buSzPts val="2100"/>
              <a:buFont typeface="Arial"/>
              <a:buChar char="•"/>
            </a:pPr>
            <a:r>
              <a:rPr lang="en-US" sz="2100" b="0" i="0" u="none" strike="noStrike" cap="none">
                <a:solidFill>
                  <a:srgbClr val="000000"/>
                </a:solidFill>
                <a:latin typeface="Arial"/>
                <a:ea typeface="Arial"/>
                <a:cs typeface="Arial"/>
                <a:sym typeface="Arial"/>
              </a:rPr>
              <a:t>Star-wire topology- </a:t>
            </a:r>
            <a:r>
              <a:rPr lang="en-US" sz="1800" b="0" i="0" u="none" strike="noStrike" cap="none">
                <a:solidFill>
                  <a:srgbClr val="000000"/>
                </a:solidFill>
                <a:latin typeface="Arial"/>
                <a:ea typeface="Arial"/>
                <a:cs typeface="Arial"/>
                <a:sym typeface="Arial"/>
              </a:rPr>
              <a:t>Similar to 10BASE-T</a:t>
            </a:r>
            <a:endParaRPr/>
          </a:p>
          <a:p>
            <a:pPr marL="257175" marR="0" lvl="0" indent="-123825" algn="l" rtl="0">
              <a:lnSpc>
                <a:spcPct val="90000"/>
              </a:lnSpc>
              <a:spcBef>
                <a:spcPts val="420"/>
              </a:spcBef>
              <a:spcAft>
                <a:spcPts val="0"/>
              </a:spcAft>
              <a:buNone/>
            </a:pPr>
            <a:endParaRPr sz="2100" b="0" i="0" u="none" strike="noStrike" cap="none">
              <a:solidFill>
                <a:srgbClr val="000000"/>
              </a:solidFill>
              <a:latin typeface="Times New Roman"/>
              <a:ea typeface="Times New Roman"/>
              <a:cs typeface="Times New Roman"/>
              <a:sym typeface="Times New Roman"/>
            </a:endParaRPr>
          </a:p>
          <a:p>
            <a:pPr marL="257175" marR="0" lvl="0" indent="-104775" algn="l" rtl="0">
              <a:lnSpc>
                <a:spcPct val="90000"/>
              </a:lnSpc>
              <a:spcBef>
                <a:spcPts val="480"/>
              </a:spcBef>
              <a:spcAft>
                <a:spcPts val="0"/>
              </a:spcAft>
              <a:buNone/>
            </a:pPr>
            <a:endParaRPr sz="1400" b="0" i="0" u="none" strike="noStrike" cap="none">
              <a:solidFill>
                <a:srgbClr val="000000"/>
              </a:solidFill>
              <a:latin typeface="Times New Roman"/>
              <a:ea typeface="Times New Roman"/>
              <a:cs typeface="Times New Roman"/>
              <a:sym typeface="Times New Roman"/>
            </a:endParaRPr>
          </a:p>
        </p:txBody>
      </p:sp>
      <p:grpSp>
        <p:nvGrpSpPr>
          <p:cNvPr id="1378" name="Google Shape;1378;p235"/>
          <p:cNvGrpSpPr/>
          <p:nvPr/>
        </p:nvGrpSpPr>
        <p:grpSpPr>
          <a:xfrm>
            <a:off x="822960" y="3242816"/>
            <a:ext cx="7060028" cy="1420401"/>
            <a:chOff x="288" y="2736"/>
            <a:chExt cx="5284" cy="871"/>
          </a:xfrm>
        </p:grpSpPr>
        <p:pic>
          <p:nvPicPr>
            <p:cNvPr id="1379" name="Google Shape;1379;p235" descr="4-21"/>
            <p:cNvPicPr preferRelativeResize="0"/>
            <p:nvPr/>
          </p:nvPicPr>
          <p:blipFill rotWithShape="1">
            <a:blip r:embed="rId4">
              <a:alphaModFix/>
            </a:blip>
            <a:srcRect/>
            <a:stretch/>
          </p:blipFill>
          <p:spPr>
            <a:xfrm>
              <a:off x="288" y="2736"/>
              <a:ext cx="5284" cy="871"/>
            </a:xfrm>
            <a:prstGeom prst="rect">
              <a:avLst/>
            </a:prstGeom>
            <a:noFill/>
            <a:ln>
              <a:noFill/>
            </a:ln>
          </p:spPr>
        </p:pic>
        <p:sp>
          <p:nvSpPr>
            <p:cNvPr id="1380" name="Google Shape;1380;p235"/>
            <p:cNvSpPr/>
            <p:nvPr/>
          </p:nvSpPr>
          <p:spPr>
            <a:xfrm>
              <a:off x="3264" y="2736"/>
              <a:ext cx="2304" cy="864"/>
            </a:xfrm>
            <a:prstGeom prst="rect">
              <a:avLst/>
            </a:prstGeom>
            <a:solidFill>
              <a:schemeClr val="lt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1" i="0" u="none" strike="noStrike" cap="none">
                <a:solidFill>
                  <a:srgbClr val="000000"/>
                </a:solidFill>
                <a:latin typeface="Tahoma"/>
                <a:ea typeface="Tahoma"/>
                <a:cs typeface="Tahoma"/>
                <a:sym typeface="Tahoma"/>
              </a:endParaRPr>
            </a:p>
          </p:txBody>
        </p:sp>
        <p:cxnSp>
          <p:nvCxnSpPr>
            <p:cNvPr id="1381" name="Google Shape;1381;p235"/>
            <p:cNvCxnSpPr/>
            <p:nvPr/>
          </p:nvCxnSpPr>
          <p:spPr>
            <a:xfrm>
              <a:off x="3264" y="2928"/>
              <a:ext cx="2304" cy="0"/>
            </a:xfrm>
            <a:prstGeom prst="straightConnector1">
              <a:avLst/>
            </a:prstGeom>
            <a:noFill/>
            <a:ln w="9525" cap="flat" cmpd="sng">
              <a:solidFill>
                <a:schemeClr val="dk1"/>
              </a:solidFill>
              <a:prstDash val="solid"/>
              <a:round/>
              <a:headEnd type="none" w="sm" len="sm"/>
              <a:tailEnd type="none" w="sm" len="sm"/>
            </a:ln>
          </p:spPr>
        </p:cxnSp>
        <p:sp>
          <p:nvSpPr>
            <p:cNvPr id="1382" name="Google Shape;1382;p235"/>
            <p:cNvSpPr txBox="1"/>
            <p:nvPr/>
          </p:nvSpPr>
          <p:spPr>
            <a:xfrm>
              <a:off x="3456" y="2928"/>
              <a:ext cx="1296" cy="25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n-US" sz="1350" b="1" i="0" u="none" strike="noStrike" cap="none">
                  <a:solidFill>
                    <a:srgbClr val="000000"/>
                  </a:solidFill>
                  <a:latin typeface="Tahoma"/>
                  <a:ea typeface="Tahoma"/>
                  <a:cs typeface="Tahoma"/>
                  <a:sym typeface="Tahoma"/>
                </a:rPr>
                <a:t>CAT 3</a:t>
              </a:r>
              <a:endParaRPr sz="1400" b="0" i="0" u="none" strike="noStrike" cap="none">
                <a:solidFill>
                  <a:srgbClr val="000000"/>
                </a:solidFill>
                <a:latin typeface="Arial"/>
                <a:ea typeface="Arial"/>
                <a:cs typeface="Arial"/>
                <a:sym typeface="Arial"/>
              </a:endParaRPr>
            </a:p>
          </p:txBody>
        </p:sp>
        <p:cxnSp>
          <p:nvCxnSpPr>
            <p:cNvPr id="1383" name="Google Shape;1383;p235"/>
            <p:cNvCxnSpPr/>
            <p:nvPr/>
          </p:nvCxnSpPr>
          <p:spPr>
            <a:xfrm>
              <a:off x="3264" y="3168"/>
              <a:ext cx="2304" cy="0"/>
            </a:xfrm>
            <a:prstGeom prst="straightConnector1">
              <a:avLst/>
            </a:prstGeom>
            <a:noFill/>
            <a:ln w="9525" cap="flat" cmpd="sng">
              <a:solidFill>
                <a:schemeClr val="dk1"/>
              </a:solidFill>
              <a:prstDash val="solid"/>
              <a:round/>
              <a:headEnd type="none" w="sm" len="sm"/>
              <a:tailEnd type="none" w="sm" len="sm"/>
            </a:ln>
          </p:spPr>
        </p:cxnSp>
        <p:sp>
          <p:nvSpPr>
            <p:cNvPr id="1384" name="Google Shape;1384;p235"/>
            <p:cNvSpPr txBox="1"/>
            <p:nvPr/>
          </p:nvSpPr>
          <p:spPr>
            <a:xfrm>
              <a:off x="3456" y="3168"/>
              <a:ext cx="1488" cy="25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n-US" sz="1350" b="1" i="0" u="none" strike="noStrike" cap="none">
                  <a:solidFill>
                    <a:srgbClr val="000000"/>
                  </a:solidFill>
                  <a:latin typeface="Tahoma"/>
                  <a:ea typeface="Tahoma"/>
                  <a:cs typeface="Tahoma"/>
                  <a:sym typeface="Tahoma"/>
                </a:rPr>
                <a:t>CAT 5</a:t>
              </a:r>
              <a:endParaRPr sz="1400" b="0" i="0" u="none" strike="noStrike" cap="none">
                <a:solidFill>
                  <a:srgbClr val="000000"/>
                </a:solidFill>
                <a:latin typeface="Arial"/>
                <a:ea typeface="Arial"/>
                <a:cs typeface="Arial"/>
                <a:sym typeface="Arial"/>
              </a:endParaRPr>
            </a:p>
          </p:txBody>
        </p:sp>
        <p:cxnSp>
          <p:nvCxnSpPr>
            <p:cNvPr id="1385" name="Google Shape;1385;p235"/>
            <p:cNvCxnSpPr/>
            <p:nvPr/>
          </p:nvCxnSpPr>
          <p:spPr>
            <a:xfrm>
              <a:off x="3264" y="3408"/>
              <a:ext cx="2304" cy="0"/>
            </a:xfrm>
            <a:prstGeom prst="straightConnector1">
              <a:avLst/>
            </a:prstGeom>
            <a:noFill/>
            <a:ln w="9525" cap="flat" cmpd="sng">
              <a:solidFill>
                <a:schemeClr val="dk1"/>
              </a:solidFill>
              <a:prstDash val="solid"/>
              <a:round/>
              <a:headEnd type="none" w="sm" len="sm"/>
              <a:tailEnd type="none" w="sm" len="sm"/>
            </a:ln>
          </p:spPr>
        </p:cxnSp>
      </p:grpSp>
    </p:spTree>
    <p:extLst>
      <p:ext uri="{BB962C8B-B14F-4D97-AF65-F5344CB8AC3E}">
        <p14:creationId xmlns:p14="http://schemas.microsoft.com/office/powerpoint/2010/main" val="4056528777"/>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Shape 1389"/>
        <p:cNvGrpSpPr/>
        <p:nvPr/>
      </p:nvGrpSpPr>
      <p:grpSpPr>
        <a:xfrm>
          <a:off x="0" y="0"/>
          <a:ext cx="0" cy="0"/>
          <a:chOff x="0" y="0"/>
          <a:chExt cx="0" cy="0"/>
        </a:xfrm>
      </p:grpSpPr>
      <p:sp>
        <p:nvSpPr>
          <p:cNvPr id="1390" name="Google Shape;1390;p236"/>
          <p:cNvSpPr txBox="1">
            <a:spLocks noGrp="1"/>
          </p:cNvSpPr>
          <p:nvPr>
            <p:ph type="sldNum" idx="12"/>
          </p:nvPr>
        </p:nvSpPr>
        <p:spPr>
          <a:xfrm>
            <a:off x="8472458" y="4663217"/>
            <a:ext cx="548700" cy="393600"/>
          </a:xfrm>
          <a:prstGeom prst="rect">
            <a:avLst/>
          </a:prstGeom>
          <a:noFill/>
          <a:ln>
            <a:noFill/>
          </a:ln>
        </p:spPr>
        <p:txBody>
          <a:bodyPr spcFirstLastPara="1" wrap="square" lIns="68575" tIns="34275" rIns="68575" bIns="34275" anchor="ctr" anchorCtr="0">
            <a:noAutofit/>
          </a:bodyPr>
          <a:lstStyle/>
          <a:p>
            <a:pPr marL="0" lvl="0" indent="0" algn="r" rtl="0">
              <a:lnSpc>
                <a:spcPct val="100000"/>
              </a:lnSpc>
              <a:spcBef>
                <a:spcPts val="0"/>
              </a:spcBef>
              <a:spcAft>
                <a:spcPts val="0"/>
              </a:spcAft>
              <a:buSzPts val="800"/>
              <a:buNone/>
            </a:pPr>
            <a:fld id="{00000000-1234-1234-1234-123412341234}" type="slidenum">
              <a:rPr lang="en-US"/>
              <a:t>153</a:t>
            </a:fld>
            <a:endParaRPr/>
          </a:p>
        </p:txBody>
      </p:sp>
      <p:pic>
        <p:nvPicPr>
          <p:cNvPr id="1391" name="Google Shape;1391;p236"/>
          <p:cNvPicPr preferRelativeResize="0"/>
          <p:nvPr/>
        </p:nvPicPr>
        <p:blipFill rotWithShape="1">
          <a:blip r:embed="rId3">
            <a:alphaModFix/>
          </a:blip>
          <a:srcRect/>
          <a:stretch/>
        </p:blipFill>
        <p:spPr>
          <a:xfrm>
            <a:off x="41821" y="47020"/>
            <a:ext cx="781139" cy="628389"/>
          </a:xfrm>
          <a:prstGeom prst="rect">
            <a:avLst/>
          </a:prstGeom>
          <a:noFill/>
          <a:ln>
            <a:noFill/>
          </a:ln>
        </p:spPr>
      </p:pic>
      <p:sp>
        <p:nvSpPr>
          <p:cNvPr id="1392" name="Google Shape;1392;p236"/>
          <p:cNvSpPr/>
          <p:nvPr/>
        </p:nvSpPr>
        <p:spPr>
          <a:xfrm>
            <a:off x="880889" y="99624"/>
            <a:ext cx="7865919"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800" b="0" i="0" u="none" strike="noStrike" cap="none">
                <a:solidFill>
                  <a:srgbClr val="7030A0"/>
                </a:solidFill>
                <a:latin typeface="Times New Roman"/>
                <a:ea typeface="Times New Roman"/>
                <a:cs typeface="Times New Roman"/>
                <a:sym typeface="Times New Roman"/>
              </a:rPr>
              <a:t>Fast Ethernet Topology</a:t>
            </a:r>
            <a:endParaRPr sz="1200" b="0" i="0" u="none" strike="noStrike" cap="none">
              <a:solidFill>
                <a:srgbClr val="000000"/>
              </a:solidFill>
              <a:latin typeface="Arial"/>
              <a:ea typeface="Arial"/>
              <a:cs typeface="Arial"/>
              <a:sym typeface="Arial"/>
            </a:endParaRPr>
          </a:p>
        </p:txBody>
      </p:sp>
      <p:pic>
        <p:nvPicPr>
          <p:cNvPr id="1393" name="Google Shape;1393;p236"/>
          <p:cNvPicPr preferRelativeResize="0"/>
          <p:nvPr/>
        </p:nvPicPr>
        <p:blipFill rotWithShape="1">
          <a:blip r:embed="rId4">
            <a:alphaModFix/>
          </a:blip>
          <a:srcRect/>
          <a:stretch/>
        </p:blipFill>
        <p:spPr>
          <a:xfrm>
            <a:off x="880889" y="1076325"/>
            <a:ext cx="7186786" cy="2828925"/>
          </a:xfrm>
          <a:prstGeom prst="rect">
            <a:avLst/>
          </a:prstGeom>
          <a:noFill/>
          <a:ln>
            <a:noFill/>
          </a:ln>
        </p:spPr>
      </p:pic>
    </p:spTree>
    <p:extLst>
      <p:ext uri="{BB962C8B-B14F-4D97-AF65-F5344CB8AC3E}">
        <p14:creationId xmlns:p14="http://schemas.microsoft.com/office/powerpoint/2010/main" val="2193848070"/>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Shape 1397"/>
        <p:cNvGrpSpPr/>
        <p:nvPr/>
      </p:nvGrpSpPr>
      <p:grpSpPr>
        <a:xfrm>
          <a:off x="0" y="0"/>
          <a:ext cx="0" cy="0"/>
          <a:chOff x="0" y="0"/>
          <a:chExt cx="0" cy="0"/>
        </a:xfrm>
      </p:grpSpPr>
      <p:sp>
        <p:nvSpPr>
          <p:cNvPr id="1398" name="Google Shape;1398;p237"/>
          <p:cNvSpPr txBox="1">
            <a:spLocks noGrp="1"/>
          </p:cNvSpPr>
          <p:nvPr>
            <p:ph type="sldNum" idx="12"/>
          </p:nvPr>
        </p:nvSpPr>
        <p:spPr>
          <a:xfrm>
            <a:off x="8472458" y="4663217"/>
            <a:ext cx="548700" cy="393600"/>
          </a:xfrm>
          <a:prstGeom prst="rect">
            <a:avLst/>
          </a:prstGeom>
          <a:noFill/>
          <a:ln>
            <a:noFill/>
          </a:ln>
        </p:spPr>
        <p:txBody>
          <a:bodyPr spcFirstLastPara="1" wrap="square" lIns="68575" tIns="34275" rIns="68575" bIns="34275" anchor="ctr" anchorCtr="0">
            <a:noAutofit/>
          </a:bodyPr>
          <a:lstStyle/>
          <a:p>
            <a:pPr marL="0" lvl="0" indent="0" algn="r" rtl="0">
              <a:lnSpc>
                <a:spcPct val="100000"/>
              </a:lnSpc>
              <a:spcBef>
                <a:spcPts val="0"/>
              </a:spcBef>
              <a:spcAft>
                <a:spcPts val="0"/>
              </a:spcAft>
              <a:buSzPts val="800"/>
              <a:buNone/>
            </a:pPr>
            <a:fld id="{00000000-1234-1234-1234-123412341234}" type="slidenum">
              <a:rPr lang="en-US"/>
              <a:t>154</a:t>
            </a:fld>
            <a:endParaRPr/>
          </a:p>
        </p:txBody>
      </p:sp>
      <p:pic>
        <p:nvPicPr>
          <p:cNvPr id="1399" name="Google Shape;1399;p237"/>
          <p:cNvPicPr preferRelativeResize="0"/>
          <p:nvPr/>
        </p:nvPicPr>
        <p:blipFill rotWithShape="1">
          <a:blip r:embed="rId3">
            <a:alphaModFix/>
          </a:blip>
          <a:srcRect/>
          <a:stretch/>
        </p:blipFill>
        <p:spPr>
          <a:xfrm>
            <a:off x="41821" y="47020"/>
            <a:ext cx="781139" cy="628389"/>
          </a:xfrm>
          <a:prstGeom prst="rect">
            <a:avLst/>
          </a:prstGeom>
          <a:noFill/>
          <a:ln>
            <a:noFill/>
          </a:ln>
        </p:spPr>
      </p:pic>
      <p:sp>
        <p:nvSpPr>
          <p:cNvPr id="1400" name="Google Shape;1400;p237"/>
          <p:cNvSpPr/>
          <p:nvPr/>
        </p:nvSpPr>
        <p:spPr>
          <a:xfrm>
            <a:off x="880889" y="99624"/>
            <a:ext cx="7865919"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800" b="0" i="0" u="none" strike="noStrike" cap="none">
                <a:solidFill>
                  <a:srgbClr val="7030A0"/>
                </a:solidFill>
                <a:latin typeface="Times New Roman"/>
                <a:ea typeface="Times New Roman"/>
                <a:cs typeface="Times New Roman"/>
                <a:sym typeface="Times New Roman"/>
              </a:rPr>
              <a:t>Gigabit Ethernet</a:t>
            </a:r>
            <a:endParaRPr sz="1200" b="0" i="0" u="none" strike="noStrike" cap="none">
              <a:solidFill>
                <a:srgbClr val="000000"/>
              </a:solidFill>
              <a:latin typeface="Arial"/>
              <a:ea typeface="Arial"/>
              <a:cs typeface="Arial"/>
              <a:sym typeface="Arial"/>
            </a:endParaRPr>
          </a:p>
        </p:txBody>
      </p:sp>
      <p:sp>
        <p:nvSpPr>
          <p:cNvPr id="1401" name="Google Shape;1401;p237"/>
          <p:cNvSpPr txBox="1"/>
          <p:nvPr/>
        </p:nvSpPr>
        <p:spPr>
          <a:xfrm>
            <a:off x="508396" y="702091"/>
            <a:ext cx="7795089" cy="2769393"/>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r>
              <a:rPr lang="en-US" sz="1800" b="0" i="0" u="none" strike="noStrike" cap="none">
                <a:solidFill>
                  <a:srgbClr val="000000"/>
                </a:solidFill>
                <a:latin typeface="Arial"/>
                <a:ea typeface="Arial"/>
                <a:cs typeface="Arial"/>
                <a:sym typeface="Arial"/>
              </a:rPr>
              <a:t>1. Upgrade the data rate to 1 Gbps.</a:t>
            </a:r>
            <a:endParaRPr/>
          </a:p>
          <a:p>
            <a:pPr marL="0" marR="0" lvl="0" indent="0" algn="l" rtl="0">
              <a:lnSpc>
                <a:spcPct val="100000"/>
              </a:lnSpc>
              <a:spcBef>
                <a:spcPts val="372"/>
              </a:spcBef>
              <a:spcAft>
                <a:spcPts val="0"/>
              </a:spcAft>
              <a:buNone/>
            </a:pPr>
            <a:r>
              <a:rPr lang="en-US" sz="1800" b="0" i="0" u="none" strike="noStrike" cap="none">
                <a:solidFill>
                  <a:srgbClr val="000000"/>
                </a:solidFill>
                <a:latin typeface="Arial"/>
                <a:ea typeface="Arial"/>
                <a:cs typeface="Arial"/>
                <a:sym typeface="Arial"/>
              </a:rPr>
              <a:t>2. Make it compatible with Standard or Fast Ethernet.</a:t>
            </a:r>
            <a:endParaRPr/>
          </a:p>
          <a:p>
            <a:pPr marL="0" marR="0" lvl="0" indent="0" algn="l" rtl="0">
              <a:lnSpc>
                <a:spcPct val="100000"/>
              </a:lnSpc>
              <a:spcBef>
                <a:spcPts val="372"/>
              </a:spcBef>
              <a:spcAft>
                <a:spcPts val="0"/>
              </a:spcAft>
              <a:buNone/>
            </a:pPr>
            <a:r>
              <a:rPr lang="en-US" sz="1800" b="0" i="0" u="none" strike="noStrike" cap="none">
                <a:solidFill>
                  <a:srgbClr val="000000"/>
                </a:solidFill>
                <a:latin typeface="Arial"/>
                <a:ea typeface="Arial"/>
                <a:cs typeface="Arial"/>
                <a:sym typeface="Arial"/>
              </a:rPr>
              <a:t>3. Use the same 48-bit address.</a:t>
            </a:r>
            <a:endParaRPr/>
          </a:p>
          <a:p>
            <a:pPr marL="0" marR="0" lvl="0" indent="0" algn="l" rtl="0">
              <a:lnSpc>
                <a:spcPct val="100000"/>
              </a:lnSpc>
              <a:spcBef>
                <a:spcPts val="372"/>
              </a:spcBef>
              <a:spcAft>
                <a:spcPts val="0"/>
              </a:spcAft>
              <a:buNone/>
            </a:pPr>
            <a:r>
              <a:rPr lang="en-US" sz="1800" b="0" i="0" u="none" strike="noStrike" cap="none">
                <a:solidFill>
                  <a:srgbClr val="000000"/>
                </a:solidFill>
                <a:latin typeface="Arial"/>
                <a:ea typeface="Arial"/>
                <a:cs typeface="Arial"/>
                <a:sym typeface="Arial"/>
              </a:rPr>
              <a:t>4. Use the same frame format.</a:t>
            </a:r>
            <a:endParaRPr/>
          </a:p>
          <a:p>
            <a:pPr marL="0" marR="0" lvl="0" indent="0" algn="l" rtl="0">
              <a:lnSpc>
                <a:spcPct val="100000"/>
              </a:lnSpc>
              <a:spcBef>
                <a:spcPts val="372"/>
              </a:spcBef>
              <a:spcAft>
                <a:spcPts val="0"/>
              </a:spcAft>
              <a:buNone/>
            </a:pPr>
            <a:r>
              <a:rPr lang="en-US" sz="1800" b="0" i="0" u="none" strike="noStrike" cap="none">
                <a:solidFill>
                  <a:srgbClr val="000000"/>
                </a:solidFill>
                <a:latin typeface="Arial"/>
                <a:ea typeface="Arial"/>
                <a:cs typeface="Arial"/>
                <a:sym typeface="Arial"/>
              </a:rPr>
              <a:t>5. Keep the same minimum and maximum frame lengths.</a:t>
            </a:r>
            <a:endParaRPr/>
          </a:p>
          <a:p>
            <a:pPr marL="0" marR="0" lvl="0" indent="0" algn="l" rtl="0">
              <a:lnSpc>
                <a:spcPct val="100000"/>
              </a:lnSpc>
              <a:spcBef>
                <a:spcPts val="372"/>
              </a:spcBef>
              <a:spcAft>
                <a:spcPts val="0"/>
              </a:spcAft>
              <a:buNone/>
            </a:pPr>
            <a:r>
              <a:rPr lang="en-US" sz="1800" b="0" i="0" u="none" strike="noStrike" cap="none">
                <a:solidFill>
                  <a:srgbClr val="000000"/>
                </a:solidFill>
                <a:latin typeface="Arial"/>
                <a:ea typeface="Arial"/>
                <a:cs typeface="Arial"/>
                <a:sym typeface="Arial"/>
              </a:rPr>
              <a:t>6. Support auto-negotiation as defined in Fast</a:t>
            </a:r>
            <a:endParaRPr/>
          </a:p>
          <a:p>
            <a:pPr marL="0" marR="0" lvl="0" indent="0" algn="l" rtl="0">
              <a:lnSpc>
                <a:spcPct val="100000"/>
              </a:lnSpc>
              <a:spcBef>
                <a:spcPts val="372"/>
              </a:spcBef>
              <a:spcAft>
                <a:spcPts val="0"/>
              </a:spcAft>
              <a:buNone/>
            </a:pPr>
            <a:r>
              <a:rPr lang="en-US" sz="1800" b="0" i="0" u="none" strike="noStrike" cap="none">
                <a:solidFill>
                  <a:srgbClr val="000000"/>
                </a:solidFill>
                <a:latin typeface="Arial"/>
                <a:ea typeface="Arial"/>
                <a:cs typeface="Arial"/>
                <a:sym typeface="Arial"/>
              </a:rPr>
              <a:t>7. Ethernet Operates in full/half duplex modes mostly full duplex</a:t>
            </a:r>
            <a:endParaRPr sz="1800" b="0" i="0" u="none" strike="noStrike" cap="none">
              <a:solidFill>
                <a:srgbClr val="000000"/>
              </a:solidFill>
              <a:latin typeface="Arial"/>
              <a:ea typeface="Arial"/>
              <a:cs typeface="Arial"/>
              <a:sym typeface="Arial"/>
            </a:endParaRPr>
          </a:p>
        </p:txBody>
      </p:sp>
      <p:pic>
        <p:nvPicPr>
          <p:cNvPr id="1402" name="Google Shape;1402;p237" descr="4-23"/>
          <p:cNvPicPr preferRelativeResize="0"/>
          <p:nvPr/>
        </p:nvPicPr>
        <p:blipFill rotWithShape="1">
          <a:blip r:embed="rId4">
            <a:alphaModFix/>
          </a:blip>
          <a:srcRect/>
          <a:stretch/>
        </p:blipFill>
        <p:spPr>
          <a:xfrm>
            <a:off x="508396" y="3031464"/>
            <a:ext cx="7464029" cy="1864386"/>
          </a:xfrm>
          <a:prstGeom prst="rect">
            <a:avLst/>
          </a:prstGeom>
          <a:noFill/>
          <a:ln>
            <a:noFill/>
          </a:ln>
        </p:spPr>
      </p:pic>
    </p:spTree>
    <p:extLst>
      <p:ext uri="{BB962C8B-B14F-4D97-AF65-F5344CB8AC3E}">
        <p14:creationId xmlns:p14="http://schemas.microsoft.com/office/powerpoint/2010/main" val="4132958710"/>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Shape 1406"/>
        <p:cNvGrpSpPr/>
        <p:nvPr/>
      </p:nvGrpSpPr>
      <p:grpSpPr>
        <a:xfrm>
          <a:off x="0" y="0"/>
          <a:ext cx="0" cy="0"/>
          <a:chOff x="0" y="0"/>
          <a:chExt cx="0" cy="0"/>
        </a:xfrm>
      </p:grpSpPr>
      <p:sp>
        <p:nvSpPr>
          <p:cNvPr id="1407" name="Google Shape;1407;p238"/>
          <p:cNvSpPr txBox="1">
            <a:spLocks noGrp="1"/>
          </p:cNvSpPr>
          <p:nvPr>
            <p:ph type="sldNum" idx="12"/>
          </p:nvPr>
        </p:nvSpPr>
        <p:spPr>
          <a:xfrm>
            <a:off x="8472458" y="4663217"/>
            <a:ext cx="548700" cy="393600"/>
          </a:xfrm>
          <a:prstGeom prst="rect">
            <a:avLst/>
          </a:prstGeom>
          <a:noFill/>
          <a:ln>
            <a:noFill/>
          </a:ln>
        </p:spPr>
        <p:txBody>
          <a:bodyPr spcFirstLastPara="1" wrap="square" lIns="68575" tIns="34275" rIns="68575" bIns="34275" anchor="ctr" anchorCtr="0">
            <a:noAutofit/>
          </a:bodyPr>
          <a:lstStyle/>
          <a:p>
            <a:pPr marL="0" lvl="0" indent="0" algn="r" rtl="0">
              <a:lnSpc>
                <a:spcPct val="100000"/>
              </a:lnSpc>
              <a:spcBef>
                <a:spcPts val="0"/>
              </a:spcBef>
              <a:spcAft>
                <a:spcPts val="0"/>
              </a:spcAft>
              <a:buSzPts val="800"/>
              <a:buNone/>
            </a:pPr>
            <a:fld id="{00000000-1234-1234-1234-123412341234}" type="slidenum">
              <a:rPr lang="en-US"/>
              <a:t>155</a:t>
            </a:fld>
            <a:endParaRPr/>
          </a:p>
        </p:txBody>
      </p:sp>
      <p:pic>
        <p:nvPicPr>
          <p:cNvPr id="1408" name="Google Shape;1408;p238"/>
          <p:cNvPicPr preferRelativeResize="0"/>
          <p:nvPr/>
        </p:nvPicPr>
        <p:blipFill rotWithShape="1">
          <a:blip r:embed="rId3">
            <a:alphaModFix/>
          </a:blip>
          <a:srcRect/>
          <a:stretch/>
        </p:blipFill>
        <p:spPr>
          <a:xfrm>
            <a:off x="41821" y="47020"/>
            <a:ext cx="781139" cy="628389"/>
          </a:xfrm>
          <a:prstGeom prst="rect">
            <a:avLst/>
          </a:prstGeom>
          <a:noFill/>
          <a:ln>
            <a:noFill/>
          </a:ln>
        </p:spPr>
      </p:pic>
      <p:sp>
        <p:nvSpPr>
          <p:cNvPr id="1409" name="Google Shape;1409;p238"/>
          <p:cNvSpPr/>
          <p:nvPr/>
        </p:nvSpPr>
        <p:spPr>
          <a:xfrm>
            <a:off x="880889" y="99624"/>
            <a:ext cx="7865919"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800" b="0" i="0" u="none" strike="noStrike" cap="none">
                <a:solidFill>
                  <a:srgbClr val="7030A0"/>
                </a:solidFill>
                <a:latin typeface="Times New Roman"/>
                <a:ea typeface="Times New Roman"/>
                <a:cs typeface="Times New Roman"/>
                <a:sym typeface="Times New Roman"/>
              </a:rPr>
              <a:t>Gigabit Ethernet Topologies</a:t>
            </a:r>
            <a:endParaRPr sz="1200" b="0" i="0" u="none" strike="noStrike" cap="none">
              <a:solidFill>
                <a:srgbClr val="000000"/>
              </a:solidFill>
              <a:latin typeface="Arial"/>
              <a:ea typeface="Arial"/>
              <a:cs typeface="Arial"/>
              <a:sym typeface="Arial"/>
            </a:endParaRPr>
          </a:p>
        </p:txBody>
      </p:sp>
      <p:pic>
        <p:nvPicPr>
          <p:cNvPr id="1410" name="Google Shape;1410;p238"/>
          <p:cNvPicPr preferRelativeResize="0"/>
          <p:nvPr/>
        </p:nvPicPr>
        <p:blipFill rotWithShape="1">
          <a:blip r:embed="rId4">
            <a:alphaModFix/>
          </a:blip>
          <a:srcRect/>
          <a:stretch/>
        </p:blipFill>
        <p:spPr>
          <a:xfrm>
            <a:off x="1176164" y="717096"/>
            <a:ext cx="6662911" cy="4339721"/>
          </a:xfrm>
          <a:prstGeom prst="rect">
            <a:avLst/>
          </a:prstGeom>
          <a:noFill/>
          <a:ln>
            <a:noFill/>
          </a:ln>
        </p:spPr>
      </p:pic>
    </p:spTree>
    <p:extLst>
      <p:ext uri="{BB962C8B-B14F-4D97-AF65-F5344CB8AC3E}">
        <p14:creationId xmlns:p14="http://schemas.microsoft.com/office/powerpoint/2010/main" val="721248336"/>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Shape 1416"/>
        <p:cNvGrpSpPr/>
        <p:nvPr/>
      </p:nvGrpSpPr>
      <p:grpSpPr>
        <a:xfrm>
          <a:off x="0" y="0"/>
          <a:ext cx="0" cy="0"/>
          <a:chOff x="0" y="0"/>
          <a:chExt cx="0" cy="0"/>
        </a:xfrm>
      </p:grpSpPr>
      <p:sp>
        <p:nvSpPr>
          <p:cNvPr id="1417" name="Google Shape;1417;p161"/>
          <p:cNvSpPr txBox="1">
            <a:spLocks noGrp="1"/>
          </p:cNvSpPr>
          <p:nvPr>
            <p:ph type="sldNum" idx="12"/>
          </p:nvPr>
        </p:nvSpPr>
        <p:spPr>
          <a:xfrm>
            <a:off x="8472458" y="4663217"/>
            <a:ext cx="548700" cy="393600"/>
          </a:xfrm>
          <a:prstGeom prst="rect">
            <a:avLst/>
          </a:prstGeom>
          <a:noFill/>
          <a:ln>
            <a:noFill/>
          </a:ln>
        </p:spPr>
        <p:txBody>
          <a:bodyPr spcFirstLastPara="1" wrap="square" lIns="68575" tIns="34275" rIns="68575" bIns="34275" anchor="ctr" anchorCtr="0">
            <a:noAutofit/>
          </a:bodyPr>
          <a:lstStyle/>
          <a:p>
            <a:pPr marL="0" lvl="0" indent="0" algn="r" rtl="0">
              <a:lnSpc>
                <a:spcPct val="100000"/>
              </a:lnSpc>
              <a:spcBef>
                <a:spcPts val="0"/>
              </a:spcBef>
              <a:spcAft>
                <a:spcPts val="0"/>
              </a:spcAft>
              <a:buSzPts val="900"/>
              <a:buNone/>
            </a:pPr>
            <a:fld id="{00000000-1234-1234-1234-123412341234}" type="slidenum">
              <a:rPr lang="en-US" sz="900">
                <a:solidFill>
                  <a:srgbClr val="000000"/>
                </a:solidFill>
                <a:latin typeface="Times New Roman"/>
                <a:ea typeface="Times New Roman"/>
                <a:cs typeface="Times New Roman"/>
                <a:sym typeface="Times New Roman"/>
              </a:rPr>
              <a:t>156</a:t>
            </a:fld>
            <a:endParaRPr sz="900">
              <a:solidFill>
                <a:srgbClr val="000000"/>
              </a:solidFill>
              <a:latin typeface="Times New Roman"/>
              <a:ea typeface="Times New Roman"/>
              <a:cs typeface="Times New Roman"/>
              <a:sym typeface="Times New Roman"/>
            </a:endParaRPr>
          </a:p>
        </p:txBody>
      </p:sp>
      <p:pic>
        <p:nvPicPr>
          <p:cNvPr id="1418" name="Google Shape;1418;p161"/>
          <p:cNvPicPr preferRelativeResize="0"/>
          <p:nvPr/>
        </p:nvPicPr>
        <p:blipFill rotWithShape="1">
          <a:blip r:embed="rId3">
            <a:alphaModFix/>
          </a:blip>
          <a:srcRect/>
          <a:stretch/>
        </p:blipFill>
        <p:spPr>
          <a:xfrm>
            <a:off x="41821" y="47020"/>
            <a:ext cx="952199" cy="900077"/>
          </a:xfrm>
          <a:prstGeom prst="rect">
            <a:avLst/>
          </a:prstGeom>
          <a:noFill/>
          <a:ln>
            <a:noFill/>
          </a:ln>
        </p:spPr>
      </p:pic>
      <p:sp>
        <p:nvSpPr>
          <p:cNvPr id="1419" name="Google Shape;1419;p161"/>
          <p:cNvSpPr/>
          <p:nvPr/>
        </p:nvSpPr>
        <p:spPr>
          <a:xfrm>
            <a:off x="994025" y="1079050"/>
            <a:ext cx="6978000" cy="1342800"/>
          </a:xfrm>
          <a:prstGeom prst="ellipseRibbon2">
            <a:avLst>
              <a:gd name="adj1" fmla="val 25000"/>
              <a:gd name="adj2" fmla="val 50000"/>
              <a:gd name="adj3" fmla="val 12500"/>
            </a:avLst>
          </a:prstGeom>
          <a:solidFill>
            <a:schemeClr val="lt2"/>
          </a:solidFill>
          <a:ln w="9525" cap="flat" cmpd="sng">
            <a:solidFill>
              <a:schemeClr val="dk2"/>
            </a:solidFill>
            <a:prstDash val="solid"/>
            <a:round/>
            <a:headEnd type="none" w="sm" len="sm"/>
            <a:tailEnd type="none" w="sm" len="sm"/>
          </a:ln>
          <a:effectLst>
            <a:outerShdw blurRad="442913" dist="95250" algn="bl" rotWithShape="0">
              <a:srgbClr val="000000">
                <a:alpha val="38431"/>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700"/>
              <a:buFont typeface="Arial"/>
              <a:buNone/>
            </a:pPr>
            <a:r>
              <a:rPr lang="en-US" sz="3700" b="1" i="0" u="none" strike="noStrike" cap="none">
                <a:solidFill>
                  <a:srgbClr val="000000"/>
                </a:solidFill>
                <a:latin typeface="Times New Roman"/>
                <a:ea typeface="Times New Roman"/>
                <a:cs typeface="Times New Roman"/>
                <a:sym typeface="Times New Roman"/>
              </a:rPr>
              <a:t>Thank You</a:t>
            </a:r>
            <a:endParaRPr sz="3700" b="1" i="0" u="none" strike="noStrike" cap="none">
              <a:solidFill>
                <a:srgbClr val="000000"/>
              </a:solidFill>
              <a:latin typeface="Times New Roman"/>
              <a:ea typeface="Times New Roman"/>
              <a:cs typeface="Times New Roman"/>
              <a:sym typeface="Times New Roman"/>
            </a:endParaRPr>
          </a:p>
        </p:txBody>
      </p:sp>
      <p:sp>
        <p:nvSpPr>
          <p:cNvPr id="1420" name="Google Shape;1420;p161"/>
          <p:cNvSpPr/>
          <p:nvPr/>
        </p:nvSpPr>
        <p:spPr>
          <a:xfrm>
            <a:off x="2829525" y="2529775"/>
            <a:ext cx="3417000" cy="8154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700"/>
              <a:buFont typeface="Arial"/>
              <a:buNone/>
            </a:pPr>
            <a:r>
              <a:rPr lang="en-US" sz="3700" b="0" i="0" u="none" strike="noStrike" cap="none">
                <a:solidFill>
                  <a:srgbClr val="000000"/>
                </a:solidFill>
                <a:latin typeface="Times New Roman"/>
                <a:ea typeface="Times New Roman"/>
                <a:cs typeface="Times New Roman"/>
                <a:sym typeface="Times New Roman"/>
              </a:rPr>
              <a:t>Any Questions</a:t>
            </a:r>
            <a:endParaRPr sz="3700" b="0" i="0" u="none" strike="noStrike" cap="none">
              <a:solidFill>
                <a:srgbClr val="000000"/>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1054023668"/>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idx="10"/>
          </p:nvPr>
        </p:nvSpPr>
        <p:spPr/>
        <p:txBody>
          <a:bodyPr/>
          <a:lstStyle/>
          <a:p>
            <a:fld id="{A18F86D7-17E3-40DA-BFC6-D5A1ED801091}" type="datetime1">
              <a:rPr lang="en-US" smtClean="0"/>
              <a:t>2/1/2024</a:t>
            </a:fld>
            <a:endParaRPr lang="en-US"/>
          </a:p>
        </p:txBody>
      </p:sp>
      <p:sp>
        <p:nvSpPr>
          <p:cNvPr id="3" name="Footer Placeholder 2"/>
          <p:cNvSpPr>
            <a:spLocks noGrp="1"/>
          </p:cNvSpPr>
          <p:nvPr>
            <p:ph type="ftr" idx="11"/>
          </p:nvPr>
        </p:nvSpPr>
        <p:spPr/>
        <p:txBody>
          <a:bodyPr/>
          <a:lstStyle/>
          <a:p>
            <a:r>
              <a:rPr lang="en-GB" smtClean="0"/>
              <a:t>Unit 1                Computer Networks        SY BTech(CSE)    Semester-4               2023-24    </a:t>
            </a:r>
            <a:endParaRPr lang="en-GB"/>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157</a:t>
            </a:fld>
            <a:endParaRPr lang="en"/>
          </a:p>
        </p:txBody>
      </p:sp>
      <p:pic>
        <p:nvPicPr>
          <p:cNvPr id="9" name="Google Shape;186;p29"/>
          <p:cNvPicPr preferRelativeResize="0"/>
          <p:nvPr/>
        </p:nvPicPr>
        <p:blipFill rotWithShape="1">
          <a:blip r:embed="rId2">
            <a:alphaModFix/>
          </a:blip>
          <a:srcRect/>
          <a:stretch/>
        </p:blipFill>
        <p:spPr>
          <a:xfrm>
            <a:off x="41821" y="47020"/>
            <a:ext cx="781139" cy="628389"/>
          </a:xfrm>
          <a:prstGeom prst="rect">
            <a:avLst/>
          </a:prstGeom>
          <a:noFill/>
          <a:ln>
            <a:noFill/>
          </a:ln>
        </p:spPr>
      </p:pic>
      <p:sp>
        <p:nvSpPr>
          <p:cNvPr id="6" name="Rectangle 5"/>
          <p:cNvSpPr/>
          <p:nvPr/>
        </p:nvSpPr>
        <p:spPr>
          <a:xfrm>
            <a:off x="1236260" y="89208"/>
            <a:ext cx="7865919" cy="584775"/>
          </a:xfrm>
          <a:prstGeom prst="rect">
            <a:avLst/>
          </a:prstGeom>
          <a:noFill/>
        </p:spPr>
        <p:txBody>
          <a:bodyPr wrap="square" lIns="91440" tIns="45720" rIns="91440" bIns="45720">
            <a:spAutoFit/>
          </a:bodyPr>
          <a:lstStyle/>
          <a:p>
            <a:r>
              <a:rPr lang="en-US" sz="3200" dirty="0">
                <a:solidFill>
                  <a:srgbClr val="7030A0"/>
                </a:solidFill>
                <a:latin typeface="Times New Roman" panose="02020603050405020304" pitchFamily="18" charset="0"/>
              </a:rPr>
              <a:t>Categories of unshielded twisted-pair cables</a:t>
            </a:r>
          </a:p>
        </p:txBody>
      </p:sp>
      <p:pic>
        <p:nvPicPr>
          <p:cNvPr id="11" name="Picture 10">
            <a:extLst>
              <a:ext uri="{FF2B5EF4-FFF2-40B4-BE49-F238E27FC236}">
                <a16:creationId xmlns:a16="http://schemas.microsoft.com/office/drawing/2014/main" id="{EABD2BC7-915D-4421-A6AE-0FB68912A066}"/>
              </a:ext>
            </a:extLst>
          </p:cNvPr>
          <p:cNvPicPr>
            <a:picLocks noChangeAspect="1"/>
          </p:cNvPicPr>
          <p:nvPr/>
        </p:nvPicPr>
        <p:blipFill>
          <a:blip r:embed="rId3"/>
          <a:stretch>
            <a:fillRect/>
          </a:stretch>
        </p:blipFill>
        <p:spPr>
          <a:xfrm>
            <a:off x="1236260" y="641813"/>
            <a:ext cx="7004492" cy="4069214"/>
          </a:xfrm>
          <a:prstGeom prst="rect">
            <a:avLst/>
          </a:prstGeom>
        </p:spPr>
      </p:pic>
    </p:spTree>
    <p:extLst>
      <p:ext uri="{BB962C8B-B14F-4D97-AF65-F5344CB8AC3E}">
        <p14:creationId xmlns:p14="http://schemas.microsoft.com/office/powerpoint/2010/main" val="374161184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203493" y="80353"/>
            <a:ext cx="7074567" cy="461665"/>
          </a:xfrm>
          <a:prstGeom prst="rect">
            <a:avLst/>
          </a:prstGeom>
        </p:spPr>
        <p:txBody>
          <a:bodyPr wrap="square">
            <a:spAutoFit/>
          </a:bodyPr>
          <a:lstStyle/>
          <a:p>
            <a:r>
              <a:rPr lang="en-GB" sz="2400" b="1" dirty="0">
                <a:solidFill>
                  <a:srgbClr val="C00000"/>
                </a:solidFill>
                <a:latin typeface="Times New Roman" panose="02020603050405020304" pitchFamily="18" charset="0"/>
                <a:cs typeface="Times New Roman" panose="02020603050405020304" pitchFamily="18" charset="0"/>
              </a:rPr>
              <a:t>Difference between Analog and Digital Signals</a:t>
            </a:r>
          </a:p>
        </p:txBody>
      </p:sp>
      <p:graphicFrame>
        <p:nvGraphicFramePr>
          <p:cNvPr id="3" name="Table 2"/>
          <p:cNvGraphicFramePr>
            <a:graphicFrameLocks noGrp="1"/>
          </p:cNvGraphicFramePr>
          <p:nvPr>
            <p:extLst>
              <p:ext uri="{D42A27DB-BD31-4B8C-83A1-F6EECF244321}">
                <p14:modId xmlns:p14="http://schemas.microsoft.com/office/powerpoint/2010/main" val="1000194862"/>
              </p:ext>
            </p:extLst>
          </p:nvPr>
        </p:nvGraphicFramePr>
        <p:xfrm>
          <a:off x="431073" y="588004"/>
          <a:ext cx="8619408" cy="4024060"/>
        </p:xfrm>
        <a:graphic>
          <a:graphicData uri="http://schemas.openxmlformats.org/drawingml/2006/table">
            <a:tbl>
              <a:tblPr/>
              <a:tblGrid>
                <a:gridCol w="4037018">
                  <a:extLst>
                    <a:ext uri="{9D8B030D-6E8A-4147-A177-3AD203B41FA5}">
                      <a16:colId xmlns:a16="http://schemas.microsoft.com/office/drawing/2014/main" val="535615781"/>
                    </a:ext>
                  </a:extLst>
                </a:gridCol>
                <a:gridCol w="4582390">
                  <a:extLst>
                    <a:ext uri="{9D8B030D-6E8A-4147-A177-3AD203B41FA5}">
                      <a16:colId xmlns:a16="http://schemas.microsoft.com/office/drawing/2014/main" val="3782009605"/>
                    </a:ext>
                  </a:extLst>
                </a:gridCol>
              </a:tblGrid>
              <a:tr h="251611">
                <a:tc>
                  <a:txBody>
                    <a:bodyPr/>
                    <a:lstStyle/>
                    <a:p>
                      <a:pPr algn="l"/>
                      <a:r>
                        <a:rPr lang="en-IN" sz="1400" b="1" dirty="0">
                          <a:effectLst/>
                        </a:rPr>
                        <a:t>Analog Signals</a:t>
                      </a:r>
                      <a:endParaRPr lang="en-IN" sz="1400" dirty="0">
                        <a:effectLst/>
                      </a:endParaRPr>
                    </a:p>
                  </a:txBody>
                  <a:tcPr marL="33437" marR="33437" marT="33437" marB="33437" anchor="ctr">
                    <a:lnL w="9525" cap="flat" cmpd="sng" algn="ctr">
                      <a:solidFill>
                        <a:srgbClr val="308CD0"/>
                      </a:solidFill>
                      <a:prstDash val="solid"/>
                      <a:round/>
                      <a:headEnd type="none" w="med" len="med"/>
                      <a:tailEnd type="none" w="med" len="med"/>
                    </a:lnL>
                    <a:lnR w="9525" cap="flat" cmpd="sng" algn="ctr">
                      <a:solidFill>
                        <a:srgbClr val="1091D0"/>
                      </a:solidFill>
                      <a:prstDash val="solid"/>
                      <a:round/>
                      <a:headEnd type="none" w="med" len="med"/>
                      <a:tailEnd type="none" w="med" len="med"/>
                    </a:lnR>
                    <a:lnT w="9525" cap="flat" cmpd="sng" algn="ctr">
                      <a:solidFill>
                        <a:srgbClr val="308CD0"/>
                      </a:solidFill>
                      <a:prstDash val="solid"/>
                      <a:round/>
                      <a:headEnd type="none" w="med" len="med"/>
                      <a:tailEnd type="none" w="med" len="med"/>
                    </a:lnT>
                    <a:lnB w="9525" cap="flat" cmpd="sng" algn="ctr">
                      <a:solidFill>
                        <a:srgbClr val="708AD0"/>
                      </a:solidFill>
                      <a:prstDash val="solid"/>
                      <a:round/>
                      <a:headEnd type="none" w="med" len="med"/>
                      <a:tailEnd type="none" w="med" len="med"/>
                    </a:lnB>
                    <a:solidFill>
                      <a:srgbClr val="F0F0F0"/>
                    </a:solidFill>
                  </a:tcPr>
                </a:tc>
                <a:tc>
                  <a:txBody>
                    <a:bodyPr/>
                    <a:lstStyle/>
                    <a:p>
                      <a:pPr algn="l"/>
                      <a:r>
                        <a:rPr lang="en-IN" sz="1400" b="1">
                          <a:effectLst/>
                        </a:rPr>
                        <a:t>Digital Signals</a:t>
                      </a:r>
                      <a:endParaRPr lang="en-IN" sz="1400">
                        <a:effectLst/>
                      </a:endParaRPr>
                    </a:p>
                  </a:txBody>
                  <a:tcPr marL="33437" marR="33437" marT="33437" marB="33437" anchor="ctr">
                    <a:lnL w="9525" cap="flat" cmpd="sng" algn="ctr">
                      <a:solidFill>
                        <a:srgbClr val="1091D0"/>
                      </a:solidFill>
                      <a:prstDash val="solid"/>
                      <a:round/>
                      <a:headEnd type="none" w="med" len="med"/>
                      <a:tailEnd type="none" w="med" len="med"/>
                    </a:lnL>
                    <a:lnR w="9525" cap="flat" cmpd="sng" algn="ctr">
                      <a:solidFill>
                        <a:srgbClr val="1091D0"/>
                      </a:solidFill>
                      <a:prstDash val="solid"/>
                      <a:round/>
                      <a:headEnd type="none" w="med" len="med"/>
                      <a:tailEnd type="none" w="med" len="med"/>
                    </a:lnR>
                    <a:lnT w="9525" cap="flat" cmpd="sng" algn="ctr">
                      <a:solidFill>
                        <a:srgbClr val="1091D0"/>
                      </a:solidFill>
                      <a:prstDash val="solid"/>
                      <a:round/>
                      <a:headEnd type="none" w="med" len="med"/>
                      <a:tailEnd type="none" w="med" len="med"/>
                    </a:lnT>
                    <a:lnB w="9525" cap="flat" cmpd="sng" algn="ctr">
                      <a:solidFill>
                        <a:srgbClr val="108ED0"/>
                      </a:solidFill>
                      <a:prstDash val="solid"/>
                      <a:round/>
                      <a:headEnd type="none" w="med" len="med"/>
                      <a:tailEnd type="none" w="med" len="med"/>
                    </a:lnB>
                    <a:solidFill>
                      <a:srgbClr val="F0F0F0"/>
                    </a:solidFill>
                  </a:tcPr>
                </a:tc>
                <a:extLst>
                  <a:ext uri="{0D108BD9-81ED-4DB2-BD59-A6C34878D82A}">
                    <a16:rowId xmlns:a16="http://schemas.microsoft.com/office/drawing/2014/main" val="2733611849"/>
                  </a:ext>
                </a:extLst>
              </a:tr>
              <a:tr h="368280">
                <a:tc>
                  <a:txBody>
                    <a:bodyPr/>
                    <a:lstStyle/>
                    <a:p>
                      <a:pPr algn="l"/>
                      <a:r>
                        <a:rPr lang="en-GB" sz="1300" dirty="0">
                          <a:effectLst/>
                        </a:rPr>
                        <a:t>Analog signal is </a:t>
                      </a:r>
                      <a:r>
                        <a:rPr lang="en-GB" sz="1300" b="1" dirty="0">
                          <a:solidFill>
                            <a:srgbClr val="C00000"/>
                          </a:solidFill>
                          <a:effectLst/>
                        </a:rPr>
                        <a:t>continuous and time varying.</a:t>
                      </a:r>
                    </a:p>
                  </a:txBody>
                  <a:tcPr marL="33437" marR="33437" marT="33437" marB="33437" anchor="ctr">
                    <a:lnL w="9525" cap="flat" cmpd="sng" algn="ctr">
                      <a:solidFill>
                        <a:srgbClr val="708AD0"/>
                      </a:solidFill>
                      <a:prstDash val="solid"/>
                      <a:round/>
                      <a:headEnd type="none" w="med" len="med"/>
                      <a:tailEnd type="none" w="med" len="med"/>
                    </a:lnL>
                    <a:lnR w="9525" cap="flat" cmpd="sng" algn="ctr">
                      <a:solidFill>
                        <a:srgbClr val="108ED0"/>
                      </a:solidFill>
                      <a:prstDash val="solid"/>
                      <a:round/>
                      <a:headEnd type="none" w="med" len="med"/>
                      <a:tailEnd type="none" w="med" len="med"/>
                    </a:lnR>
                    <a:lnT w="9525" cap="flat" cmpd="sng" algn="ctr">
                      <a:solidFill>
                        <a:srgbClr val="708AD0"/>
                      </a:solidFill>
                      <a:prstDash val="solid"/>
                      <a:round/>
                      <a:headEnd type="none" w="med" len="med"/>
                      <a:tailEnd type="none" w="med" len="med"/>
                    </a:lnT>
                    <a:lnB w="9525" cap="flat" cmpd="sng" algn="ctr">
                      <a:solidFill>
                        <a:srgbClr val="7090D0"/>
                      </a:solidFill>
                      <a:prstDash val="solid"/>
                      <a:round/>
                      <a:headEnd type="none" w="med" len="med"/>
                      <a:tailEnd type="none" w="med" len="med"/>
                    </a:lnB>
                    <a:solidFill>
                      <a:srgbClr val="FFFFFF"/>
                    </a:solidFill>
                  </a:tcPr>
                </a:tc>
                <a:tc>
                  <a:txBody>
                    <a:bodyPr/>
                    <a:lstStyle/>
                    <a:p>
                      <a:pPr algn="l"/>
                      <a:r>
                        <a:rPr lang="en-GB" sz="1300" dirty="0">
                          <a:effectLst/>
                        </a:rPr>
                        <a:t>Digital signal have </a:t>
                      </a:r>
                      <a:r>
                        <a:rPr lang="en-GB" sz="1300" b="1" dirty="0">
                          <a:solidFill>
                            <a:srgbClr val="C00000"/>
                          </a:solidFill>
                          <a:effectLst/>
                        </a:rPr>
                        <a:t>two or more states and in binary form.</a:t>
                      </a:r>
                    </a:p>
                  </a:txBody>
                  <a:tcPr marL="33437" marR="33437" marT="33437" marB="33437" anchor="ctr">
                    <a:lnL w="9525" cap="flat" cmpd="sng" algn="ctr">
                      <a:solidFill>
                        <a:srgbClr val="108ED0"/>
                      </a:solidFill>
                      <a:prstDash val="solid"/>
                      <a:round/>
                      <a:headEnd type="none" w="med" len="med"/>
                      <a:tailEnd type="none" w="med" len="med"/>
                    </a:lnL>
                    <a:lnR w="9525" cap="flat" cmpd="sng" algn="ctr">
                      <a:solidFill>
                        <a:srgbClr val="108ED0"/>
                      </a:solidFill>
                      <a:prstDash val="solid"/>
                      <a:round/>
                      <a:headEnd type="none" w="med" len="med"/>
                      <a:tailEnd type="none" w="med" len="med"/>
                    </a:lnR>
                    <a:lnT w="9525" cap="flat" cmpd="sng" algn="ctr">
                      <a:solidFill>
                        <a:srgbClr val="108ED0"/>
                      </a:solidFill>
                      <a:prstDash val="solid"/>
                      <a:round/>
                      <a:headEnd type="none" w="med" len="med"/>
                      <a:tailEnd type="none" w="med" len="med"/>
                    </a:lnT>
                    <a:lnB w="9525" cap="flat" cmpd="sng" algn="ctr">
                      <a:solidFill>
                        <a:srgbClr val="308ED0"/>
                      </a:solidFill>
                      <a:prstDash val="solid"/>
                      <a:round/>
                      <a:headEnd type="none" w="med" len="med"/>
                      <a:tailEnd type="none" w="med" len="med"/>
                    </a:lnB>
                    <a:solidFill>
                      <a:srgbClr val="FFFFFF"/>
                    </a:solidFill>
                  </a:tcPr>
                </a:tc>
                <a:extLst>
                  <a:ext uri="{0D108BD9-81ED-4DB2-BD59-A6C34878D82A}">
                    <a16:rowId xmlns:a16="http://schemas.microsoft.com/office/drawing/2014/main" val="1815796935"/>
                  </a:ext>
                </a:extLst>
              </a:tr>
              <a:tr h="251611">
                <a:tc>
                  <a:txBody>
                    <a:bodyPr/>
                    <a:lstStyle/>
                    <a:p>
                      <a:pPr algn="l"/>
                      <a:r>
                        <a:rPr lang="en-GB" sz="1300" b="1" dirty="0">
                          <a:solidFill>
                            <a:srgbClr val="C00000"/>
                          </a:solidFill>
                          <a:effectLst/>
                        </a:rPr>
                        <a:t>Troubleshooting</a:t>
                      </a:r>
                      <a:r>
                        <a:rPr lang="en-GB" sz="1300" dirty="0">
                          <a:effectLst/>
                        </a:rPr>
                        <a:t> of analog signals are </a:t>
                      </a:r>
                      <a:r>
                        <a:rPr lang="en-GB" sz="1300" b="1" dirty="0">
                          <a:effectLst/>
                        </a:rPr>
                        <a:t>difficult.</a:t>
                      </a:r>
                    </a:p>
                  </a:txBody>
                  <a:tcPr marL="33437" marR="33437" marT="33437" marB="33437" anchor="ctr">
                    <a:lnL w="9525" cap="flat" cmpd="sng" algn="ctr">
                      <a:solidFill>
                        <a:srgbClr val="7090D0"/>
                      </a:solidFill>
                      <a:prstDash val="solid"/>
                      <a:round/>
                      <a:headEnd type="none" w="med" len="med"/>
                      <a:tailEnd type="none" w="med" len="med"/>
                    </a:lnL>
                    <a:lnR w="9525" cap="flat" cmpd="sng" algn="ctr">
                      <a:solidFill>
                        <a:srgbClr val="308ED0"/>
                      </a:solidFill>
                      <a:prstDash val="solid"/>
                      <a:round/>
                      <a:headEnd type="none" w="med" len="med"/>
                      <a:tailEnd type="none" w="med" len="med"/>
                    </a:lnR>
                    <a:lnT w="9525" cap="flat" cmpd="sng" algn="ctr">
                      <a:solidFill>
                        <a:srgbClr val="7090D0"/>
                      </a:solidFill>
                      <a:prstDash val="solid"/>
                      <a:round/>
                      <a:headEnd type="none" w="med" len="med"/>
                      <a:tailEnd type="none" w="med" len="med"/>
                    </a:lnT>
                    <a:lnB w="9525" cap="flat" cmpd="sng" algn="ctr">
                      <a:solidFill>
                        <a:srgbClr val="9089D0"/>
                      </a:solidFill>
                      <a:prstDash val="solid"/>
                      <a:round/>
                      <a:headEnd type="none" w="med" len="med"/>
                      <a:tailEnd type="none" w="med" len="med"/>
                    </a:lnB>
                    <a:solidFill>
                      <a:srgbClr val="F0F0F0"/>
                    </a:solidFill>
                  </a:tcPr>
                </a:tc>
                <a:tc>
                  <a:txBody>
                    <a:bodyPr/>
                    <a:lstStyle/>
                    <a:p>
                      <a:pPr algn="l"/>
                      <a:r>
                        <a:rPr lang="en-GB" sz="1300" dirty="0">
                          <a:effectLst/>
                        </a:rPr>
                        <a:t>Troubleshooting of digital signals are </a:t>
                      </a:r>
                      <a:r>
                        <a:rPr lang="en-GB" sz="1300" b="1" dirty="0">
                          <a:effectLst/>
                        </a:rPr>
                        <a:t>easy.</a:t>
                      </a:r>
                    </a:p>
                  </a:txBody>
                  <a:tcPr marL="33437" marR="33437" marT="33437" marB="33437" anchor="ctr">
                    <a:lnL w="9525" cap="flat" cmpd="sng" algn="ctr">
                      <a:solidFill>
                        <a:srgbClr val="308ED0"/>
                      </a:solidFill>
                      <a:prstDash val="solid"/>
                      <a:round/>
                      <a:headEnd type="none" w="med" len="med"/>
                      <a:tailEnd type="none" w="med" len="med"/>
                    </a:lnL>
                    <a:lnR w="9525" cap="flat" cmpd="sng" algn="ctr">
                      <a:solidFill>
                        <a:srgbClr val="308ED0"/>
                      </a:solidFill>
                      <a:prstDash val="solid"/>
                      <a:round/>
                      <a:headEnd type="none" w="med" len="med"/>
                      <a:tailEnd type="none" w="med" len="med"/>
                    </a:lnR>
                    <a:lnT w="9525" cap="flat" cmpd="sng" algn="ctr">
                      <a:solidFill>
                        <a:srgbClr val="308ED0"/>
                      </a:solidFill>
                      <a:prstDash val="solid"/>
                      <a:round/>
                      <a:headEnd type="none" w="med" len="med"/>
                      <a:tailEnd type="none" w="med" len="med"/>
                    </a:lnT>
                    <a:lnB w="9525" cap="flat" cmpd="sng" algn="ctr">
                      <a:solidFill>
                        <a:srgbClr val="1091D0"/>
                      </a:solidFill>
                      <a:prstDash val="solid"/>
                      <a:round/>
                      <a:headEnd type="none" w="med" len="med"/>
                      <a:tailEnd type="none" w="med" len="med"/>
                    </a:lnB>
                    <a:solidFill>
                      <a:srgbClr val="F0F0F0"/>
                    </a:solidFill>
                  </a:tcPr>
                </a:tc>
                <a:extLst>
                  <a:ext uri="{0D108BD9-81ED-4DB2-BD59-A6C34878D82A}">
                    <a16:rowId xmlns:a16="http://schemas.microsoft.com/office/drawing/2014/main" val="3189266064"/>
                  </a:ext>
                </a:extLst>
              </a:tr>
              <a:tr h="197125">
                <a:tc>
                  <a:txBody>
                    <a:bodyPr/>
                    <a:lstStyle/>
                    <a:p>
                      <a:pPr algn="l"/>
                      <a:r>
                        <a:rPr lang="en-GB" sz="1300" dirty="0">
                          <a:effectLst/>
                        </a:rPr>
                        <a:t>An analog signal is usually in the form of </a:t>
                      </a:r>
                      <a:r>
                        <a:rPr lang="en-GB" sz="1300" b="1" dirty="0">
                          <a:effectLst/>
                        </a:rPr>
                        <a:t>sine wave.</a:t>
                      </a:r>
                    </a:p>
                  </a:txBody>
                  <a:tcPr marL="33437" marR="33437" marT="33437" marB="33437" anchor="ctr">
                    <a:lnL w="9525" cap="flat" cmpd="sng" algn="ctr">
                      <a:solidFill>
                        <a:srgbClr val="9089D0"/>
                      </a:solidFill>
                      <a:prstDash val="solid"/>
                      <a:round/>
                      <a:headEnd type="none" w="med" len="med"/>
                      <a:tailEnd type="none" w="med" len="med"/>
                    </a:lnL>
                    <a:lnR w="9525" cap="flat" cmpd="sng" algn="ctr">
                      <a:solidFill>
                        <a:srgbClr val="1091D0"/>
                      </a:solidFill>
                      <a:prstDash val="solid"/>
                      <a:round/>
                      <a:headEnd type="none" w="med" len="med"/>
                      <a:tailEnd type="none" w="med" len="med"/>
                    </a:lnR>
                    <a:lnT w="9525" cap="flat" cmpd="sng" algn="ctr">
                      <a:solidFill>
                        <a:srgbClr val="9089D0"/>
                      </a:solidFill>
                      <a:prstDash val="solid"/>
                      <a:round/>
                      <a:headEnd type="none" w="med" len="med"/>
                      <a:tailEnd type="none" w="med" len="med"/>
                    </a:lnT>
                    <a:lnB w="9525" cap="flat" cmpd="sng" algn="ctr">
                      <a:solidFill>
                        <a:srgbClr val="708ED0"/>
                      </a:solidFill>
                      <a:prstDash val="solid"/>
                      <a:round/>
                      <a:headEnd type="none" w="med" len="med"/>
                      <a:tailEnd type="none" w="med" len="med"/>
                    </a:lnB>
                    <a:solidFill>
                      <a:srgbClr val="FFFFFF"/>
                    </a:solidFill>
                  </a:tcPr>
                </a:tc>
                <a:tc>
                  <a:txBody>
                    <a:bodyPr/>
                    <a:lstStyle/>
                    <a:p>
                      <a:pPr algn="l"/>
                      <a:r>
                        <a:rPr lang="en-GB" sz="1300" dirty="0">
                          <a:effectLst/>
                        </a:rPr>
                        <a:t>An digital signal is usually in the form of </a:t>
                      </a:r>
                      <a:r>
                        <a:rPr lang="en-GB" sz="1300" b="1" dirty="0">
                          <a:effectLst/>
                        </a:rPr>
                        <a:t>square wave.</a:t>
                      </a:r>
                    </a:p>
                  </a:txBody>
                  <a:tcPr marL="33437" marR="33437" marT="33437" marB="33437" anchor="ctr">
                    <a:lnL w="9525" cap="flat" cmpd="sng" algn="ctr">
                      <a:solidFill>
                        <a:srgbClr val="1091D0"/>
                      </a:solidFill>
                      <a:prstDash val="solid"/>
                      <a:round/>
                      <a:headEnd type="none" w="med" len="med"/>
                      <a:tailEnd type="none" w="med" len="med"/>
                    </a:lnL>
                    <a:lnR w="9525" cap="flat" cmpd="sng" algn="ctr">
                      <a:solidFill>
                        <a:srgbClr val="1091D0"/>
                      </a:solidFill>
                      <a:prstDash val="solid"/>
                      <a:round/>
                      <a:headEnd type="none" w="med" len="med"/>
                      <a:tailEnd type="none" w="med" len="med"/>
                    </a:lnR>
                    <a:lnT w="9525" cap="flat" cmpd="sng" algn="ctr">
                      <a:solidFill>
                        <a:srgbClr val="1091D0"/>
                      </a:solidFill>
                      <a:prstDash val="solid"/>
                      <a:round/>
                      <a:headEnd type="none" w="med" len="med"/>
                      <a:tailEnd type="none" w="med" len="med"/>
                    </a:lnT>
                    <a:lnB w="9525" cap="flat" cmpd="sng" algn="ctr">
                      <a:solidFill>
                        <a:srgbClr val="108BD0"/>
                      </a:solidFill>
                      <a:prstDash val="solid"/>
                      <a:round/>
                      <a:headEnd type="none" w="med" len="med"/>
                      <a:tailEnd type="none" w="med" len="med"/>
                    </a:lnB>
                    <a:solidFill>
                      <a:srgbClr val="FFFFFF"/>
                    </a:solidFill>
                  </a:tcPr>
                </a:tc>
                <a:extLst>
                  <a:ext uri="{0D108BD9-81ED-4DB2-BD59-A6C34878D82A}">
                    <a16:rowId xmlns:a16="http://schemas.microsoft.com/office/drawing/2014/main" val="2690494186"/>
                  </a:ext>
                </a:extLst>
              </a:tr>
              <a:tr h="251611">
                <a:tc>
                  <a:txBody>
                    <a:bodyPr/>
                    <a:lstStyle/>
                    <a:p>
                      <a:pPr algn="l"/>
                      <a:r>
                        <a:rPr lang="en-GB" sz="1300" b="1" dirty="0">
                          <a:solidFill>
                            <a:srgbClr val="C00000"/>
                          </a:solidFill>
                          <a:effectLst/>
                        </a:rPr>
                        <a:t>Easily</a:t>
                      </a:r>
                      <a:r>
                        <a:rPr lang="en-GB" sz="1300" dirty="0">
                          <a:effectLst/>
                        </a:rPr>
                        <a:t> affected by the </a:t>
                      </a:r>
                      <a:r>
                        <a:rPr lang="en-GB" sz="1300" b="1" dirty="0">
                          <a:effectLst/>
                        </a:rPr>
                        <a:t>noise.</a:t>
                      </a:r>
                    </a:p>
                  </a:txBody>
                  <a:tcPr marL="33437" marR="33437" marT="33437" marB="33437" anchor="ctr">
                    <a:lnL w="9525" cap="flat" cmpd="sng" algn="ctr">
                      <a:solidFill>
                        <a:srgbClr val="708ED0"/>
                      </a:solidFill>
                      <a:prstDash val="solid"/>
                      <a:round/>
                      <a:headEnd type="none" w="med" len="med"/>
                      <a:tailEnd type="none" w="med" len="med"/>
                    </a:lnL>
                    <a:lnR w="9525" cap="flat" cmpd="sng" algn="ctr">
                      <a:solidFill>
                        <a:srgbClr val="108BD0"/>
                      </a:solidFill>
                      <a:prstDash val="solid"/>
                      <a:round/>
                      <a:headEnd type="none" w="med" len="med"/>
                      <a:tailEnd type="none" w="med" len="med"/>
                    </a:lnR>
                    <a:lnT w="9525" cap="flat" cmpd="sng" algn="ctr">
                      <a:solidFill>
                        <a:srgbClr val="708ED0"/>
                      </a:solidFill>
                      <a:prstDash val="solid"/>
                      <a:round/>
                      <a:headEnd type="none" w="med" len="med"/>
                      <a:tailEnd type="none" w="med" len="med"/>
                    </a:lnT>
                    <a:lnB w="9525" cap="flat" cmpd="sng" algn="ctr">
                      <a:solidFill>
                        <a:srgbClr val="708CD0"/>
                      </a:solidFill>
                      <a:prstDash val="solid"/>
                      <a:round/>
                      <a:headEnd type="none" w="med" len="med"/>
                      <a:tailEnd type="none" w="med" len="med"/>
                    </a:lnB>
                    <a:solidFill>
                      <a:srgbClr val="F0F0F0"/>
                    </a:solidFill>
                  </a:tcPr>
                </a:tc>
                <a:tc>
                  <a:txBody>
                    <a:bodyPr/>
                    <a:lstStyle/>
                    <a:p>
                      <a:pPr algn="l"/>
                      <a:r>
                        <a:rPr lang="en-GB" sz="1300">
                          <a:effectLst/>
                        </a:rPr>
                        <a:t>These are stable and less prone to noise.</a:t>
                      </a:r>
                    </a:p>
                  </a:txBody>
                  <a:tcPr marL="33437" marR="33437" marT="33437" marB="33437" anchor="ctr">
                    <a:lnL w="9525" cap="flat" cmpd="sng" algn="ctr">
                      <a:solidFill>
                        <a:srgbClr val="108BD0"/>
                      </a:solidFill>
                      <a:prstDash val="solid"/>
                      <a:round/>
                      <a:headEnd type="none" w="med" len="med"/>
                      <a:tailEnd type="none" w="med" len="med"/>
                    </a:lnL>
                    <a:lnR w="9525" cap="flat" cmpd="sng" algn="ctr">
                      <a:solidFill>
                        <a:srgbClr val="108BD0"/>
                      </a:solidFill>
                      <a:prstDash val="solid"/>
                      <a:round/>
                      <a:headEnd type="none" w="med" len="med"/>
                      <a:tailEnd type="none" w="med" len="med"/>
                    </a:lnR>
                    <a:lnT w="9525" cap="flat" cmpd="sng" algn="ctr">
                      <a:solidFill>
                        <a:srgbClr val="108BD0"/>
                      </a:solidFill>
                      <a:prstDash val="solid"/>
                      <a:round/>
                      <a:headEnd type="none" w="med" len="med"/>
                      <a:tailEnd type="none" w="med" len="med"/>
                    </a:lnT>
                    <a:lnB w="9525" cap="flat" cmpd="sng" algn="ctr">
                      <a:solidFill>
                        <a:srgbClr val="D093D0"/>
                      </a:solidFill>
                      <a:prstDash val="solid"/>
                      <a:round/>
                      <a:headEnd type="none" w="med" len="med"/>
                      <a:tailEnd type="none" w="med" len="med"/>
                    </a:lnB>
                    <a:solidFill>
                      <a:srgbClr val="F0F0F0"/>
                    </a:solidFill>
                  </a:tcPr>
                </a:tc>
                <a:extLst>
                  <a:ext uri="{0D108BD9-81ED-4DB2-BD59-A6C34878D82A}">
                    <a16:rowId xmlns:a16="http://schemas.microsoft.com/office/drawing/2014/main" val="2590359724"/>
                  </a:ext>
                </a:extLst>
              </a:tr>
              <a:tr h="443178">
                <a:tc>
                  <a:txBody>
                    <a:bodyPr/>
                    <a:lstStyle/>
                    <a:p>
                      <a:pPr algn="l"/>
                      <a:r>
                        <a:rPr lang="en-GB" sz="1300" dirty="0">
                          <a:effectLst/>
                        </a:rPr>
                        <a:t>Analog signals use </a:t>
                      </a:r>
                      <a:r>
                        <a:rPr lang="en-GB" sz="1300" b="1" dirty="0">
                          <a:solidFill>
                            <a:srgbClr val="C00000"/>
                          </a:solidFill>
                          <a:effectLst/>
                        </a:rPr>
                        <a:t>continuous</a:t>
                      </a:r>
                      <a:r>
                        <a:rPr lang="en-GB" sz="1300" dirty="0">
                          <a:effectLst/>
                        </a:rPr>
                        <a:t> values to represent the data.</a:t>
                      </a:r>
                    </a:p>
                  </a:txBody>
                  <a:tcPr marL="33437" marR="33437" marT="33437" marB="33437" anchor="ctr">
                    <a:lnL w="9525" cap="flat" cmpd="sng" algn="ctr">
                      <a:solidFill>
                        <a:srgbClr val="708CD0"/>
                      </a:solidFill>
                      <a:prstDash val="solid"/>
                      <a:round/>
                      <a:headEnd type="none" w="med" len="med"/>
                      <a:tailEnd type="none" w="med" len="med"/>
                    </a:lnL>
                    <a:lnR w="9525" cap="flat" cmpd="sng" algn="ctr">
                      <a:solidFill>
                        <a:srgbClr val="D093D0"/>
                      </a:solidFill>
                      <a:prstDash val="solid"/>
                      <a:round/>
                      <a:headEnd type="none" w="med" len="med"/>
                      <a:tailEnd type="none" w="med" len="med"/>
                    </a:lnR>
                    <a:lnT w="9525" cap="flat" cmpd="sng" algn="ctr">
                      <a:solidFill>
                        <a:srgbClr val="708CD0"/>
                      </a:solidFill>
                      <a:prstDash val="solid"/>
                      <a:round/>
                      <a:headEnd type="none" w="med" len="med"/>
                      <a:tailEnd type="none" w="med" len="med"/>
                    </a:lnT>
                    <a:lnB w="9525" cap="flat" cmpd="sng" algn="ctr">
                      <a:solidFill>
                        <a:srgbClr val="3095D0"/>
                      </a:solidFill>
                      <a:prstDash val="solid"/>
                      <a:round/>
                      <a:headEnd type="none" w="med" len="med"/>
                      <a:tailEnd type="none" w="med" len="med"/>
                    </a:lnB>
                    <a:solidFill>
                      <a:srgbClr val="FFFFFF"/>
                    </a:solidFill>
                  </a:tcPr>
                </a:tc>
                <a:tc>
                  <a:txBody>
                    <a:bodyPr/>
                    <a:lstStyle/>
                    <a:p>
                      <a:pPr algn="l"/>
                      <a:r>
                        <a:rPr lang="en-GB" sz="1300" dirty="0">
                          <a:effectLst/>
                        </a:rPr>
                        <a:t>Digital signals use </a:t>
                      </a:r>
                      <a:r>
                        <a:rPr lang="en-GB" sz="1300" b="1" dirty="0">
                          <a:solidFill>
                            <a:srgbClr val="C00000"/>
                          </a:solidFill>
                          <a:effectLst/>
                        </a:rPr>
                        <a:t>discrete</a:t>
                      </a:r>
                      <a:r>
                        <a:rPr lang="en-GB" sz="1300" dirty="0">
                          <a:effectLst/>
                        </a:rPr>
                        <a:t> values to represent the data.</a:t>
                      </a:r>
                    </a:p>
                  </a:txBody>
                  <a:tcPr marL="33437" marR="33437" marT="33437" marB="33437" anchor="ctr">
                    <a:lnL w="9525" cap="flat" cmpd="sng" algn="ctr">
                      <a:solidFill>
                        <a:srgbClr val="D093D0"/>
                      </a:solidFill>
                      <a:prstDash val="solid"/>
                      <a:round/>
                      <a:headEnd type="none" w="med" len="med"/>
                      <a:tailEnd type="none" w="med" len="med"/>
                    </a:lnL>
                    <a:lnR w="9525" cap="flat" cmpd="sng" algn="ctr">
                      <a:solidFill>
                        <a:srgbClr val="D093D0"/>
                      </a:solidFill>
                      <a:prstDash val="solid"/>
                      <a:round/>
                      <a:headEnd type="none" w="med" len="med"/>
                      <a:tailEnd type="none" w="med" len="med"/>
                    </a:lnR>
                    <a:lnT w="9525" cap="flat" cmpd="sng" algn="ctr">
                      <a:solidFill>
                        <a:srgbClr val="D093D0"/>
                      </a:solidFill>
                      <a:prstDash val="solid"/>
                      <a:round/>
                      <a:headEnd type="none" w="med" len="med"/>
                      <a:tailEnd type="none" w="med" len="med"/>
                    </a:lnT>
                    <a:lnB w="9525" cap="flat" cmpd="sng" algn="ctr">
                      <a:solidFill>
                        <a:srgbClr val="3094D0"/>
                      </a:solidFill>
                      <a:prstDash val="solid"/>
                      <a:round/>
                      <a:headEnd type="none" w="med" len="med"/>
                      <a:tailEnd type="none" w="med" len="med"/>
                    </a:lnB>
                    <a:solidFill>
                      <a:srgbClr val="FFFFFF"/>
                    </a:solidFill>
                  </a:tcPr>
                </a:tc>
                <a:extLst>
                  <a:ext uri="{0D108BD9-81ED-4DB2-BD59-A6C34878D82A}">
                    <a16:rowId xmlns:a16="http://schemas.microsoft.com/office/drawing/2014/main" val="125897217"/>
                  </a:ext>
                </a:extLst>
              </a:tr>
              <a:tr h="443178">
                <a:tc>
                  <a:txBody>
                    <a:bodyPr/>
                    <a:lstStyle/>
                    <a:p>
                      <a:pPr algn="l"/>
                      <a:r>
                        <a:rPr lang="en-GB" sz="1300" b="1" dirty="0">
                          <a:solidFill>
                            <a:srgbClr val="C00000"/>
                          </a:solidFill>
                          <a:effectLst/>
                        </a:rPr>
                        <a:t>Accuracy</a:t>
                      </a:r>
                      <a:r>
                        <a:rPr lang="en-GB" sz="1300" dirty="0">
                          <a:effectLst/>
                        </a:rPr>
                        <a:t> of the analog signals may be affected by noise.</a:t>
                      </a:r>
                    </a:p>
                  </a:txBody>
                  <a:tcPr marL="33437" marR="33437" marT="33437" marB="33437" anchor="ctr">
                    <a:lnL w="9525" cap="flat" cmpd="sng" algn="ctr">
                      <a:solidFill>
                        <a:srgbClr val="3095D0"/>
                      </a:solidFill>
                      <a:prstDash val="solid"/>
                      <a:round/>
                      <a:headEnd type="none" w="med" len="med"/>
                      <a:tailEnd type="none" w="med" len="med"/>
                    </a:lnL>
                    <a:lnR w="9525" cap="flat" cmpd="sng" algn="ctr">
                      <a:solidFill>
                        <a:srgbClr val="3094D0"/>
                      </a:solidFill>
                      <a:prstDash val="solid"/>
                      <a:round/>
                      <a:headEnd type="none" w="med" len="med"/>
                      <a:tailEnd type="none" w="med" len="med"/>
                    </a:lnR>
                    <a:lnT w="9525" cap="flat" cmpd="sng" algn="ctr">
                      <a:solidFill>
                        <a:srgbClr val="3095D0"/>
                      </a:solidFill>
                      <a:prstDash val="solid"/>
                      <a:round/>
                      <a:headEnd type="none" w="med" len="med"/>
                      <a:tailEnd type="none" w="med" len="med"/>
                    </a:lnT>
                    <a:lnB w="9525" cap="flat" cmpd="sng" algn="ctr">
                      <a:solidFill>
                        <a:srgbClr val="9092D0"/>
                      </a:solidFill>
                      <a:prstDash val="solid"/>
                      <a:round/>
                      <a:headEnd type="none" w="med" len="med"/>
                      <a:tailEnd type="none" w="med" len="med"/>
                    </a:lnB>
                    <a:solidFill>
                      <a:srgbClr val="F0F0F0"/>
                    </a:solidFill>
                  </a:tcPr>
                </a:tc>
                <a:tc>
                  <a:txBody>
                    <a:bodyPr/>
                    <a:lstStyle/>
                    <a:p>
                      <a:pPr algn="l"/>
                      <a:r>
                        <a:rPr lang="en-GB" sz="1300">
                          <a:effectLst/>
                        </a:rPr>
                        <a:t>Accuracy of the digital signals are immune from the noise.</a:t>
                      </a:r>
                    </a:p>
                  </a:txBody>
                  <a:tcPr marL="33437" marR="33437" marT="33437" marB="33437" anchor="ctr">
                    <a:lnL w="9525" cap="flat" cmpd="sng" algn="ctr">
                      <a:solidFill>
                        <a:srgbClr val="3094D0"/>
                      </a:solidFill>
                      <a:prstDash val="solid"/>
                      <a:round/>
                      <a:headEnd type="none" w="med" len="med"/>
                      <a:tailEnd type="none" w="med" len="med"/>
                    </a:lnL>
                    <a:lnR w="9525" cap="flat" cmpd="sng" algn="ctr">
                      <a:solidFill>
                        <a:srgbClr val="3094D0"/>
                      </a:solidFill>
                      <a:prstDash val="solid"/>
                      <a:round/>
                      <a:headEnd type="none" w="med" len="med"/>
                      <a:tailEnd type="none" w="med" len="med"/>
                    </a:lnR>
                    <a:lnT w="9525" cap="flat" cmpd="sng" algn="ctr">
                      <a:solidFill>
                        <a:srgbClr val="3094D0"/>
                      </a:solidFill>
                      <a:prstDash val="solid"/>
                      <a:round/>
                      <a:headEnd type="none" w="med" len="med"/>
                      <a:tailEnd type="none" w="med" len="med"/>
                    </a:lnT>
                    <a:lnB w="9525" cap="flat" cmpd="sng" algn="ctr">
                      <a:solidFill>
                        <a:srgbClr val="3095D0"/>
                      </a:solidFill>
                      <a:prstDash val="solid"/>
                      <a:round/>
                      <a:headEnd type="none" w="med" len="med"/>
                      <a:tailEnd type="none" w="med" len="med"/>
                    </a:lnB>
                    <a:solidFill>
                      <a:srgbClr val="F0F0F0"/>
                    </a:solidFill>
                  </a:tcPr>
                </a:tc>
                <a:extLst>
                  <a:ext uri="{0D108BD9-81ED-4DB2-BD59-A6C34878D82A}">
                    <a16:rowId xmlns:a16="http://schemas.microsoft.com/office/drawing/2014/main" val="3222413535"/>
                  </a:ext>
                </a:extLst>
              </a:tr>
              <a:tr h="443178">
                <a:tc>
                  <a:txBody>
                    <a:bodyPr/>
                    <a:lstStyle/>
                    <a:p>
                      <a:pPr algn="l"/>
                      <a:r>
                        <a:rPr lang="en-GB" sz="1300" dirty="0">
                          <a:effectLst/>
                        </a:rPr>
                        <a:t>Analog signals may be </a:t>
                      </a:r>
                      <a:r>
                        <a:rPr lang="en-GB" sz="1300" b="1" dirty="0">
                          <a:effectLst/>
                        </a:rPr>
                        <a:t>affected during data transmission.</a:t>
                      </a:r>
                    </a:p>
                  </a:txBody>
                  <a:tcPr marL="33437" marR="33437" marT="33437" marB="33437" anchor="ctr">
                    <a:lnL w="9525" cap="flat" cmpd="sng" algn="ctr">
                      <a:solidFill>
                        <a:srgbClr val="9092D0"/>
                      </a:solidFill>
                      <a:prstDash val="solid"/>
                      <a:round/>
                      <a:headEnd type="none" w="med" len="med"/>
                      <a:tailEnd type="none" w="med" len="med"/>
                    </a:lnL>
                    <a:lnR w="9525" cap="flat" cmpd="sng" algn="ctr">
                      <a:solidFill>
                        <a:srgbClr val="3095D0"/>
                      </a:solidFill>
                      <a:prstDash val="solid"/>
                      <a:round/>
                      <a:headEnd type="none" w="med" len="med"/>
                      <a:tailEnd type="none" w="med" len="med"/>
                    </a:lnR>
                    <a:lnT w="9525" cap="flat" cmpd="sng" algn="ctr">
                      <a:solidFill>
                        <a:srgbClr val="9092D0"/>
                      </a:solidFill>
                      <a:prstDash val="solid"/>
                      <a:round/>
                      <a:headEnd type="none" w="med" len="med"/>
                      <a:tailEnd type="none" w="med" len="med"/>
                    </a:lnT>
                    <a:lnB w="9525" cap="flat" cmpd="sng" algn="ctr">
                      <a:solidFill>
                        <a:srgbClr val="3099D0"/>
                      </a:solidFill>
                      <a:prstDash val="solid"/>
                      <a:round/>
                      <a:headEnd type="none" w="med" len="med"/>
                      <a:tailEnd type="none" w="med" len="med"/>
                    </a:lnB>
                    <a:solidFill>
                      <a:srgbClr val="FFFFFF"/>
                    </a:solidFill>
                  </a:tcPr>
                </a:tc>
                <a:tc>
                  <a:txBody>
                    <a:bodyPr/>
                    <a:lstStyle/>
                    <a:p>
                      <a:pPr algn="l"/>
                      <a:r>
                        <a:rPr lang="en-GB" sz="1300" dirty="0">
                          <a:effectLst/>
                        </a:rPr>
                        <a:t>Digital signals are </a:t>
                      </a:r>
                      <a:r>
                        <a:rPr lang="en-GB" sz="1300" b="1" dirty="0">
                          <a:effectLst/>
                        </a:rPr>
                        <a:t>not </a:t>
                      </a:r>
                      <a:r>
                        <a:rPr lang="en-GB" sz="1300" b="1" dirty="0" smtClean="0">
                          <a:effectLst/>
                        </a:rPr>
                        <a:t>affected </a:t>
                      </a:r>
                      <a:r>
                        <a:rPr lang="en-GB" sz="1300" dirty="0">
                          <a:effectLst/>
                        </a:rPr>
                        <a:t>during data transmission.</a:t>
                      </a:r>
                    </a:p>
                  </a:txBody>
                  <a:tcPr marL="33437" marR="33437" marT="33437" marB="33437" anchor="ctr">
                    <a:lnL w="9525" cap="flat" cmpd="sng" algn="ctr">
                      <a:solidFill>
                        <a:srgbClr val="3095D0"/>
                      </a:solidFill>
                      <a:prstDash val="solid"/>
                      <a:round/>
                      <a:headEnd type="none" w="med" len="med"/>
                      <a:tailEnd type="none" w="med" len="med"/>
                    </a:lnL>
                    <a:lnR w="9525" cap="flat" cmpd="sng" algn="ctr">
                      <a:solidFill>
                        <a:srgbClr val="3095D0"/>
                      </a:solidFill>
                      <a:prstDash val="solid"/>
                      <a:round/>
                      <a:headEnd type="none" w="med" len="med"/>
                      <a:tailEnd type="none" w="med" len="med"/>
                    </a:lnR>
                    <a:lnT w="9525" cap="flat" cmpd="sng" algn="ctr">
                      <a:solidFill>
                        <a:srgbClr val="3095D0"/>
                      </a:solidFill>
                      <a:prstDash val="solid"/>
                      <a:round/>
                      <a:headEnd type="none" w="med" len="med"/>
                      <a:tailEnd type="none" w="med" len="med"/>
                    </a:lnT>
                    <a:lnB w="9525" cap="flat" cmpd="sng" algn="ctr">
                      <a:solidFill>
                        <a:srgbClr val="7095D0"/>
                      </a:solidFill>
                      <a:prstDash val="solid"/>
                      <a:round/>
                      <a:headEnd type="none" w="med" len="med"/>
                      <a:tailEnd type="none" w="med" len="med"/>
                    </a:lnB>
                    <a:solidFill>
                      <a:srgbClr val="FFFFFF"/>
                    </a:solidFill>
                  </a:tcPr>
                </a:tc>
                <a:extLst>
                  <a:ext uri="{0D108BD9-81ED-4DB2-BD59-A6C34878D82A}">
                    <a16:rowId xmlns:a16="http://schemas.microsoft.com/office/drawing/2014/main" val="4159381670"/>
                  </a:ext>
                </a:extLst>
              </a:tr>
              <a:tr h="251611">
                <a:tc>
                  <a:txBody>
                    <a:bodyPr/>
                    <a:lstStyle/>
                    <a:p>
                      <a:pPr algn="l"/>
                      <a:r>
                        <a:rPr lang="en-GB" sz="1300" dirty="0">
                          <a:effectLst/>
                        </a:rPr>
                        <a:t>Analog signals </a:t>
                      </a:r>
                      <a:r>
                        <a:rPr lang="en-GB" sz="1300" b="1" dirty="0">
                          <a:solidFill>
                            <a:srgbClr val="C00000"/>
                          </a:solidFill>
                          <a:effectLst/>
                        </a:rPr>
                        <a:t>use more power.</a:t>
                      </a:r>
                    </a:p>
                  </a:txBody>
                  <a:tcPr marL="33437" marR="33437" marT="33437" marB="33437" anchor="ctr">
                    <a:lnL w="9525" cap="flat" cmpd="sng" algn="ctr">
                      <a:solidFill>
                        <a:srgbClr val="3099D0"/>
                      </a:solidFill>
                      <a:prstDash val="solid"/>
                      <a:round/>
                      <a:headEnd type="none" w="med" len="med"/>
                      <a:tailEnd type="none" w="med" len="med"/>
                    </a:lnL>
                    <a:lnR w="9525" cap="flat" cmpd="sng" algn="ctr">
                      <a:solidFill>
                        <a:srgbClr val="7095D0"/>
                      </a:solidFill>
                      <a:prstDash val="solid"/>
                      <a:round/>
                      <a:headEnd type="none" w="med" len="med"/>
                      <a:tailEnd type="none" w="med" len="med"/>
                    </a:lnR>
                    <a:lnT w="9525" cap="flat" cmpd="sng" algn="ctr">
                      <a:solidFill>
                        <a:srgbClr val="3099D0"/>
                      </a:solidFill>
                      <a:prstDash val="solid"/>
                      <a:round/>
                      <a:headEnd type="none" w="med" len="med"/>
                      <a:tailEnd type="none" w="med" len="med"/>
                    </a:lnT>
                    <a:lnB w="9525" cap="flat" cmpd="sng" algn="ctr">
                      <a:solidFill>
                        <a:srgbClr val="B095D0"/>
                      </a:solidFill>
                      <a:prstDash val="solid"/>
                      <a:round/>
                      <a:headEnd type="none" w="med" len="med"/>
                      <a:tailEnd type="none" w="med" len="med"/>
                    </a:lnB>
                    <a:solidFill>
                      <a:srgbClr val="F0F0F0"/>
                    </a:solidFill>
                  </a:tcPr>
                </a:tc>
                <a:tc>
                  <a:txBody>
                    <a:bodyPr/>
                    <a:lstStyle/>
                    <a:p>
                      <a:pPr algn="l"/>
                      <a:r>
                        <a:rPr lang="en-GB" sz="1300" dirty="0">
                          <a:effectLst/>
                        </a:rPr>
                        <a:t>Digital signals use </a:t>
                      </a:r>
                      <a:r>
                        <a:rPr lang="en-GB" sz="1300" b="1" dirty="0">
                          <a:effectLst/>
                        </a:rPr>
                        <a:t>less power.</a:t>
                      </a:r>
                    </a:p>
                  </a:txBody>
                  <a:tcPr marL="33437" marR="33437" marT="33437" marB="33437" anchor="ctr">
                    <a:lnL w="9525" cap="flat" cmpd="sng" algn="ctr">
                      <a:solidFill>
                        <a:srgbClr val="7095D0"/>
                      </a:solidFill>
                      <a:prstDash val="solid"/>
                      <a:round/>
                      <a:headEnd type="none" w="med" len="med"/>
                      <a:tailEnd type="none" w="med" len="med"/>
                    </a:lnL>
                    <a:lnR w="9525" cap="flat" cmpd="sng" algn="ctr">
                      <a:solidFill>
                        <a:srgbClr val="7095D0"/>
                      </a:solidFill>
                      <a:prstDash val="solid"/>
                      <a:round/>
                      <a:headEnd type="none" w="med" len="med"/>
                      <a:tailEnd type="none" w="med" len="med"/>
                    </a:lnR>
                    <a:lnT w="9525" cap="flat" cmpd="sng" algn="ctr">
                      <a:solidFill>
                        <a:srgbClr val="7095D0"/>
                      </a:solidFill>
                      <a:prstDash val="solid"/>
                      <a:round/>
                      <a:headEnd type="none" w="med" len="med"/>
                      <a:tailEnd type="none" w="med" len="med"/>
                    </a:lnT>
                    <a:lnB w="9525" cap="flat" cmpd="sng" algn="ctr">
                      <a:solidFill>
                        <a:srgbClr val="B095D0"/>
                      </a:solidFill>
                      <a:prstDash val="solid"/>
                      <a:round/>
                      <a:headEnd type="none" w="med" len="med"/>
                      <a:tailEnd type="none" w="med" len="med"/>
                    </a:lnB>
                    <a:solidFill>
                      <a:srgbClr val="F0F0F0"/>
                    </a:solidFill>
                  </a:tcPr>
                </a:tc>
                <a:extLst>
                  <a:ext uri="{0D108BD9-81ED-4DB2-BD59-A6C34878D82A}">
                    <a16:rowId xmlns:a16="http://schemas.microsoft.com/office/drawing/2014/main" val="3773775092"/>
                  </a:ext>
                </a:extLst>
              </a:tr>
              <a:tr h="443178">
                <a:tc>
                  <a:txBody>
                    <a:bodyPr/>
                    <a:lstStyle/>
                    <a:p>
                      <a:pPr algn="l"/>
                      <a:r>
                        <a:rPr lang="en-IN" sz="1300" dirty="0">
                          <a:effectLst/>
                        </a:rPr>
                        <a:t>Examples: </a:t>
                      </a:r>
                      <a:r>
                        <a:rPr lang="en-IN" sz="1300" b="1" dirty="0">
                          <a:solidFill>
                            <a:srgbClr val="C00000"/>
                          </a:solidFill>
                          <a:effectLst/>
                        </a:rPr>
                        <a:t>Human voice, natural sound</a:t>
                      </a:r>
                      <a:r>
                        <a:rPr lang="en-IN" sz="1300" dirty="0">
                          <a:effectLst/>
                        </a:rPr>
                        <a:t>, Audio signal, Radio signal etc.</a:t>
                      </a:r>
                    </a:p>
                  </a:txBody>
                  <a:tcPr marL="33437" marR="33437" marT="33437" marB="33437" anchor="ctr">
                    <a:lnL w="9525" cap="flat" cmpd="sng" algn="ctr">
                      <a:solidFill>
                        <a:srgbClr val="B095D0"/>
                      </a:solidFill>
                      <a:prstDash val="solid"/>
                      <a:round/>
                      <a:headEnd type="none" w="med" len="med"/>
                      <a:tailEnd type="none" w="med" len="med"/>
                    </a:lnL>
                    <a:lnR w="9525" cap="flat" cmpd="sng" algn="ctr">
                      <a:solidFill>
                        <a:srgbClr val="B095D0"/>
                      </a:solidFill>
                      <a:prstDash val="solid"/>
                      <a:round/>
                      <a:headEnd type="none" w="med" len="med"/>
                      <a:tailEnd type="none" w="med" len="med"/>
                    </a:lnR>
                    <a:lnT w="9525" cap="flat" cmpd="sng" algn="ctr">
                      <a:solidFill>
                        <a:srgbClr val="B095D0"/>
                      </a:solidFill>
                      <a:prstDash val="solid"/>
                      <a:round/>
                      <a:headEnd type="none" w="med" len="med"/>
                      <a:tailEnd type="none" w="med" len="med"/>
                    </a:lnT>
                    <a:lnB w="9525" cap="flat" cmpd="sng" algn="ctr">
                      <a:solidFill>
                        <a:srgbClr val="B093D0"/>
                      </a:solidFill>
                      <a:prstDash val="solid"/>
                      <a:round/>
                      <a:headEnd type="none" w="med" len="med"/>
                      <a:tailEnd type="none" w="med" len="med"/>
                    </a:lnB>
                    <a:solidFill>
                      <a:srgbClr val="FFFFFF"/>
                    </a:solidFill>
                  </a:tcPr>
                </a:tc>
                <a:tc>
                  <a:txBody>
                    <a:bodyPr/>
                    <a:lstStyle/>
                    <a:p>
                      <a:pPr algn="l"/>
                      <a:r>
                        <a:rPr lang="en-GB" sz="1300" dirty="0">
                          <a:effectLst/>
                        </a:rPr>
                        <a:t>Examples: </a:t>
                      </a:r>
                      <a:r>
                        <a:rPr lang="en-GB" sz="1300" b="1" dirty="0">
                          <a:effectLst/>
                        </a:rPr>
                        <a:t>Computers, </a:t>
                      </a:r>
                      <a:r>
                        <a:rPr lang="en-GB" sz="1300" b="1" dirty="0" smtClean="0">
                          <a:effectLst/>
                        </a:rPr>
                        <a:t>Optical </a:t>
                      </a:r>
                      <a:r>
                        <a:rPr lang="en-GB" sz="1300" b="1" dirty="0">
                          <a:effectLst/>
                        </a:rPr>
                        <a:t>drives, etc.</a:t>
                      </a:r>
                    </a:p>
                  </a:txBody>
                  <a:tcPr marL="33437" marR="33437" marT="33437" marB="33437" anchor="ctr">
                    <a:lnL w="9525" cap="flat" cmpd="sng" algn="ctr">
                      <a:solidFill>
                        <a:srgbClr val="B095D0"/>
                      </a:solidFill>
                      <a:prstDash val="solid"/>
                      <a:round/>
                      <a:headEnd type="none" w="med" len="med"/>
                      <a:tailEnd type="none" w="med" len="med"/>
                    </a:lnL>
                    <a:lnR w="9525" cap="flat" cmpd="sng" algn="ctr">
                      <a:solidFill>
                        <a:srgbClr val="B095D0"/>
                      </a:solidFill>
                      <a:prstDash val="solid"/>
                      <a:round/>
                      <a:headEnd type="none" w="med" len="med"/>
                      <a:tailEnd type="none" w="med" len="med"/>
                    </a:lnR>
                    <a:lnT w="9525" cap="flat" cmpd="sng" algn="ctr">
                      <a:solidFill>
                        <a:srgbClr val="B095D0"/>
                      </a:solidFill>
                      <a:prstDash val="solid"/>
                      <a:round/>
                      <a:headEnd type="none" w="med" len="med"/>
                      <a:tailEnd type="none" w="med" len="med"/>
                    </a:lnT>
                    <a:lnB w="9525" cap="flat" cmpd="sng" algn="ctr">
                      <a:solidFill>
                        <a:srgbClr val="B098D0"/>
                      </a:solidFill>
                      <a:prstDash val="solid"/>
                      <a:round/>
                      <a:headEnd type="none" w="med" len="med"/>
                      <a:tailEnd type="none" w="med" len="med"/>
                    </a:lnB>
                    <a:solidFill>
                      <a:srgbClr val="FFFFFF"/>
                    </a:solidFill>
                  </a:tcPr>
                </a:tc>
                <a:extLst>
                  <a:ext uri="{0D108BD9-81ED-4DB2-BD59-A6C34878D82A}">
                    <a16:rowId xmlns:a16="http://schemas.microsoft.com/office/drawing/2014/main" val="2872844824"/>
                  </a:ext>
                </a:extLst>
              </a:tr>
              <a:tr h="443178">
                <a:tc>
                  <a:txBody>
                    <a:bodyPr/>
                    <a:lstStyle/>
                    <a:p>
                      <a:pPr algn="l"/>
                      <a:r>
                        <a:rPr lang="en-GB" sz="1300" dirty="0">
                          <a:effectLst/>
                        </a:rPr>
                        <a:t>Components like </a:t>
                      </a:r>
                      <a:r>
                        <a:rPr lang="en-GB" sz="1300" b="1" dirty="0">
                          <a:solidFill>
                            <a:srgbClr val="C00000"/>
                          </a:solidFill>
                          <a:effectLst/>
                        </a:rPr>
                        <a:t>resistors, Capacitors, </a:t>
                      </a:r>
                      <a:r>
                        <a:rPr lang="en-GB" sz="1300" b="1" dirty="0" smtClean="0">
                          <a:solidFill>
                            <a:srgbClr val="C00000"/>
                          </a:solidFill>
                          <a:effectLst/>
                        </a:rPr>
                        <a:t>Inductors</a:t>
                      </a:r>
                      <a:r>
                        <a:rPr lang="en-GB" sz="1300" dirty="0" smtClean="0">
                          <a:effectLst/>
                        </a:rPr>
                        <a:t> </a:t>
                      </a:r>
                      <a:r>
                        <a:rPr lang="en-GB" sz="1300" dirty="0">
                          <a:effectLst/>
                        </a:rPr>
                        <a:t>are used in analog circuits.</a:t>
                      </a:r>
                    </a:p>
                  </a:txBody>
                  <a:tcPr marL="33437" marR="33437" marT="33437" marB="33437" anchor="ctr">
                    <a:lnL w="9525" cap="flat" cmpd="sng" algn="ctr">
                      <a:solidFill>
                        <a:srgbClr val="B093D0"/>
                      </a:solidFill>
                      <a:prstDash val="solid"/>
                      <a:round/>
                      <a:headEnd type="none" w="med" len="med"/>
                      <a:tailEnd type="none" w="med" len="med"/>
                    </a:lnL>
                    <a:lnR w="9525" cap="flat" cmpd="sng" algn="ctr">
                      <a:solidFill>
                        <a:srgbClr val="B098D0"/>
                      </a:solidFill>
                      <a:prstDash val="solid"/>
                      <a:round/>
                      <a:headEnd type="none" w="med" len="med"/>
                      <a:tailEnd type="none" w="med" len="med"/>
                    </a:lnR>
                    <a:lnT w="9525" cap="flat" cmpd="sng" algn="ctr">
                      <a:solidFill>
                        <a:srgbClr val="B093D0"/>
                      </a:solidFill>
                      <a:prstDash val="solid"/>
                      <a:round/>
                      <a:headEnd type="none" w="med" len="med"/>
                      <a:tailEnd type="none" w="med" len="med"/>
                    </a:lnT>
                    <a:lnB w="9525" cap="flat" cmpd="sng" algn="ctr">
                      <a:solidFill>
                        <a:srgbClr val="B093D0"/>
                      </a:solidFill>
                      <a:prstDash val="solid"/>
                      <a:round/>
                      <a:headEnd type="none" w="med" len="med"/>
                      <a:tailEnd type="none" w="med" len="med"/>
                    </a:lnB>
                    <a:solidFill>
                      <a:srgbClr val="F0F0F0"/>
                    </a:solidFill>
                  </a:tcPr>
                </a:tc>
                <a:tc>
                  <a:txBody>
                    <a:bodyPr/>
                    <a:lstStyle/>
                    <a:p>
                      <a:pPr algn="l"/>
                      <a:r>
                        <a:rPr lang="en-GB" sz="1300" dirty="0">
                          <a:effectLst/>
                        </a:rPr>
                        <a:t>Components like </a:t>
                      </a:r>
                      <a:r>
                        <a:rPr lang="en-GB" sz="1300" b="1" dirty="0">
                          <a:solidFill>
                            <a:srgbClr val="C00000"/>
                          </a:solidFill>
                          <a:effectLst/>
                        </a:rPr>
                        <a:t>transistors, logic gates, and micro-controllers </a:t>
                      </a:r>
                      <a:r>
                        <a:rPr lang="en-GB" sz="1300" dirty="0">
                          <a:effectLst/>
                        </a:rPr>
                        <a:t>are used in Digital circuits.</a:t>
                      </a:r>
                    </a:p>
                  </a:txBody>
                  <a:tcPr marL="33437" marR="33437" marT="33437" marB="33437" anchor="ctr">
                    <a:lnL w="9525" cap="flat" cmpd="sng" algn="ctr">
                      <a:solidFill>
                        <a:srgbClr val="B098D0"/>
                      </a:solidFill>
                      <a:prstDash val="solid"/>
                      <a:round/>
                      <a:headEnd type="none" w="med" len="med"/>
                      <a:tailEnd type="none" w="med" len="med"/>
                    </a:lnL>
                    <a:lnR w="9525" cap="flat" cmpd="sng" algn="ctr">
                      <a:solidFill>
                        <a:srgbClr val="B098D0"/>
                      </a:solidFill>
                      <a:prstDash val="solid"/>
                      <a:round/>
                      <a:headEnd type="none" w="med" len="med"/>
                      <a:tailEnd type="none" w="med" len="med"/>
                    </a:lnR>
                    <a:lnT w="9525" cap="flat" cmpd="sng" algn="ctr">
                      <a:solidFill>
                        <a:srgbClr val="B098D0"/>
                      </a:solidFill>
                      <a:prstDash val="solid"/>
                      <a:round/>
                      <a:headEnd type="none" w="med" len="med"/>
                      <a:tailEnd type="none" w="med" len="med"/>
                    </a:lnT>
                    <a:lnB w="9525" cap="flat" cmpd="sng" algn="ctr">
                      <a:solidFill>
                        <a:srgbClr val="B098D0"/>
                      </a:solidFill>
                      <a:prstDash val="solid"/>
                      <a:round/>
                      <a:headEnd type="none" w="med" len="med"/>
                      <a:tailEnd type="none" w="med" len="med"/>
                    </a:lnB>
                    <a:solidFill>
                      <a:srgbClr val="F0F0F0"/>
                    </a:solidFill>
                  </a:tcPr>
                </a:tc>
                <a:extLst>
                  <a:ext uri="{0D108BD9-81ED-4DB2-BD59-A6C34878D82A}">
                    <a16:rowId xmlns:a16="http://schemas.microsoft.com/office/drawing/2014/main" val="566670881"/>
                  </a:ext>
                </a:extLst>
              </a:tr>
            </a:tbl>
          </a:graphicData>
        </a:graphic>
      </p:graphicFrame>
      <p:pic>
        <p:nvPicPr>
          <p:cNvPr id="4" name="Google Shape;186;p29"/>
          <p:cNvPicPr preferRelativeResize="0"/>
          <p:nvPr/>
        </p:nvPicPr>
        <p:blipFill rotWithShape="1">
          <a:blip r:embed="rId2">
            <a:alphaModFix/>
          </a:blip>
          <a:srcRect/>
          <a:stretch/>
        </p:blipFill>
        <p:spPr>
          <a:xfrm>
            <a:off x="41821" y="47020"/>
            <a:ext cx="739015" cy="528333"/>
          </a:xfrm>
          <a:prstGeom prst="rect">
            <a:avLst/>
          </a:prstGeom>
          <a:noFill/>
          <a:ln>
            <a:noFill/>
          </a:ln>
        </p:spPr>
      </p:pic>
    </p:spTree>
    <p:extLst>
      <p:ext uri="{BB962C8B-B14F-4D97-AF65-F5344CB8AC3E}">
        <p14:creationId xmlns:p14="http://schemas.microsoft.com/office/powerpoint/2010/main" val="189547078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29"/>
          <p:cNvSpPr txBox="1">
            <a:spLocks noGrp="1"/>
          </p:cNvSpPr>
          <p:nvPr>
            <p:ph type="sldNum" idx="12"/>
          </p:nvPr>
        </p:nvSpPr>
        <p:spPr>
          <a:xfrm>
            <a:off x="7425344" y="4844839"/>
            <a:ext cx="984019" cy="273844"/>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en" sz="900">
                <a:solidFill>
                  <a:schemeClr val="dk1"/>
                </a:solidFill>
                <a:latin typeface="Times New Roman"/>
                <a:ea typeface="Times New Roman"/>
                <a:cs typeface="Times New Roman"/>
                <a:sym typeface="Times New Roman"/>
              </a:rPr>
              <a:t>17</a:t>
            </a:fld>
            <a:endParaRPr sz="900">
              <a:solidFill>
                <a:schemeClr val="dk1"/>
              </a:solidFill>
              <a:latin typeface="Times New Roman"/>
              <a:ea typeface="Times New Roman"/>
              <a:cs typeface="Times New Roman"/>
              <a:sym typeface="Times New Roman"/>
            </a:endParaRPr>
          </a:p>
        </p:txBody>
      </p:sp>
      <p:sp>
        <p:nvSpPr>
          <p:cNvPr id="185" name="Google Shape;185;p29"/>
          <p:cNvSpPr/>
          <p:nvPr/>
        </p:nvSpPr>
        <p:spPr>
          <a:xfrm>
            <a:off x="1071041" y="164348"/>
            <a:ext cx="7338322" cy="623248"/>
          </a:xfrm>
          <a:prstGeom prst="rect">
            <a:avLst/>
          </a:prstGeom>
          <a:noFill/>
          <a:ln>
            <a:noFill/>
          </a:ln>
        </p:spPr>
        <p:txBody>
          <a:bodyPr spcFirstLastPara="1" wrap="square" lIns="68575" tIns="34275" rIns="68575" bIns="34275" anchor="t" anchorCtr="0">
            <a:noAutofit/>
          </a:bodyPr>
          <a:lstStyle/>
          <a:p>
            <a:pPr>
              <a:buSzPct val="150000"/>
            </a:pPr>
            <a:r>
              <a:rPr lang="en-US" sz="2800" dirty="0">
                <a:solidFill>
                  <a:srgbClr val="7030A0"/>
                </a:solidFill>
                <a:latin typeface="Times New Roman" panose="02020603050405020304" pitchFamily="18" charset="0"/>
                <a:cs typeface="Times New Roman" panose="02020603050405020304" pitchFamily="18" charset="0"/>
              </a:rPr>
              <a:t>Period and Frequencies</a:t>
            </a:r>
          </a:p>
        </p:txBody>
      </p:sp>
      <p:pic>
        <p:nvPicPr>
          <p:cNvPr id="186" name="Google Shape;186;p29"/>
          <p:cNvPicPr preferRelativeResize="0"/>
          <p:nvPr/>
        </p:nvPicPr>
        <p:blipFill rotWithShape="1">
          <a:blip r:embed="rId3">
            <a:alphaModFix/>
          </a:blip>
          <a:srcRect/>
          <a:stretch/>
        </p:blipFill>
        <p:spPr>
          <a:xfrm>
            <a:off x="41821" y="47020"/>
            <a:ext cx="739015" cy="528333"/>
          </a:xfrm>
          <a:prstGeom prst="rect">
            <a:avLst/>
          </a:prstGeom>
          <a:noFill/>
          <a:ln>
            <a:noFill/>
          </a:ln>
        </p:spPr>
      </p:pic>
      <p:sp>
        <p:nvSpPr>
          <p:cNvPr id="187" name="Google Shape;187;p29"/>
          <p:cNvSpPr txBox="1">
            <a:spLocks noGrp="1"/>
          </p:cNvSpPr>
          <p:nvPr>
            <p:ph type="dt" idx="10"/>
          </p:nvPr>
        </p:nvSpPr>
        <p:spPr>
          <a:xfrm>
            <a:off x="571500" y="4844838"/>
            <a:ext cx="2057400" cy="273900"/>
          </a:xfrm>
          <a:prstGeom prst="rect">
            <a:avLst/>
          </a:prstGeom>
          <a:noFill/>
          <a:ln>
            <a:noFill/>
          </a:ln>
        </p:spPr>
        <p:txBody>
          <a:bodyPr spcFirstLastPara="1" wrap="square" lIns="68575" tIns="34275" rIns="68575" bIns="34275" anchor="ctr" anchorCtr="0">
            <a:noAutofit/>
          </a:bodyPr>
          <a:lstStyle/>
          <a:p>
            <a:pPr marL="0" lvl="0" indent="0" algn="l" rtl="0">
              <a:spcBef>
                <a:spcPts val="0"/>
              </a:spcBef>
              <a:spcAft>
                <a:spcPts val="0"/>
              </a:spcAft>
              <a:buNone/>
            </a:pPr>
            <a:fld id="{5E446B5B-F8B3-4503-A4B1-C8972BE45C48}" type="datetime1">
              <a:rPr lang="en-US" sz="800" b="1" smtClean="0">
                <a:solidFill>
                  <a:schemeClr val="dk1"/>
                </a:solidFill>
                <a:latin typeface="Times New Roman"/>
                <a:cs typeface="Times New Roman"/>
                <a:sym typeface="Times New Roman"/>
              </a:rPr>
              <a:t>2/1/2024</a:t>
            </a:fld>
            <a:endParaRPr sz="800" b="1">
              <a:solidFill>
                <a:schemeClr val="dk1"/>
              </a:solidFill>
              <a:latin typeface="Times New Roman"/>
              <a:ea typeface="Times New Roman"/>
              <a:cs typeface="Times New Roman"/>
              <a:sym typeface="Times New Roman"/>
            </a:endParaRPr>
          </a:p>
        </p:txBody>
      </p:sp>
      <p:sp>
        <p:nvSpPr>
          <p:cNvPr id="188" name="Google Shape;188;p29"/>
          <p:cNvSpPr txBox="1">
            <a:spLocks noGrp="1"/>
          </p:cNvSpPr>
          <p:nvPr>
            <p:ph type="ftr" idx="11"/>
          </p:nvPr>
        </p:nvSpPr>
        <p:spPr>
          <a:xfrm>
            <a:off x="2764639" y="4844839"/>
            <a:ext cx="3617100" cy="2739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r>
              <a:rPr lang="en-GB" sz="800" b="1" smtClean="0">
                <a:solidFill>
                  <a:schemeClr val="dk1"/>
                </a:solidFill>
                <a:latin typeface="Times New Roman"/>
                <a:ea typeface="Times New Roman"/>
                <a:cs typeface="Times New Roman"/>
                <a:sym typeface="Times New Roman"/>
              </a:rPr>
              <a:t>Unit 1                Computer Networks        SY BTech(CSE)    Semester-4               2023-24    </a:t>
            </a:r>
            <a:endParaRPr sz="800" b="1">
              <a:solidFill>
                <a:schemeClr val="dk1"/>
              </a:solidFill>
              <a:latin typeface="Times New Roman"/>
              <a:ea typeface="Times New Roman"/>
              <a:cs typeface="Times New Roman"/>
              <a:sym typeface="Times New Roman"/>
            </a:endParaRPr>
          </a:p>
        </p:txBody>
      </p:sp>
      <p:sp>
        <p:nvSpPr>
          <p:cNvPr id="4" name="Rectangle 3">
            <a:extLst>
              <a:ext uri="{FF2B5EF4-FFF2-40B4-BE49-F238E27FC236}">
                <a16:creationId xmlns:a16="http://schemas.microsoft.com/office/drawing/2014/main" id="{9BEDF160-52F0-41A3-A3FC-01D07683086A}"/>
              </a:ext>
            </a:extLst>
          </p:cNvPr>
          <p:cNvSpPr/>
          <p:nvPr/>
        </p:nvSpPr>
        <p:spPr>
          <a:xfrm>
            <a:off x="376127" y="848748"/>
            <a:ext cx="4063526" cy="2677656"/>
          </a:xfrm>
          <a:prstGeom prst="rect">
            <a:avLst/>
          </a:prstGeom>
        </p:spPr>
        <p:txBody>
          <a:bodyPr wrap="square">
            <a:spAutoFit/>
          </a:bodyPr>
          <a:lstStyle/>
          <a:p>
            <a:pPr marL="342900" indent="-342900" algn="just">
              <a:buSzPct val="150000"/>
              <a:buFont typeface="Wingdings" panose="05000000000000000000" pitchFamily="2" charset="2"/>
              <a:buChar char="Ø"/>
            </a:pPr>
            <a:r>
              <a:rPr lang="en-US" sz="2400" b="1" dirty="0">
                <a:solidFill>
                  <a:srgbClr val="C00000"/>
                </a:solidFill>
                <a:latin typeface="Times New Roman" panose="02020603050405020304" pitchFamily="18" charset="0"/>
                <a:cs typeface="Times New Roman" panose="02020603050405020304" pitchFamily="18" charset="0"/>
              </a:rPr>
              <a:t>Period</a:t>
            </a:r>
            <a:r>
              <a:rPr lang="en-US" sz="2000" dirty="0">
                <a:latin typeface="Times New Roman" panose="02020603050405020304" pitchFamily="18" charset="0"/>
                <a:cs typeface="Times New Roman" panose="02020603050405020304" pitchFamily="18" charset="0"/>
              </a:rPr>
              <a:t> refers to the amount </a:t>
            </a:r>
            <a:r>
              <a:rPr lang="en-US" sz="2400" dirty="0">
                <a:latin typeface="Times New Roman" panose="02020603050405020304" pitchFamily="18" charset="0"/>
                <a:cs typeface="Times New Roman" panose="02020603050405020304" pitchFamily="18" charset="0"/>
              </a:rPr>
              <a:t>of</a:t>
            </a:r>
            <a:r>
              <a:rPr lang="en-US" sz="2000" dirty="0">
                <a:latin typeface="Times New Roman" panose="02020603050405020304" pitchFamily="18" charset="0"/>
                <a:cs typeface="Times New Roman" panose="02020603050405020304" pitchFamily="18" charset="0"/>
              </a:rPr>
              <a:t> time, in seconds, a signal needs to complete 1 cycle.</a:t>
            </a:r>
          </a:p>
          <a:p>
            <a:pPr marL="342900" indent="-342900" algn="just">
              <a:buSzPct val="150000"/>
              <a:buFont typeface="Wingdings" panose="05000000000000000000" pitchFamily="2" charset="2"/>
              <a:buChar char="Ø"/>
            </a:pPr>
            <a:r>
              <a:rPr lang="en-US" sz="2400" b="1" dirty="0">
                <a:solidFill>
                  <a:srgbClr val="C00000"/>
                </a:solidFill>
                <a:latin typeface="Times New Roman" panose="02020603050405020304" pitchFamily="18" charset="0"/>
                <a:cs typeface="Times New Roman" panose="02020603050405020304" pitchFamily="18" charset="0"/>
              </a:rPr>
              <a:t>Frequency</a:t>
            </a:r>
            <a:r>
              <a:rPr lang="en-US" sz="2000" dirty="0">
                <a:latin typeface="Times New Roman" panose="02020603050405020304" pitchFamily="18" charset="0"/>
                <a:cs typeface="Times New Roman" panose="02020603050405020304" pitchFamily="18" charset="0"/>
              </a:rPr>
              <a:t> refers to the number of periods in 1 s</a:t>
            </a:r>
          </a:p>
          <a:p>
            <a:pPr marL="342900" indent="-342900" algn="just">
              <a:buSzPct val="150000"/>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marL="342900" indent="-342900" algn="just">
              <a:buSzPct val="150000"/>
              <a:buFont typeface="Wingdings" panose="05000000000000000000" pitchFamily="2" charset="2"/>
              <a:buChar char="Ø"/>
            </a:pPr>
            <a:r>
              <a:rPr lang="en-US" sz="2000" b="1" dirty="0">
                <a:solidFill>
                  <a:srgbClr val="C00000"/>
                </a:solidFill>
                <a:latin typeface="Times New Roman" panose="02020603050405020304" pitchFamily="18" charset="0"/>
                <a:cs typeface="Times New Roman" panose="02020603050405020304" pitchFamily="18" charset="0"/>
              </a:rPr>
              <a:t>Frequency</a:t>
            </a:r>
            <a:r>
              <a:rPr lang="en-US" sz="2000" dirty="0">
                <a:solidFill>
                  <a:srgbClr val="FF0000"/>
                </a:solidFill>
                <a:latin typeface="Times New Roman" panose="02020603050405020304" pitchFamily="18" charset="0"/>
                <a:cs typeface="Times New Roman" panose="02020603050405020304" pitchFamily="18" charset="0"/>
              </a:rPr>
              <a:t> and </a:t>
            </a:r>
            <a:r>
              <a:rPr lang="en-US" sz="2000" b="1" dirty="0">
                <a:solidFill>
                  <a:srgbClr val="C00000"/>
                </a:solidFill>
                <a:latin typeface="Times New Roman" panose="02020603050405020304" pitchFamily="18" charset="0"/>
                <a:cs typeface="Times New Roman" panose="02020603050405020304" pitchFamily="18" charset="0"/>
              </a:rPr>
              <a:t>period</a:t>
            </a:r>
            <a:r>
              <a:rPr lang="en-US" sz="2000" dirty="0">
                <a:solidFill>
                  <a:srgbClr val="FF0000"/>
                </a:solidFill>
                <a:latin typeface="Times New Roman" panose="02020603050405020304" pitchFamily="18" charset="0"/>
                <a:cs typeface="Times New Roman" panose="02020603050405020304" pitchFamily="18" charset="0"/>
              </a:rPr>
              <a:t> </a:t>
            </a:r>
            <a:r>
              <a:rPr lang="en-US" sz="2000" dirty="0">
                <a:solidFill>
                  <a:schemeClr val="tx1"/>
                </a:solidFill>
                <a:latin typeface="Times New Roman" panose="02020603050405020304" pitchFamily="18" charset="0"/>
                <a:cs typeface="Times New Roman" panose="02020603050405020304" pitchFamily="18" charset="0"/>
              </a:rPr>
              <a:t>are the inverse of each other</a:t>
            </a:r>
            <a:r>
              <a:rPr lang="en-US" sz="2000" dirty="0" smtClean="0">
                <a:solidFill>
                  <a:schemeClr val="tx1"/>
                </a:solidFill>
                <a:latin typeface="Times New Roman" panose="02020603050405020304" pitchFamily="18" charset="0"/>
                <a:cs typeface="Times New Roman" panose="02020603050405020304" pitchFamily="18" charset="0"/>
              </a:rPr>
              <a:t>.</a:t>
            </a:r>
            <a:endParaRPr lang="en-IN" sz="2000" dirty="0">
              <a:solidFill>
                <a:schemeClr val="tx1"/>
              </a:solidFill>
              <a:latin typeface="Times New Roman" panose="02020603050405020304" pitchFamily="18" charset="0"/>
              <a:cs typeface="Times New Roman" panose="02020603050405020304" pitchFamily="18" charset="0"/>
            </a:endParaRPr>
          </a:p>
        </p:txBody>
      </p:sp>
      <p:pic>
        <p:nvPicPr>
          <p:cNvPr id="10" name="Picture 6">
            <a:extLst>
              <a:ext uri="{FF2B5EF4-FFF2-40B4-BE49-F238E27FC236}">
                <a16:creationId xmlns:a16="http://schemas.microsoft.com/office/drawing/2014/main" id="{B6ABEC9B-C85C-47C1-8D80-945B5A6B431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450927"/>
            <a:ext cx="4455812" cy="42447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15">
            <a:extLst>
              <a:ext uri="{FF2B5EF4-FFF2-40B4-BE49-F238E27FC236}">
                <a16:creationId xmlns:a16="http://schemas.microsoft.com/office/drawing/2014/main" id="{691B5D0A-B400-4E01-B165-FCAC591273B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6184" y="3916610"/>
            <a:ext cx="3314700" cy="654833"/>
          </a:xfrm>
          <a:prstGeom prst="rect">
            <a:avLst/>
          </a:prstGeom>
          <a:solidFill>
            <a:srgbClr val="3366FF"/>
          </a:solidFill>
          <a:ln w="28575">
            <a:solidFill>
              <a:srgbClr val="3366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610300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29"/>
          <p:cNvSpPr txBox="1">
            <a:spLocks noGrp="1"/>
          </p:cNvSpPr>
          <p:nvPr>
            <p:ph type="sldNum" idx="12"/>
          </p:nvPr>
        </p:nvSpPr>
        <p:spPr>
          <a:xfrm>
            <a:off x="7425344" y="4844839"/>
            <a:ext cx="984019" cy="273844"/>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en" sz="900">
                <a:solidFill>
                  <a:schemeClr val="dk1"/>
                </a:solidFill>
                <a:latin typeface="Times New Roman"/>
                <a:ea typeface="Times New Roman"/>
                <a:cs typeface="Times New Roman"/>
                <a:sym typeface="Times New Roman"/>
              </a:rPr>
              <a:t>18</a:t>
            </a:fld>
            <a:endParaRPr sz="900">
              <a:solidFill>
                <a:schemeClr val="dk1"/>
              </a:solidFill>
              <a:latin typeface="Times New Roman"/>
              <a:ea typeface="Times New Roman"/>
              <a:cs typeface="Times New Roman"/>
              <a:sym typeface="Times New Roman"/>
            </a:endParaRPr>
          </a:p>
        </p:txBody>
      </p:sp>
      <p:sp>
        <p:nvSpPr>
          <p:cNvPr id="185" name="Google Shape;185;p29"/>
          <p:cNvSpPr/>
          <p:nvPr/>
        </p:nvSpPr>
        <p:spPr>
          <a:xfrm>
            <a:off x="1071041" y="164348"/>
            <a:ext cx="7338322" cy="623248"/>
          </a:xfrm>
          <a:prstGeom prst="rect">
            <a:avLst/>
          </a:prstGeom>
          <a:noFill/>
          <a:ln>
            <a:noFill/>
          </a:ln>
        </p:spPr>
        <p:txBody>
          <a:bodyPr spcFirstLastPara="1" wrap="square" lIns="68575" tIns="34275" rIns="68575" bIns="34275" anchor="t" anchorCtr="0">
            <a:noAutofit/>
          </a:bodyPr>
          <a:lstStyle/>
          <a:p>
            <a:pPr>
              <a:buSzPct val="150000"/>
            </a:pPr>
            <a:r>
              <a:rPr lang="en-US" sz="2800" dirty="0">
                <a:solidFill>
                  <a:srgbClr val="7030A0"/>
                </a:solidFill>
                <a:latin typeface="Times New Roman" panose="02020603050405020304" pitchFamily="18" charset="0"/>
                <a:cs typeface="Times New Roman" panose="02020603050405020304" pitchFamily="18" charset="0"/>
              </a:rPr>
              <a:t>Period and Frequencies</a:t>
            </a:r>
          </a:p>
        </p:txBody>
      </p:sp>
      <p:pic>
        <p:nvPicPr>
          <p:cNvPr id="186" name="Google Shape;186;p29"/>
          <p:cNvPicPr preferRelativeResize="0"/>
          <p:nvPr/>
        </p:nvPicPr>
        <p:blipFill rotWithShape="1">
          <a:blip r:embed="rId3">
            <a:alphaModFix/>
          </a:blip>
          <a:srcRect/>
          <a:stretch/>
        </p:blipFill>
        <p:spPr>
          <a:xfrm>
            <a:off x="41821" y="47020"/>
            <a:ext cx="739015" cy="528333"/>
          </a:xfrm>
          <a:prstGeom prst="rect">
            <a:avLst/>
          </a:prstGeom>
          <a:noFill/>
          <a:ln>
            <a:noFill/>
          </a:ln>
        </p:spPr>
      </p:pic>
      <p:sp>
        <p:nvSpPr>
          <p:cNvPr id="187" name="Google Shape;187;p29"/>
          <p:cNvSpPr txBox="1">
            <a:spLocks noGrp="1"/>
          </p:cNvSpPr>
          <p:nvPr>
            <p:ph type="dt" idx="10"/>
          </p:nvPr>
        </p:nvSpPr>
        <p:spPr>
          <a:xfrm>
            <a:off x="571500" y="4844838"/>
            <a:ext cx="2057400" cy="273900"/>
          </a:xfrm>
          <a:prstGeom prst="rect">
            <a:avLst/>
          </a:prstGeom>
          <a:noFill/>
          <a:ln>
            <a:noFill/>
          </a:ln>
        </p:spPr>
        <p:txBody>
          <a:bodyPr spcFirstLastPara="1" wrap="square" lIns="68575" tIns="34275" rIns="68575" bIns="34275" anchor="ctr" anchorCtr="0">
            <a:noAutofit/>
          </a:bodyPr>
          <a:lstStyle/>
          <a:p>
            <a:pPr marL="0" lvl="0" indent="0" algn="l" rtl="0">
              <a:spcBef>
                <a:spcPts val="0"/>
              </a:spcBef>
              <a:spcAft>
                <a:spcPts val="0"/>
              </a:spcAft>
              <a:buNone/>
            </a:pPr>
            <a:fld id="{E5F3E6F7-703C-4E8E-84AC-CBE1C6304627}" type="datetime1">
              <a:rPr lang="en-US" sz="800" b="1" smtClean="0">
                <a:solidFill>
                  <a:schemeClr val="dk1"/>
                </a:solidFill>
                <a:latin typeface="Times New Roman"/>
                <a:cs typeface="Times New Roman"/>
                <a:sym typeface="Times New Roman"/>
              </a:rPr>
              <a:t>2/1/2024</a:t>
            </a:fld>
            <a:endParaRPr sz="800" b="1">
              <a:solidFill>
                <a:schemeClr val="dk1"/>
              </a:solidFill>
              <a:latin typeface="Times New Roman"/>
              <a:ea typeface="Times New Roman"/>
              <a:cs typeface="Times New Roman"/>
              <a:sym typeface="Times New Roman"/>
            </a:endParaRPr>
          </a:p>
        </p:txBody>
      </p:sp>
      <p:sp>
        <p:nvSpPr>
          <p:cNvPr id="188" name="Google Shape;188;p29"/>
          <p:cNvSpPr txBox="1">
            <a:spLocks noGrp="1"/>
          </p:cNvSpPr>
          <p:nvPr>
            <p:ph type="ftr" idx="11"/>
          </p:nvPr>
        </p:nvSpPr>
        <p:spPr>
          <a:xfrm>
            <a:off x="2764639" y="4844839"/>
            <a:ext cx="3617100" cy="2739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r>
              <a:rPr lang="en-GB" sz="800" b="1" smtClean="0">
                <a:solidFill>
                  <a:schemeClr val="dk1"/>
                </a:solidFill>
                <a:latin typeface="Times New Roman"/>
                <a:ea typeface="Times New Roman"/>
                <a:cs typeface="Times New Roman"/>
                <a:sym typeface="Times New Roman"/>
              </a:rPr>
              <a:t>Unit 1                Computer Networks        SY BTech(CSE)    Semester-4               2023-24    </a:t>
            </a:r>
            <a:endParaRPr sz="800" b="1">
              <a:solidFill>
                <a:schemeClr val="dk1"/>
              </a:solidFill>
              <a:latin typeface="Times New Roman"/>
              <a:ea typeface="Times New Roman"/>
              <a:cs typeface="Times New Roman"/>
              <a:sym typeface="Times New Roman"/>
            </a:endParaRPr>
          </a:p>
        </p:txBody>
      </p:sp>
      <p:sp>
        <p:nvSpPr>
          <p:cNvPr id="4" name="Rectangle 3">
            <a:extLst>
              <a:ext uri="{FF2B5EF4-FFF2-40B4-BE49-F238E27FC236}">
                <a16:creationId xmlns:a16="http://schemas.microsoft.com/office/drawing/2014/main" id="{9BEDF160-52F0-41A3-A3FC-01D07683086A}"/>
              </a:ext>
            </a:extLst>
          </p:cNvPr>
          <p:cNvSpPr/>
          <p:nvPr/>
        </p:nvSpPr>
        <p:spPr>
          <a:xfrm>
            <a:off x="260558" y="666575"/>
            <a:ext cx="8735698" cy="1292662"/>
          </a:xfrm>
          <a:prstGeom prst="rect">
            <a:avLst/>
          </a:prstGeom>
        </p:spPr>
        <p:txBody>
          <a:bodyPr wrap="square">
            <a:spAutoFit/>
          </a:bodyPr>
          <a:lstStyle/>
          <a:p>
            <a:pPr marL="285750" indent="-285750">
              <a:lnSpc>
                <a:spcPct val="150000"/>
              </a:lnSpc>
              <a:buSzPct val="150000"/>
              <a:buFont typeface="Arial" panose="020B0604020202020204" pitchFamily="34" charset="0"/>
              <a:buChar char="•"/>
            </a:pPr>
            <a:r>
              <a:rPr lang="en-US" sz="1600" dirty="0">
                <a:solidFill>
                  <a:srgbClr val="FF0000"/>
                </a:solidFill>
                <a:latin typeface="Times New Roman" panose="02020603050405020304" pitchFamily="18" charset="0"/>
                <a:cs typeface="Times New Roman" panose="02020603050405020304" pitchFamily="18" charset="0"/>
              </a:rPr>
              <a:t>Example 1. </a:t>
            </a:r>
            <a:r>
              <a:rPr lang="en-US" sz="1800" dirty="0">
                <a:latin typeface="Times New Roman" panose="02020603050405020304" pitchFamily="18" charset="0"/>
                <a:cs typeface="Times New Roman" panose="02020603050405020304" pitchFamily="18" charset="0"/>
              </a:rPr>
              <a:t>The power we use at home has a frequency of </a:t>
            </a:r>
            <a:r>
              <a:rPr lang="en-US" sz="1800" b="1" dirty="0">
                <a:latin typeface="Times New Roman" panose="02020603050405020304" pitchFamily="18" charset="0"/>
                <a:cs typeface="Times New Roman" panose="02020603050405020304" pitchFamily="18" charset="0"/>
              </a:rPr>
              <a:t>60 Hz</a:t>
            </a:r>
            <a:r>
              <a:rPr lang="en-US" sz="1800" dirty="0">
                <a:latin typeface="Times New Roman" panose="02020603050405020304" pitchFamily="18" charset="0"/>
                <a:cs typeface="Times New Roman" panose="02020603050405020304" pitchFamily="18" charset="0"/>
              </a:rPr>
              <a:t>. The period of this sine wave can be determined as follows:</a:t>
            </a:r>
          </a:p>
          <a:p>
            <a:pPr marL="285750" indent="-285750">
              <a:lnSpc>
                <a:spcPct val="150000"/>
              </a:lnSpc>
              <a:buSzPct val="150000"/>
              <a:buFont typeface="Arial" panose="020B0604020202020204" pitchFamily="34" charset="0"/>
              <a:buChar char="•"/>
            </a:pPr>
            <a:endParaRPr lang="en-IN" sz="1600" dirty="0">
              <a:latin typeface="Times New Roman" panose="02020603050405020304" pitchFamily="18" charset="0"/>
              <a:cs typeface="Times New Roman" panose="02020603050405020304" pitchFamily="18" charset="0"/>
            </a:endParaRPr>
          </a:p>
        </p:txBody>
      </p:sp>
      <p:pic>
        <p:nvPicPr>
          <p:cNvPr id="12" name="Picture 14">
            <a:extLst>
              <a:ext uri="{FF2B5EF4-FFF2-40B4-BE49-F238E27FC236}">
                <a16:creationId xmlns:a16="http://schemas.microsoft.com/office/drawing/2014/main" id="{345D658F-281D-46A8-ACA4-4A13A5561A6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73219" y="1666988"/>
            <a:ext cx="6052125" cy="520360"/>
          </a:xfrm>
          <a:prstGeom prst="rect">
            <a:avLst/>
          </a:prstGeom>
          <a:noFill/>
          <a:ln w="57150">
            <a:solidFill>
              <a:srgbClr val="3366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Rectangle 12">
            <a:extLst>
              <a:ext uri="{FF2B5EF4-FFF2-40B4-BE49-F238E27FC236}">
                <a16:creationId xmlns:a16="http://schemas.microsoft.com/office/drawing/2014/main" id="{908AF6AA-2D97-4D1D-8734-09CD4746CB95}"/>
              </a:ext>
            </a:extLst>
          </p:cNvPr>
          <p:cNvSpPr/>
          <p:nvPr/>
        </p:nvSpPr>
        <p:spPr>
          <a:xfrm>
            <a:off x="434466" y="2513560"/>
            <a:ext cx="8277446" cy="784830"/>
          </a:xfrm>
          <a:prstGeom prst="rect">
            <a:avLst/>
          </a:prstGeom>
        </p:spPr>
        <p:txBody>
          <a:bodyPr wrap="square">
            <a:spAutoFit/>
          </a:bodyPr>
          <a:lstStyle/>
          <a:p>
            <a:pPr marL="285750" indent="-457200">
              <a:buFont typeface="Arial" panose="020B0604020202020204" pitchFamily="34" charset="0"/>
              <a:buChar char="•"/>
            </a:pPr>
            <a:r>
              <a:rPr lang="en-IN" sz="1800" dirty="0">
                <a:solidFill>
                  <a:srgbClr val="FF0000"/>
                </a:solidFill>
                <a:latin typeface="Times New Roman" panose="02020603050405020304" pitchFamily="18" charset="0"/>
                <a:cs typeface="Times New Roman" panose="02020603050405020304" pitchFamily="18" charset="0"/>
              </a:rPr>
              <a:t>Example 2. </a:t>
            </a:r>
            <a:r>
              <a:rPr lang="en-IN" sz="1800" dirty="0">
                <a:latin typeface="Times New Roman" panose="02020603050405020304" pitchFamily="18" charset="0"/>
                <a:cs typeface="Times New Roman" panose="02020603050405020304" pitchFamily="18" charset="0"/>
              </a:rPr>
              <a:t>The period of a signal is </a:t>
            </a:r>
            <a:r>
              <a:rPr lang="en-IN" sz="1800" b="1" dirty="0">
                <a:latin typeface="Times New Roman" panose="02020603050405020304" pitchFamily="18" charset="0"/>
                <a:cs typeface="Times New Roman" panose="02020603050405020304" pitchFamily="18" charset="0"/>
              </a:rPr>
              <a:t>100 </a:t>
            </a:r>
            <a:r>
              <a:rPr lang="en-IN" sz="1800" b="1" dirty="0" err="1">
                <a:latin typeface="Times New Roman" panose="02020603050405020304" pitchFamily="18" charset="0"/>
                <a:cs typeface="Times New Roman" panose="02020603050405020304" pitchFamily="18" charset="0"/>
              </a:rPr>
              <a:t>ms</a:t>
            </a:r>
            <a:r>
              <a:rPr lang="en-IN" sz="1800" dirty="0">
                <a:latin typeface="Times New Roman" panose="02020603050405020304" pitchFamily="18" charset="0"/>
                <a:cs typeface="Times New Roman" panose="02020603050405020304" pitchFamily="18" charset="0"/>
              </a:rPr>
              <a:t>. What is its frequency in kilohertz?</a:t>
            </a:r>
          </a:p>
          <a:p>
            <a:pPr marL="285750" indent="-285750">
              <a:lnSpc>
                <a:spcPct val="150000"/>
              </a:lnSpc>
              <a:buSzPct val="150000"/>
              <a:buFont typeface="Arial" panose="020B0604020202020204" pitchFamily="34" charset="0"/>
              <a:buChar char="•"/>
            </a:pPr>
            <a:endParaRPr lang="en-IN" sz="1800" dirty="0">
              <a:latin typeface="Times New Roman" panose="02020603050405020304" pitchFamily="18" charset="0"/>
              <a:cs typeface="Times New Roman" panose="02020603050405020304" pitchFamily="18" charset="0"/>
            </a:endParaRPr>
          </a:p>
        </p:txBody>
      </p:sp>
      <p:sp>
        <p:nvSpPr>
          <p:cNvPr id="14" name="Rectangle 15">
            <a:extLst>
              <a:ext uri="{FF2B5EF4-FFF2-40B4-BE49-F238E27FC236}">
                <a16:creationId xmlns:a16="http://schemas.microsoft.com/office/drawing/2014/main" id="{390FD70B-DFD5-43AA-BE0A-8FFF6F6B0129}"/>
              </a:ext>
            </a:extLst>
          </p:cNvPr>
          <p:cNvSpPr>
            <a:spLocks noChangeArrowheads="1"/>
          </p:cNvSpPr>
          <p:nvPr/>
        </p:nvSpPr>
        <p:spPr bwMode="auto">
          <a:xfrm>
            <a:off x="461856" y="2924161"/>
            <a:ext cx="853440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r>
              <a:rPr lang="en-US" altLang="en-US" sz="1600" baseline="0" dirty="0">
                <a:solidFill>
                  <a:schemeClr val="hlink"/>
                </a:solidFill>
                <a:latin typeface="Times New Roman" panose="02020603050405020304" pitchFamily="18" charset="0"/>
                <a:cs typeface="Times New Roman" panose="02020603050405020304" pitchFamily="18" charset="0"/>
              </a:rPr>
              <a:t>Solution</a:t>
            </a:r>
          </a:p>
          <a:p>
            <a:pPr algn="just"/>
            <a:r>
              <a:rPr lang="en-US" altLang="en-US" sz="1600" baseline="0" dirty="0">
                <a:latin typeface="Times New Roman" panose="02020603050405020304" pitchFamily="18" charset="0"/>
                <a:cs typeface="Times New Roman" panose="02020603050405020304" pitchFamily="18" charset="0"/>
              </a:rPr>
              <a:t>First we change 100 </a:t>
            </a:r>
            <a:r>
              <a:rPr lang="en-US" altLang="en-US" sz="1600" baseline="0" dirty="0" err="1">
                <a:latin typeface="Times New Roman" panose="02020603050405020304" pitchFamily="18" charset="0"/>
                <a:cs typeface="Times New Roman" panose="02020603050405020304" pitchFamily="18" charset="0"/>
              </a:rPr>
              <a:t>ms</a:t>
            </a:r>
            <a:r>
              <a:rPr lang="en-US" altLang="en-US" sz="1600" baseline="0" dirty="0">
                <a:latin typeface="Times New Roman" panose="02020603050405020304" pitchFamily="18" charset="0"/>
                <a:cs typeface="Times New Roman" panose="02020603050405020304" pitchFamily="18" charset="0"/>
              </a:rPr>
              <a:t> to seconds, and then we calculate the frequency from the period (1 Hz = 10</a:t>
            </a:r>
            <a:r>
              <a:rPr lang="en-US" altLang="en-US" sz="1600" baseline="30000" dirty="0">
                <a:latin typeface="Times New Roman" panose="02020603050405020304" pitchFamily="18" charset="0"/>
                <a:cs typeface="Times New Roman" panose="02020603050405020304" pitchFamily="18" charset="0"/>
              </a:rPr>
              <a:t>−3</a:t>
            </a:r>
            <a:r>
              <a:rPr lang="en-US" altLang="en-US" sz="1600" baseline="0" dirty="0">
                <a:latin typeface="Times New Roman" panose="02020603050405020304" pitchFamily="18" charset="0"/>
                <a:cs typeface="Times New Roman" panose="02020603050405020304" pitchFamily="18" charset="0"/>
              </a:rPr>
              <a:t> kHz).</a:t>
            </a:r>
          </a:p>
        </p:txBody>
      </p:sp>
      <p:pic>
        <p:nvPicPr>
          <p:cNvPr id="15" name="Picture 16">
            <a:extLst>
              <a:ext uri="{FF2B5EF4-FFF2-40B4-BE49-F238E27FC236}">
                <a16:creationId xmlns:a16="http://schemas.microsoft.com/office/drawing/2014/main" id="{1674E50C-28D0-4DBA-B850-880660D9275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94571" y="3587797"/>
            <a:ext cx="6028974" cy="909776"/>
          </a:xfrm>
          <a:prstGeom prst="rect">
            <a:avLst/>
          </a:prstGeom>
          <a:noFill/>
          <a:ln w="57150">
            <a:solidFill>
              <a:srgbClr val="3366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8230526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29"/>
          <p:cNvSpPr txBox="1">
            <a:spLocks noGrp="1"/>
          </p:cNvSpPr>
          <p:nvPr>
            <p:ph type="sldNum" idx="12"/>
          </p:nvPr>
        </p:nvSpPr>
        <p:spPr>
          <a:xfrm>
            <a:off x="7425344" y="4844839"/>
            <a:ext cx="984019" cy="273844"/>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en" sz="900">
                <a:solidFill>
                  <a:schemeClr val="dk1"/>
                </a:solidFill>
                <a:latin typeface="Times New Roman"/>
                <a:ea typeface="Times New Roman"/>
                <a:cs typeface="Times New Roman"/>
                <a:sym typeface="Times New Roman"/>
              </a:rPr>
              <a:t>19</a:t>
            </a:fld>
            <a:endParaRPr sz="900">
              <a:solidFill>
                <a:schemeClr val="dk1"/>
              </a:solidFill>
              <a:latin typeface="Times New Roman"/>
              <a:ea typeface="Times New Roman"/>
              <a:cs typeface="Times New Roman"/>
              <a:sym typeface="Times New Roman"/>
            </a:endParaRPr>
          </a:p>
        </p:txBody>
      </p:sp>
      <p:sp>
        <p:nvSpPr>
          <p:cNvPr id="185" name="Google Shape;185;p29"/>
          <p:cNvSpPr/>
          <p:nvPr/>
        </p:nvSpPr>
        <p:spPr>
          <a:xfrm>
            <a:off x="1071041" y="-173931"/>
            <a:ext cx="7338322" cy="788895"/>
          </a:xfrm>
          <a:prstGeom prst="rect">
            <a:avLst/>
          </a:prstGeom>
          <a:noFill/>
          <a:ln>
            <a:noFill/>
          </a:ln>
        </p:spPr>
        <p:txBody>
          <a:bodyPr spcFirstLastPara="1" wrap="square" lIns="68575" tIns="34275" rIns="68575" bIns="34275" anchor="t" anchorCtr="0">
            <a:noAutofit/>
          </a:bodyPr>
          <a:lstStyle/>
          <a:p>
            <a:pPr>
              <a:lnSpc>
                <a:spcPct val="200000"/>
              </a:lnSpc>
              <a:buSzPct val="150000"/>
            </a:pPr>
            <a:r>
              <a:rPr lang="en-US" sz="2800" b="1" dirty="0">
                <a:solidFill>
                  <a:srgbClr val="7030A0"/>
                </a:solidFill>
                <a:latin typeface="Times New Roman" panose="02020603050405020304" pitchFamily="18" charset="0"/>
                <a:cs typeface="Times New Roman" panose="02020603050405020304" pitchFamily="18" charset="0"/>
              </a:rPr>
              <a:t>Modulation</a:t>
            </a:r>
          </a:p>
        </p:txBody>
      </p:sp>
      <p:pic>
        <p:nvPicPr>
          <p:cNvPr id="186" name="Google Shape;186;p29"/>
          <p:cNvPicPr preferRelativeResize="0"/>
          <p:nvPr/>
        </p:nvPicPr>
        <p:blipFill rotWithShape="1">
          <a:blip r:embed="rId3">
            <a:alphaModFix/>
          </a:blip>
          <a:srcRect/>
          <a:stretch/>
        </p:blipFill>
        <p:spPr>
          <a:xfrm>
            <a:off x="41821" y="47021"/>
            <a:ext cx="692105" cy="567944"/>
          </a:xfrm>
          <a:prstGeom prst="rect">
            <a:avLst/>
          </a:prstGeom>
          <a:noFill/>
          <a:ln>
            <a:noFill/>
          </a:ln>
        </p:spPr>
      </p:pic>
      <p:sp>
        <p:nvSpPr>
          <p:cNvPr id="187" name="Google Shape;187;p29"/>
          <p:cNvSpPr txBox="1">
            <a:spLocks noGrp="1"/>
          </p:cNvSpPr>
          <p:nvPr>
            <p:ph type="dt" idx="10"/>
          </p:nvPr>
        </p:nvSpPr>
        <p:spPr>
          <a:xfrm>
            <a:off x="571500" y="4844838"/>
            <a:ext cx="2057400" cy="273900"/>
          </a:xfrm>
          <a:prstGeom prst="rect">
            <a:avLst/>
          </a:prstGeom>
          <a:noFill/>
          <a:ln>
            <a:noFill/>
          </a:ln>
        </p:spPr>
        <p:txBody>
          <a:bodyPr spcFirstLastPara="1" wrap="square" lIns="68575" tIns="34275" rIns="68575" bIns="34275" anchor="ctr" anchorCtr="0">
            <a:noAutofit/>
          </a:bodyPr>
          <a:lstStyle/>
          <a:p>
            <a:pPr marL="0" lvl="0" indent="0" algn="l" rtl="0">
              <a:spcBef>
                <a:spcPts val="0"/>
              </a:spcBef>
              <a:spcAft>
                <a:spcPts val="0"/>
              </a:spcAft>
              <a:buNone/>
            </a:pPr>
            <a:fld id="{3F22CE5A-5D3F-47A1-AC22-DC760EBE4498}" type="datetime1">
              <a:rPr lang="en-US" sz="800" b="1" smtClean="0">
                <a:solidFill>
                  <a:schemeClr val="dk1"/>
                </a:solidFill>
                <a:latin typeface="Times New Roman"/>
                <a:cs typeface="Times New Roman"/>
                <a:sym typeface="Times New Roman"/>
              </a:rPr>
              <a:t>2/1/2024</a:t>
            </a:fld>
            <a:endParaRPr sz="800" b="1">
              <a:solidFill>
                <a:schemeClr val="dk1"/>
              </a:solidFill>
              <a:latin typeface="Times New Roman"/>
              <a:ea typeface="Times New Roman"/>
              <a:cs typeface="Times New Roman"/>
              <a:sym typeface="Times New Roman"/>
            </a:endParaRPr>
          </a:p>
        </p:txBody>
      </p:sp>
      <p:sp>
        <p:nvSpPr>
          <p:cNvPr id="188" name="Google Shape;188;p29"/>
          <p:cNvSpPr txBox="1">
            <a:spLocks noGrp="1"/>
          </p:cNvSpPr>
          <p:nvPr>
            <p:ph type="ftr" idx="11"/>
          </p:nvPr>
        </p:nvSpPr>
        <p:spPr>
          <a:xfrm>
            <a:off x="2764639" y="4844839"/>
            <a:ext cx="3617100" cy="2739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r>
              <a:rPr lang="en-GB" sz="800" b="1" smtClean="0">
                <a:solidFill>
                  <a:schemeClr val="dk1"/>
                </a:solidFill>
                <a:latin typeface="Times New Roman"/>
                <a:ea typeface="Times New Roman"/>
                <a:cs typeface="Times New Roman"/>
                <a:sym typeface="Times New Roman"/>
              </a:rPr>
              <a:t>Unit 1                Computer Networks        SY BTech(CSE)    Semester-4               2023-24    </a:t>
            </a:r>
            <a:endParaRPr sz="800" b="1">
              <a:solidFill>
                <a:schemeClr val="dk1"/>
              </a:solidFill>
              <a:latin typeface="Times New Roman"/>
              <a:ea typeface="Times New Roman"/>
              <a:cs typeface="Times New Roman"/>
              <a:sym typeface="Times New Roman"/>
            </a:endParaRPr>
          </a:p>
        </p:txBody>
      </p:sp>
      <p:sp>
        <p:nvSpPr>
          <p:cNvPr id="5" name="Rectangle 4">
            <a:extLst>
              <a:ext uri="{FF2B5EF4-FFF2-40B4-BE49-F238E27FC236}">
                <a16:creationId xmlns:a16="http://schemas.microsoft.com/office/drawing/2014/main" id="{677167E4-48CF-4738-B4D4-A6AB1FA1B2FF}"/>
              </a:ext>
            </a:extLst>
          </p:cNvPr>
          <p:cNvSpPr/>
          <p:nvPr/>
        </p:nvSpPr>
        <p:spPr>
          <a:xfrm>
            <a:off x="387873" y="459021"/>
            <a:ext cx="8371116" cy="4385816"/>
          </a:xfrm>
          <a:prstGeom prst="rect">
            <a:avLst/>
          </a:prstGeom>
        </p:spPr>
        <p:txBody>
          <a:bodyPr wrap="square">
            <a:spAutoFit/>
          </a:bodyPr>
          <a:lstStyle/>
          <a:p>
            <a:pPr marL="285750" indent="-285750" algn="just">
              <a:lnSpc>
                <a:spcPct val="150000"/>
              </a:lnSpc>
              <a:buSzPct val="150000"/>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Modulation is the process of altering </a:t>
            </a:r>
            <a:r>
              <a:rPr lang="en-US" sz="2000" b="1" dirty="0">
                <a:solidFill>
                  <a:srgbClr val="002060"/>
                </a:solidFill>
                <a:latin typeface="Times New Roman" panose="02020603050405020304" pitchFamily="18" charset="0"/>
                <a:cs typeface="Times New Roman" panose="02020603050405020304" pitchFamily="18" charset="0"/>
              </a:rPr>
              <a:t>one or more </a:t>
            </a:r>
            <a:r>
              <a:rPr lang="en-US" sz="2000" b="1" dirty="0">
                <a:latin typeface="Times New Roman" panose="02020603050405020304" pitchFamily="18" charset="0"/>
                <a:cs typeface="Times New Roman" panose="02020603050405020304" pitchFamily="18" charset="0"/>
              </a:rPr>
              <a:t>properties of a periodic waveform known as a </a:t>
            </a:r>
            <a:r>
              <a:rPr lang="en-US" sz="2000" b="1" dirty="0">
                <a:solidFill>
                  <a:srgbClr val="C00000"/>
                </a:solidFill>
                <a:latin typeface="Times New Roman" panose="02020603050405020304" pitchFamily="18" charset="0"/>
                <a:cs typeface="Times New Roman" panose="02020603050405020304" pitchFamily="18" charset="0"/>
              </a:rPr>
              <a:t>carrier signal </a:t>
            </a:r>
            <a:r>
              <a:rPr lang="en-US" sz="2000" b="1" dirty="0">
                <a:latin typeface="Times New Roman" panose="02020603050405020304" pitchFamily="18" charset="0"/>
                <a:cs typeface="Times New Roman" panose="02020603050405020304" pitchFamily="18" charset="0"/>
              </a:rPr>
              <a:t>with respect to </a:t>
            </a:r>
            <a:r>
              <a:rPr lang="en-US" sz="2000" b="1" dirty="0">
                <a:solidFill>
                  <a:srgbClr val="C00000"/>
                </a:solidFill>
                <a:latin typeface="Times New Roman" panose="02020603050405020304" pitchFamily="18" charset="0"/>
                <a:cs typeface="Times New Roman" panose="02020603050405020304" pitchFamily="18" charset="0"/>
              </a:rPr>
              <a:t>the </a:t>
            </a:r>
            <a:r>
              <a:rPr lang="en-US" sz="2000" b="1" dirty="0" smtClean="0">
                <a:solidFill>
                  <a:srgbClr val="C00000"/>
                </a:solidFill>
                <a:latin typeface="Times New Roman" panose="02020603050405020304" pitchFamily="18" charset="0"/>
                <a:cs typeface="Times New Roman" panose="02020603050405020304" pitchFamily="18" charset="0"/>
              </a:rPr>
              <a:t>modulating </a:t>
            </a:r>
            <a:r>
              <a:rPr lang="en-US" sz="2000" b="1" dirty="0">
                <a:solidFill>
                  <a:srgbClr val="C00000"/>
                </a:solidFill>
                <a:latin typeface="Times New Roman" panose="02020603050405020304" pitchFamily="18" charset="0"/>
                <a:cs typeface="Times New Roman" panose="02020603050405020304" pitchFamily="18" charset="0"/>
              </a:rPr>
              <a:t>signal, </a:t>
            </a:r>
            <a:r>
              <a:rPr lang="en-US" sz="2000" b="1" dirty="0">
                <a:latin typeface="Times New Roman" panose="02020603050405020304" pitchFamily="18" charset="0"/>
                <a:cs typeface="Times New Roman" panose="02020603050405020304" pitchFamily="18" charset="0"/>
              </a:rPr>
              <a:t>which contains </a:t>
            </a:r>
            <a:r>
              <a:rPr lang="en-US" sz="2000" b="1" dirty="0">
                <a:solidFill>
                  <a:srgbClr val="C00000"/>
                </a:solidFill>
                <a:latin typeface="Times New Roman" panose="02020603050405020304" pitchFamily="18" charset="0"/>
                <a:cs typeface="Times New Roman" panose="02020603050405020304" pitchFamily="18" charset="0"/>
              </a:rPr>
              <a:t>information</a:t>
            </a:r>
            <a:r>
              <a:rPr lang="en-US" sz="2000" b="1" dirty="0">
                <a:latin typeface="Times New Roman" panose="02020603050405020304" pitchFamily="18" charset="0"/>
                <a:cs typeface="Times New Roman" panose="02020603050405020304" pitchFamily="18" charset="0"/>
              </a:rPr>
              <a:t> to be </a:t>
            </a:r>
            <a:r>
              <a:rPr lang="en-US" sz="2000" b="1" dirty="0" smtClean="0">
                <a:latin typeface="Times New Roman" panose="02020603050405020304" pitchFamily="18" charset="0"/>
                <a:cs typeface="Times New Roman" panose="02020603050405020304" pitchFamily="18" charset="0"/>
              </a:rPr>
              <a:t>transmitted.</a:t>
            </a:r>
            <a:endParaRPr lang="en-US" sz="2000" b="1" dirty="0">
              <a:latin typeface="Times New Roman" panose="02020603050405020304" pitchFamily="18" charset="0"/>
              <a:cs typeface="Times New Roman" panose="02020603050405020304" pitchFamily="18" charset="0"/>
            </a:endParaRPr>
          </a:p>
          <a:p>
            <a:pPr marL="285750" indent="-285750" algn="just">
              <a:lnSpc>
                <a:spcPct val="150000"/>
              </a:lnSpc>
              <a:buSzPct val="150000"/>
              <a:buFont typeface="Arial" panose="020B0604020202020204" pitchFamily="34" charset="0"/>
              <a:buChar char="•"/>
            </a:pPr>
            <a:r>
              <a:rPr lang="en-US" sz="1800" dirty="0" smtClean="0">
                <a:latin typeface="Times New Roman" panose="02020603050405020304" pitchFamily="18" charset="0"/>
                <a:cs typeface="Times New Roman" panose="02020603050405020304" pitchFamily="18" charset="0"/>
              </a:rPr>
              <a:t>Modulation </a:t>
            </a:r>
            <a:r>
              <a:rPr lang="en-US" sz="1800" dirty="0">
                <a:latin typeface="Times New Roman" panose="02020603050405020304" pitchFamily="18" charset="0"/>
                <a:cs typeface="Times New Roman" panose="02020603050405020304" pitchFamily="18" charset="0"/>
              </a:rPr>
              <a:t>is performed by the device known as </a:t>
            </a:r>
            <a:r>
              <a:rPr lang="en-US" sz="1800" b="1" dirty="0">
                <a:solidFill>
                  <a:srgbClr val="C00000"/>
                </a:solidFill>
                <a:latin typeface="Times New Roman" panose="02020603050405020304" pitchFamily="18" charset="0"/>
                <a:cs typeface="Times New Roman" panose="02020603050405020304" pitchFamily="18" charset="0"/>
              </a:rPr>
              <a:t>a modulator</a:t>
            </a:r>
            <a:r>
              <a:rPr lang="en-US" sz="1800" dirty="0">
                <a:latin typeface="Times New Roman" panose="02020603050405020304" pitchFamily="18" charset="0"/>
                <a:cs typeface="Times New Roman" panose="02020603050405020304" pitchFamily="18" charset="0"/>
              </a:rPr>
              <a:t>, and this technique is mainly used to </a:t>
            </a:r>
            <a:r>
              <a:rPr lang="en-US" sz="1800" b="1" dirty="0">
                <a:solidFill>
                  <a:srgbClr val="002060"/>
                </a:solidFill>
                <a:latin typeface="Times New Roman" panose="02020603050405020304" pitchFamily="18" charset="0"/>
                <a:cs typeface="Times New Roman" panose="02020603050405020304" pitchFamily="18" charset="0"/>
              </a:rPr>
              <a:t>overcome</a:t>
            </a:r>
            <a:r>
              <a:rPr lang="en-US" sz="1800" dirty="0">
                <a:latin typeface="Times New Roman" panose="02020603050405020304" pitchFamily="18" charset="0"/>
                <a:cs typeface="Times New Roman" panose="02020603050405020304" pitchFamily="18" charset="0"/>
              </a:rPr>
              <a:t> </a:t>
            </a:r>
            <a:r>
              <a:rPr lang="en-US" sz="1800" b="1" dirty="0">
                <a:latin typeface="Times New Roman" panose="02020603050405020304" pitchFamily="18" charset="0"/>
                <a:cs typeface="Times New Roman" panose="02020603050405020304" pitchFamily="18" charset="0"/>
              </a:rPr>
              <a:t>the interference of the signal. </a:t>
            </a:r>
            <a:endParaRPr lang="en-US" sz="1800" b="1" dirty="0" smtClean="0">
              <a:latin typeface="Times New Roman" panose="02020603050405020304" pitchFamily="18" charset="0"/>
              <a:cs typeface="Times New Roman" panose="02020603050405020304" pitchFamily="18" charset="0"/>
            </a:endParaRPr>
          </a:p>
          <a:p>
            <a:pPr marL="285750" indent="-285750" algn="just">
              <a:lnSpc>
                <a:spcPct val="150000"/>
              </a:lnSpc>
              <a:buSzPct val="150000"/>
              <a:buFont typeface="Arial" panose="020B0604020202020204" pitchFamily="34" charset="0"/>
              <a:buChar char="•"/>
            </a:pPr>
            <a:r>
              <a:rPr lang="en-US" sz="1800" b="1" dirty="0" smtClean="0">
                <a:latin typeface="Times New Roman" panose="02020603050405020304" pitchFamily="18" charset="0"/>
                <a:cs typeface="Times New Roman" panose="02020603050405020304" pitchFamily="18" charset="0"/>
              </a:rPr>
              <a:t>Modulation </a:t>
            </a:r>
            <a:r>
              <a:rPr lang="en-US" sz="1800" b="1" dirty="0">
                <a:latin typeface="Times New Roman" panose="02020603050405020304" pitchFamily="18" charset="0"/>
                <a:cs typeface="Times New Roman" panose="02020603050405020304" pitchFamily="18" charset="0"/>
              </a:rPr>
              <a:t>techniques </a:t>
            </a:r>
            <a:r>
              <a:rPr lang="en-US" sz="1800" dirty="0">
                <a:latin typeface="Times New Roman" panose="02020603050405020304" pitchFamily="18" charset="0"/>
                <a:cs typeface="Times New Roman" panose="02020603050405020304" pitchFamily="18" charset="0"/>
              </a:rPr>
              <a:t>typically aid in </a:t>
            </a:r>
            <a:r>
              <a:rPr lang="en-US" sz="2400" b="1" dirty="0">
                <a:solidFill>
                  <a:srgbClr val="C00000"/>
                </a:solidFill>
                <a:latin typeface="Times New Roman" panose="02020603050405020304" pitchFamily="18" charset="0"/>
                <a:cs typeface="Times New Roman" panose="02020603050405020304" pitchFamily="18" charset="0"/>
              </a:rPr>
              <a:t>long-distance </a:t>
            </a:r>
            <a:r>
              <a:rPr lang="en-US" sz="2400" b="1" dirty="0" smtClean="0">
                <a:solidFill>
                  <a:srgbClr val="C00000"/>
                </a:solidFill>
                <a:latin typeface="Times New Roman" panose="02020603050405020304" pitchFamily="18" charset="0"/>
                <a:cs typeface="Times New Roman" panose="02020603050405020304" pitchFamily="18" charset="0"/>
              </a:rPr>
              <a:t>communication.</a:t>
            </a:r>
            <a:endParaRPr lang="en-US" sz="2400" b="1" dirty="0">
              <a:solidFill>
                <a:srgbClr val="C00000"/>
              </a:solidFill>
              <a:latin typeface="Times New Roman" panose="02020603050405020304" pitchFamily="18" charset="0"/>
              <a:cs typeface="Times New Roman" panose="02020603050405020304" pitchFamily="18" charset="0"/>
            </a:endParaRPr>
          </a:p>
          <a:p>
            <a:pPr marL="285750" indent="-285750" algn="just">
              <a:lnSpc>
                <a:spcPct val="150000"/>
              </a:lnSpc>
              <a:buSzPct val="150000"/>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Modulation is of two </a:t>
            </a:r>
            <a:r>
              <a:rPr lang="en-US" sz="1800" dirty="0" smtClean="0">
                <a:latin typeface="Times New Roman" panose="02020603050405020304" pitchFamily="18" charset="0"/>
                <a:cs typeface="Times New Roman" panose="02020603050405020304" pitchFamily="18" charset="0"/>
              </a:rPr>
              <a:t>types:</a:t>
            </a:r>
            <a:endParaRPr lang="en-US" sz="1800" dirty="0">
              <a:latin typeface="Times New Roman" panose="02020603050405020304" pitchFamily="18" charset="0"/>
              <a:cs typeface="Times New Roman" panose="02020603050405020304" pitchFamily="18" charset="0"/>
            </a:endParaRPr>
          </a:p>
          <a:p>
            <a:pPr algn="just">
              <a:lnSpc>
                <a:spcPct val="150000"/>
              </a:lnSpc>
              <a:buSzPct val="150000"/>
            </a:pPr>
            <a:r>
              <a:rPr lang="en-US" sz="1800" dirty="0">
                <a:latin typeface="Times New Roman" panose="02020603050405020304" pitchFamily="18" charset="0"/>
                <a:cs typeface="Times New Roman" panose="02020603050405020304" pitchFamily="18" charset="0"/>
              </a:rPr>
              <a:t>	</a:t>
            </a:r>
            <a:r>
              <a:rPr lang="en-US" sz="2400" b="1" dirty="0">
                <a:solidFill>
                  <a:srgbClr val="C00000"/>
                </a:solidFill>
                <a:latin typeface="Times New Roman" panose="02020603050405020304" pitchFamily="18" charset="0"/>
                <a:cs typeface="Times New Roman" panose="02020603050405020304" pitchFamily="18" charset="0"/>
              </a:rPr>
              <a:t>1. Analog Modulation</a:t>
            </a:r>
          </a:p>
          <a:p>
            <a:pPr algn="just">
              <a:lnSpc>
                <a:spcPct val="150000"/>
              </a:lnSpc>
              <a:buSzPct val="150000"/>
            </a:pPr>
            <a:r>
              <a:rPr lang="en-US" sz="2400" b="1" dirty="0">
                <a:solidFill>
                  <a:srgbClr val="C00000"/>
                </a:solidFill>
                <a:latin typeface="Times New Roman" panose="02020603050405020304" pitchFamily="18" charset="0"/>
                <a:cs typeface="Times New Roman" panose="02020603050405020304" pitchFamily="18" charset="0"/>
              </a:rPr>
              <a:t>	2. Digital </a:t>
            </a:r>
            <a:r>
              <a:rPr lang="en-US" sz="2400" b="1" dirty="0" smtClean="0">
                <a:solidFill>
                  <a:srgbClr val="C00000"/>
                </a:solidFill>
                <a:latin typeface="Times New Roman" panose="02020603050405020304" pitchFamily="18" charset="0"/>
                <a:cs typeface="Times New Roman" panose="02020603050405020304" pitchFamily="18" charset="0"/>
              </a:rPr>
              <a:t>Modulation</a:t>
            </a:r>
            <a:endParaRPr lang="en-IN" sz="2400" b="1" dirty="0">
              <a:solidFill>
                <a:srgbClr val="C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7877263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pic>
        <p:nvPicPr>
          <p:cNvPr id="160" name="Google Shape;160;p27"/>
          <p:cNvPicPr preferRelativeResize="0"/>
          <p:nvPr/>
        </p:nvPicPr>
        <p:blipFill rotWithShape="1">
          <a:blip r:embed="rId3">
            <a:alphaModFix/>
          </a:blip>
          <a:srcRect/>
          <a:stretch/>
        </p:blipFill>
        <p:spPr>
          <a:xfrm>
            <a:off x="41821" y="47021"/>
            <a:ext cx="781139" cy="663846"/>
          </a:xfrm>
          <a:prstGeom prst="rect">
            <a:avLst/>
          </a:prstGeom>
          <a:noFill/>
          <a:ln>
            <a:noFill/>
          </a:ln>
        </p:spPr>
      </p:pic>
      <p:sp>
        <p:nvSpPr>
          <p:cNvPr id="163" name="Google Shape;163;p27"/>
          <p:cNvSpPr txBox="1">
            <a:spLocks noGrp="1"/>
          </p:cNvSpPr>
          <p:nvPr>
            <p:ph type="dt" idx="10"/>
          </p:nvPr>
        </p:nvSpPr>
        <p:spPr>
          <a:prstGeom prst="rect">
            <a:avLst/>
          </a:prstGeom>
          <a:noFill/>
          <a:ln>
            <a:noFill/>
          </a:ln>
        </p:spPr>
        <p:txBody>
          <a:bodyPr spcFirstLastPara="1" wrap="square" lIns="68575" tIns="34275" rIns="68575" bIns="34275" anchor="ctr" anchorCtr="0">
            <a:noAutofit/>
          </a:bodyPr>
          <a:lstStyle/>
          <a:p>
            <a:pPr marL="0" lvl="0" indent="0" algn="l" rtl="0">
              <a:spcBef>
                <a:spcPts val="0"/>
              </a:spcBef>
              <a:spcAft>
                <a:spcPts val="0"/>
              </a:spcAft>
              <a:buNone/>
            </a:pPr>
            <a:fld id="{C6ACFE9E-B07F-40D6-8DE0-C857BE145267}" type="datetime1">
              <a:rPr lang="en-US" b="1" smtClean="0">
                <a:solidFill>
                  <a:schemeClr val="dk1"/>
                </a:solidFill>
                <a:latin typeface="Times New Roman" panose="02020603050405020304" pitchFamily="18" charset="0"/>
                <a:cs typeface="Times New Roman" panose="02020603050405020304" pitchFamily="18" charset="0"/>
                <a:sym typeface="Times New Roman"/>
              </a:rPr>
              <a:t>2/1/2024</a:t>
            </a:fld>
            <a:endParaRPr b="1">
              <a:solidFill>
                <a:schemeClr val="dk1"/>
              </a:solidFill>
              <a:latin typeface="Times New Roman" panose="02020603050405020304" pitchFamily="18" charset="0"/>
              <a:ea typeface="Times New Roman"/>
              <a:cs typeface="Times New Roman" panose="02020603050405020304" pitchFamily="18" charset="0"/>
              <a:sym typeface="Times New Roman"/>
            </a:endParaRPr>
          </a:p>
        </p:txBody>
      </p:sp>
      <p:sp>
        <p:nvSpPr>
          <p:cNvPr id="164" name="Google Shape;164;p27"/>
          <p:cNvSpPr txBox="1">
            <a:spLocks noGrp="1"/>
          </p:cNvSpPr>
          <p:nvPr>
            <p:ph type="ftr" idx="11"/>
          </p:nvPr>
        </p:nvSpPr>
        <p:spPr>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r>
              <a:rPr lang="en-GB" b="1" smtClean="0">
                <a:solidFill>
                  <a:schemeClr val="dk1"/>
                </a:solidFill>
                <a:latin typeface="Times New Roman" panose="02020603050405020304" pitchFamily="18" charset="0"/>
                <a:ea typeface="Times New Roman"/>
                <a:cs typeface="Times New Roman" panose="02020603050405020304" pitchFamily="18" charset="0"/>
                <a:sym typeface="Times New Roman"/>
              </a:rPr>
              <a:t>Unit 1                Computer Networks        SY BTech(CSE)    Semester-4               2023-24    </a:t>
            </a:r>
            <a:endParaRPr b="1">
              <a:solidFill>
                <a:schemeClr val="dk1"/>
              </a:solidFill>
              <a:latin typeface="Times New Roman" panose="02020603050405020304" pitchFamily="18" charset="0"/>
              <a:ea typeface="Times New Roman"/>
              <a:cs typeface="Times New Roman" panose="02020603050405020304" pitchFamily="18" charset="0"/>
              <a:sym typeface="Times New Roman"/>
            </a:endParaRPr>
          </a:p>
        </p:txBody>
      </p:sp>
      <p:sp>
        <p:nvSpPr>
          <p:cNvPr id="165" name="Google Shape;165;p27"/>
          <p:cNvSpPr txBox="1">
            <a:spLocks noGrp="1"/>
          </p:cNvSpPr>
          <p:nvPr>
            <p:ph type="sldNum" idx="12"/>
          </p:nvPr>
        </p:nvSpPr>
        <p:spPr>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en">
                <a:solidFill>
                  <a:schemeClr val="dk1"/>
                </a:solidFill>
                <a:latin typeface="Times New Roman" panose="02020603050405020304" pitchFamily="18" charset="0"/>
                <a:ea typeface="Times New Roman"/>
                <a:cs typeface="Times New Roman" panose="02020603050405020304" pitchFamily="18" charset="0"/>
                <a:sym typeface="Times New Roman"/>
              </a:rPr>
              <a:t>2</a:t>
            </a:fld>
            <a:endParaRPr>
              <a:solidFill>
                <a:schemeClr val="dk1"/>
              </a:solidFill>
              <a:latin typeface="Times New Roman" panose="02020603050405020304" pitchFamily="18" charset="0"/>
              <a:ea typeface="Times New Roman"/>
              <a:cs typeface="Times New Roman" panose="02020603050405020304" pitchFamily="18" charset="0"/>
              <a:sym typeface="Times New Roman"/>
            </a:endParaRPr>
          </a:p>
        </p:txBody>
      </p:sp>
      <p:sp>
        <p:nvSpPr>
          <p:cNvPr id="161" name="Google Shape;161;p27"/>
          <p:cNvSpPr txBox="1">
            <a:spLocks noGrp="1"/>
          </p:cNvSpPr>
          <p:nvPr>
            <p:ph type="title" idx="4294967295"/>
          </p:nvPr>
        </p:nvSpPr>
        <p:spPr>
          <a:xfrm>
            <a:off x="432390" y="177706"/>
            <a:ext cx="7629525" cy="379413"/>
          </a:xfrm>
          <a:prstGeom prst="rect">
            <a:avLst/>
          </a:prstGeom>
          <a:noFill/>
          <a:ln>
            <a:noFill/>
          </a:ln>
        </p:spPr>
        <p:txBody>
          <a:bodyPr spcFirstLastPara="1" wrap="square" lIns="68575" tIns="34275" rIns="68575" bIns="34275" anchor="b" anchorCtr="0">
            <a:noAutofit/>
          </a:bodyPr>
          <a:lstStyle/>
          <a:p>
            <a:pPr lvl="0">
              <a:buSzPts val="2100"/>
            </a:pPr>
            <a:r>
              <a:rPr lang="en" sz="2000" dirty="0">
                <a:solidFill>
                  <a:schemeClr val="dk1"/>
                </a:solidFill>
                <a:latin typeface="Times New Roman" panose="02020603050405020304" pitchFamily="18" charset="0"/>
                <a:ea typeface="Times New Roman"/>
                <a:cs typeface="Times New Roman" panose="02020603050405020304" pitchFamily="18" charset="0"/>
                <a:sym typeface="Times New Roman"/>
              </a:rPr>
              <a:t>	</a:t>
            </a:r>
            <a:r>
              <a:rPr lang="en" sz="2800" b="1" dirty="0">
                <a:solidFill>
                  <a:srgbClr val="C00000"/>
                </a:solidFill>
                <a:latin typeface="Times New Roman" panose="02020603050405020304" pitchFamily="18" charset="0"/>
                <a:ea typeface="Times New Roman"/>
                <a:cs typeface="Times New Roman" panose="02020603050405020304" pitchFamily="18" charset="0"/>
                <a:sym typeface="Times New Roman"/>
              </a:rPr>
              <a:t>Computer </a:t>
            </a:r>
            <a:r>
              <a:rPr lang="en" sz="2800" b="1" dirty="0" smtClean="0">
                <a:solidFill>
                  <a:srgbClr val="C00000"/>
                </a:solidFill>
                <a:latin typeface="Times New Roman" panose="02020603050405020304" pitchFamily="18" charset="0"/>
                <a:ea typeface="Times New Roman"/>
                <a:cs typeface="Times New Roman" panose="02020603050405020304" pitchFamily="18" charset="0"/>
                <a:sym typeface="Times New Roman"/>
              </a:rPr>
              <a:t>Networks: </a:t>
            </a:r>
            <a:r>
              <a:rPr lang="en-IN" sz="2400" dirty="0">
                <a:latin typeface="Times New Roman" panose="02020603050405020304" pitchFamily="18" charset="0"/>
                <a:cs typeface="Times New Roman" panose="02020603050405020304" pitchFamily="18" charset="0"/>
              </a:rPr>
              <a:t>COURSE STRUCTURE</a:t>
            </a:r>
            <a:endParaRPr sz="1600" dirty="0">
              <a:solidFill>
                <a:schemeClr val="dk1"/>
              </a:solidFill>
              <a:latin typeface="Times New Roman" panose="02020603050405020304" pitchFamily="18" charset="0"/>
              <a:ea typeface="Times New Roman"/>
              <a:cs typeface="Times New Roman" panose="02020603050405020304" pitchFamily="18" charset="0"/>
              <a:sym typeface="Times New Roman"/>
            </a:endParaRPr>
          </a:p>
        </p:txBody>
      </p:sp>
      <p:pic>
        <p:nvPicPr>
          <p:cNvPr id="2" name="Picture 1"/>
          <p:cNvPicPr>
            <a:picLocks noChangeAspect="1"/>
          </p:cNvPicPr>
          <p:nvPr/>
        </p:nvPicPr>
        <p:blipFill>
          <a:blip r:embed="rId4"/>
          <a:stretch>
            <a:fillRect/>
          </a:stretch>
        </p:blipFill>
        <p:spPr>
          <a:xfrm>
            <a:off x="934438" y="699336"/>
            <a:ext cx="7595951" cy="1539038"/>
          </a:xfrm>
          <a:prstGeom prst="rect">
            <a:avLst/>
          </a:prstGeom>
        </p:spPr>
      </p:pic>
      <p:pic>
        <p:nvPicPr>
          <p:cNvPr id="3" name="Picture 2"/>
          <p:cNvPicPr>
            <a:picLocks noChangeAspect="1"/>
          </p:cNvPicPr>
          <p:nvPr/>
        </p:nvPicPr>
        <p:blipFill>
          <a:blip r:embed="rId5"/>
          <a:stretch>
            <a:fillRect/>
          </a:stretch>
        </p:blipFill>
        <p:spPr>
          <a:xfrm>
            <a:off x="915387" y="2238374"/>
            <a:ext cx="7723287" cy="2464248"/>
          </a:xfrm>
          <a:prstGeom prst="rect">
            <a:avLst/>
          </a:prstGeom>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29"/>
          <p:cNvSpPr txBox="1">
            <a:spLocks noGrp="1"/>
          </p:cNvSpPr>
          <p:nvPr>
            <p:ph type="sldNum" idx="12"/>
          </p:nvPr>
        </p:nvSpPr>
        <p:spPr>
          <a:xfrm>
            <a:off x="7425344" y="4844839"/>
            <a:ext cx="984019" cy="273844"/>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en" sz="900">
                <a:solidFill>
                  <a:schemeClr val="dk1"/>
                </a:solidFill>
                <a:latin typeface="Times New Roman"/>
                <a:ea typeface="Times New Roman"/>
                <a:cs typeface="Times New Roman"/>
                <a:sym typeface="Times New Roman"/>
              </a:rPr>
              <a:t>20</a:t>
            </a:fld>
            <a:endParaRPr sz="900">
              <a:solidFill>
                <a:schemeClr val="dk1"/>
              </a:solidFill>
              <a:latin typeface="Times New Roman"/>
              <a:ea typeface="Times New Roman"/>
              <a:cs typeface="Times New Roman"/>
              <a:sym typeface="Times New Roman"/>
            </a:endParaRPr>
          </a:p>
        </p:txBody>
      </p:sp>
      <p:sp>
        <p:nvSpPr>
          <p:cNvPr id="185" name="Google Shape;185;p29"/>
          <p:cNvSpPr/>
          <p:nvPr/>
        </p:nvSpPr>
        <p:spPr>
          <a:xfrm>
            <a:off x="904028" y="111075"/>
            <a:ext cx="7338322" cy="623248"/>
          </a:xfrm>
          <a:prstGeom prst="rect">
            <a:avLst/>
          </a:prstGeom>
          <a:noFill/>
          <a:ln>
            <a:noFill/>
          </a:ln>
        </p:spPr>
        <p:txBody>
          <a:bodyPr spcFirstLastPara="1" wrap="square" lIns="68575" tIns="34275" rIns="68575" bIns="34275" anchor="t" anchorCtr="0">
            <a:noAutofit/>
          </a:bodyPr>
          <a:lstStyle/>
          <a:p>
            <a:r>
              <a:rPr lang="en-US" altLang="en-US" sz="3200" b="1" dirty="0">
                <a:solidFill>
                  <a:srgbClr val="660066"/>
                </a:solidFill>
                <a:latin typeface="Times New Roman" panose="02020603050405020304" pitchFamily="18" charset="0"/>
              </a:rPr>
              <a:t>Types of Analog-to-Analog </a:t>
            </a:r>
            <a:r>
              <a:rPr lang="en-US" altLang="en-US" sz="3200" b="1" dirty="0" smtClean="0">
                <a:solidFill>
                  <a:srgbClr val="660066"/>
                </a:solidFill>
                <a:latin typeface="Times New Roman" panose="02020603050405020304" pitchFamily="18" charset="0"/>
              </a:rPr>
              <a:t>Modulation</a:t>
            </a:r>
            <a:endParaRPr lang="en-US" altLang="en-US" sz="3200" b="1" dirty="0">
              <a:solidFill>
                <a:srgbClr val="660066"/>
              </a:solidFill>
              <a:latin typeface="Times New Roman" panose="02020603050405020304" pitchFamily="18" charset="0"/>
            </a:endParaRPr>
          </a:p>
        </p:txBody>
      </p:sp>
      <p:pic>
        <p:nvPicPr>
          <p:cNvPr id="186" name="Google Shape;186;p29"/>
          <p:cNvPicPr preferRelativeResize="0"/>
          <p:nvPr/>
        </p:nvPicPr>
        <p:blipFill rotWithShape="1">
          <a:blip r:embed="rId3">
            <a:alphaModFix/>
          </a:blip>
          <a:srcRect/>
          <a:stretch/>
        </p:blipFill>
        <p:spPr>
          <a:xfrm>
            <a:off x="41821" y="47020"/>
            <a:ext cx="739015" cy="528333"/>
          </a:xfrm>
          <a:prstGeom prst="rect">
            <a:avLst/>
          </a:prstGeom>
          <a:noFill/>
          <a:ln>
            <a:noFill/>
          </a:ln>
        </p:spPr>
      </p:pic>
      <p:sp>
        <p:nvSpPr>
          <p:cNvPr id="187" name="Google Shape;187;p29"/>
          <p:cNvSpPr txBox="1">
            <a:spLocks noGrp="1"/>
          </p:cNvSpPr>
          <p:nvPr>
            <p:ph type="dt" idx="10"/>
          </p:nvPr>
        </p:nvSpPr>
        <p:spPr>
          <a:xfrm>
            <a:off x="571500" y="4844838"/>
            <a:ext cx="2057400" cy="273900"/>
          </a:xfrm>
          <a:prstGeom prst="rect">
            <a:avLst/>
          </a:prstGeom>
          <a:noFill/>
          <a:ln>
            <a:noFill/>
          </a:ln>
        </p:spPr>
        <p:txBody>
          <a:bodyPr spcFirstLastPara="1" wrap="square" lIns="68575" tIns="34275" rIns="68575" bIns="34275" anchor="ctr" anchorCtr="0">
            <a:noAutofit/>
          </a:bodyPr>
          <a:lstStyle/>
          <a:p>
            <a:pPr marL="0" lvl="0" indent="0" algn="l" rtl="0">
              <a:spcBef>
                <a:spcPts val="0"/>
              </a:spcBef>
              <a:spcAft>
                <a:spcPts val="0"/>
              </a:spcAft>
              <a:buNone/>
            </a:pPr>
            <a:fld id="{509B1C79-3125-4EAF-859F-EBC28D956A26}" type="datetime1">
              <a:rPr lang="en-US" sz="800" b="1" smtClean="0">
                <a:solidFill>
                  <a:schemeClr val="dk1"/>
                </a:solidFill>
                <a:latin typeface="Times New Roman"/>
                <a:cs typeface="Times New Roman"/>
                <a:sym typeface="Times New Roman"/>
              </a:rPr>
              <a:t>2/1/2024</a:t>
            </a:fld>
            <a:endParaRPr sz="800" b="1">
              <a:solidFill>
                <a:schemeClr val="dk1"/>
              </a:solidFill>
              <a:latin typeface="Times New Roman"/>
              <a:ea typeface="Times New Roman"/>
              <a:cs typeface="Times New Roman"/>
              <a:sym typeface="Times New Roman"/>
            </a:endParaRPr>
          </a:p>
        </p:txBody>
      </p:sp>
      <p:sp>
        <p:nvSpPr>
          <p:cNvPr id="188" name="Google Shape;188;p29"/>
          <p:cNvSpPr txBox="1">
            <a:spLocks noGrp="1"/>
          </p:cNvSpPr>
          <p:nvPr>
            <p:ph type="ftr" idx="11"/>
          </p:nvPr>
        </p:nvSpPr>
        <p:spPr>
          <a:xfrm>
            <a:off x="2764639" y="4844839"/>
            <a:ext cx="3617100" cy="2739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r>
              <a:rPr lang="en-GB" sz="800" b="1" smtClean="0">
                <a:solidFill>
                  <a:schemeClr val="dk1"/>
                </a:solidFill>
                <a:latin typeface="Times New Roman"/>
                <a:ea typeface="Times New Roman"/>
                <a:cs typeface="Times New Roman"/>
                <a:sym typeface="Times New Roman"/>
              </a:rPr>
              <a:t>Unit 1                Computer Networks        SY BTech(CSE)    Semester-4               2023-24    </a:t>
            </a:r>
            <a:endParaRPr sz="800" b="1">
              <a:solidFill>
                <a:schemeClr val="dk1"/>
              </a:solidFill>
              <a:latin typeface="Times New Roman"/>
              <a:ea typeface="Times New Roman"/>
              <a:cs typeface="Times New Roman"/>
              <a:sym typeface="Times New Roman"/>
            </a:endParaRPr>
          </a:p>
        </p:txBody>
      </p:sp>
      <p:pic>
        <p:nvPicPr>
          <p:cNvPr id="8" name="Picture 6">
            <a:extLst>
              <a:ext uri="{FF2B5EF4-FFF2-40B4-BE49-F238E27FC236}">
                <a16:creationId xmlns:a16="http://schemas.microsoft.com/office/drawing/2014/main" id="{9C414A64-AAA8-4807-9861-0A39AD53502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31700" y="734323"/>
            <a:ext cx="6293644" cy="2014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8">
            <a:extLst>
              <a:ext uri="{FF2B5EF4-FFF2-40B4-BE49-F238E27FC236}">
                <a16:creationId xmlns:a16="http://schemas.microsoft.com/office/drawing/2014/main" id="{2394A96E-0A04-4A40-8651-F02EDA215B24}"/>
              </a:ext>
            </a:extLst>
          </p:cNvPr>
          <p:cNvSpPr/>
          <p:nvPr/>
        </p:nvSpPr>
        <p:spPr>
          <a:xfrm>
            <a:off x="238812" y="3348250"/>
            <a:ext cx="8905188" cy="1446550"/>
          </a:xfrm>
          <a:prstGeom prst="rect">
            <a:avLst/>
          </a:prstGeom>
        </p:spPr>
        <p:txBody>
          <a:bodyPr wrap="square">
            <a:spAutoFit/>
          </a:bodyPr>
          <a:lstStyle/>
          <a:p>
            <a:pPr marL="285750" indent="-285750">
              <a:buSzPct val="150000"/>
              <a:buFont typeface="Arial" panose="020B0604020202020204" pitchFamily="34" charset="0"/>
              <a:buChar char="•"/>
            </a:pPr>
            <a:r>
              <a:rPr lang="en-US" sz="2000" b="1" dirty="0">
                <a:solidFill>
                  <a:srgbClr val="FF0000"/>
                </a:solidFill>
                <a:latin typeface="Times New Roman" panose="02020603050405020304" pitchFamily="18" charset="0"/>
                <a:cs typeface="Times New Roman" panose="02020603050405020304" pitchFamily="18" charset="0"/>
              </a:rPr>
              <a:t>Amplitude Modulation</a:t>
            </a:r>
            <a:r>
              <a:rPr lang="en-US" sz="2000" b="1" dirty="0">
                <a:latin typeface="Times New Roman" panose="02020603050405020304" pitchFamily="18" charset="0"/>
                <a:cs typeface="Times New Roman" panose="02020603050405020304" pitchFamily="18" charset="0"/>
              </a:rPr>
              <a:t>:  </a:t>
            </a:r>
            <a:r>
              <a:rPr lang="en-US" sz="1800" b="1" dirty="0">
                <a:solidFill>
                  <a:srgbClr val="C00000"/>
                </a:solidFill>
                <a:latin typeface="Times New Roman" panose="02020603050405020304" pitchFamily="18" charset="0"/>
                <a:cs typeface="Times New Roman" panose="02020603050405020304" pitchFamily="18" charset="0"/>
              </a:rPr>
              <a:t>Amplitude </a:t>
            </a:r>
            <a:r>
              <a:rPr lang="en-US" sz="1800" dirty="0">
                <a:latin typeface="Times New Roman" panose="02020603050405020304" pitchFamily="18" charset="0"/>
                <a:cs typeface="Times New Roman" panose="02020603050405020304" pitchFamily="18" charset="0"/>
              </a:rPr>
              <a:t>is varied keeping </a:t>
            </a:r>
            <a:r>
              <a:rPr lang="en-US" sz="1800" dirty="0" smtClean="0">
                <a:latin typeface="Times New Roman" panose="02020603050405020304" pitchFamily="18" charset="0"/>
                <a:cs typeface="Times New Roman" panose="02020603050405020304" pitchFamily="18" charset="0"/>
              </a:rPr>
              <a:t>Frequency </a:t>
            </a:r>
            <a:r>
              <a:rPr lang="en-US" sz="1800" dirty="0">
                <a:latin typeface="Times New Roman" panose="02020603050405020304" pitchFamily="18" charset="0"/>
                <a:cs typeface="Times New Roman" panose="02020603050405020304" pitchFamily="18" charset="0"/>
              </a:rPr>
              <a:t>and </a:t>
            </a:r>
            <a:r>
              <a:rPr lang="en-US" sz="1800" dirty="0" smtClean="0">
                <a:latin typeface="Times New Roman" panose="02020603050405020304" pitchFamily="18" charset="0"/>
                <a:cs typeface="Times New Roman" panose="02020603050405020304" pitchFamily="18" charset="0"/>
              </a:rPr>
              <a:t>Phase constant.</a:t>
            </a:r>
            <a:endParaRPr lang="en-US" sz="1800" dirty="0">
              <a:latin typeface="Times New Roman" panose="02020603050405020304" pitchFamily="18" charset="0"/>
              <a:cs typeface="Times New Roman" panose="02020603050405020304" pitchFamily="18" charset="0"/>
            </a:endParaRPr>
          </a:p>
          <a:p>
            <a:pPr marL="285750" indent="-285750">
              <a:buSzPct val="150000"/>
              <a:buFont typeface="Arial" panose="020B0604020202020204" pitchFamily="34" charset="0"/>
              <a:buChar char="•"/>
            </a:pPr>
            <a:r>
              <a:rPr lang="en-US" sz="2000" b="1" dirty="0">
                <a:solidFill>
                  <a:srgbClr val="FF0000"/>
                </a:solidFill>
                <a:latin typeface="Times New Roman" panose="02020603050405020304" pitchFamily="18" charset="0"/>
                <a:cs typeface="Times New Roman" panose="02020603050405020304" pitchFamily="18" charset="0"/>
              </a:rPr>
              <a:t>Frequency Modulation: </a:t>
            </a:r>
            <a:r>
              <a:rPr lang="en-US" sz="1800" b="1" dirty="0">
                <a:solidFill>
                  <a:srgbClr val="C00000"/>
                </a:solidFill>
                <a:latin typeface="Times New Roman" panose="02020603050405020304" pitchFamily="18" charset="0"/>
                <a:cs typeface="Times New Roman" panose="02020603050405020304" pitchFamily="18" charset="0"/>
              </a:rPr>
              <a:t>Frequency</a:t>
            </a:r>
            <a:r>
              <a:rPr lang="en-US" sz="1800" dirty="0">
                <a:latin typeface="Times New Roman" panose="02020603050405020304" pitchFamily="18" charset="0"/>
                <a:cs typeface="Times New Roman" panose="02020603050405020304" pitchFamily="18" charset="0"/>
              </a:rPr>
              <a:t> is  varied keeping </a:t>
            </a:r>
            <a:r>
              <a:rPr lang="en-US" sz="1800" dirty="0" smtClean="0">
                <a:latin typeface="Times New Roman" panose="02020603050405020304" pitchFamily="18" charset="0"/>
                <a:cs typeface="Times New Roman" panose="02020603050405020304" pitchFamily="18" charset="0"/>
              </a:rPr>
              <a:t>Amplitude </a:t>
            </a:r>
            <a:r>
              <a:rPr lang="en-US" sz="1800" dirty="0">
                <a:latin typeface="Times New Roman" panose="02020603050405020304" pitchFamily="18" charset="0"/>
                <a:cs typeface="Times New Roman" panose="02020603050405020304" pitchFamily="18" charset="0"/>
              </a:rPr>
              <a:t>and </a:t>
            </a:r>
            <a:r>
              <a:rPr lang="en-US" sz="1800" dirty="0" smtClean="0">
                <a:latin typeface="Times New Roman" panose="02020603050405020304" pitchFamily="18" charset="0"/>
                <a:cs typeface="Times New Roman" panose="02020603050405020304" pitchFamily="18" charset="0"/>
              </a:rPr>
              <a:t>Phase constant.</a:t>
            </a:r>
            <a:endParaRPr lang="en-US" sz="1800" dirty="0">
              <a:latin typeface="Times New Roman" panose="02020603050405020304" pitchFamily="18" charset="0"/>
              <a:cs typeface="Times New Roman" panose="02020603050405020304" pitchFamily="18" charset="0"/>
            </a:endParaRPr>
          </a:p>
          <a:p>
            <a:pPr marL="285750" indent="-285750">
              <a:buSzPct val="150000"/>
              <a:buFont typeface="Arial" panose="020B0604020202020204" pitchFamily="34" charset="0"/>
              <a:buChar char="•"/>
            </a:pPr>
            <a:r>
              <a:rPr lang="en-US" sz="2000" b="1" dirty="0">
                <a:solidFill>
                  <a:srgbClr val="FF0000"/>
                </a:solidFill>
                <a:latin typeface="Times New Roman" panose="02020603050405020304" pitchFamily="18" charset="0"/>
                <a:cs typeface="Times New Roman" panose="02020603050405020304" pitchFamily="18" charset="0"/>
              </a:rPr>
              <a:t>Phase Modulation: </a:t>
            </a:r>
            <a:r>
              <a:rPr lang="en-US" sz="1900" b="1" dirty="0">
                <a:solidFill>
                  <a:srgbClr val="C00000"/>
                </a:solidFill>
                <a:latin typeface="Times New Roman" panose="02020603050405020304" pitchFamily="18" charset="0"/>
                <a:cs typeface="Times New Roman" panose="02020603050405020304" pitchFamily="18" charset="0"/>
              </a:rPr>
              <a:t>Phase </a:t>
            </a:r>
            <a:r>
              <a:rPr lang="en-US" sz="1900" dirty="0">
                <a:latin typeface="Times New Roman" panose="02020603050405020304" pitchFamily="18" charset="0"/>
                <a:cs typeface="Times New Roman" panose="02020603050405020304" pitchFamily="18" charset="0"/>
              </a:rPr>
              <a:t> is  varied keeping </a:t>
            </a:r>
            <a:r>
              <a:rPr lang="en-US" sz="1900" dirty="0" smtClean="0">
                <a:latin typeface="Times New Roman" panose="02020603050405020304" pitchFamily="18" charset="0"/>
                <a:cs typeface="Times New Roman" panose="02020603050405020304" pitchFamily="18" charset="0"/>
              </a:rPr>
              <a:t>Amplitude </a:t>
            </a:r>
            <a:r>
              <a:rPr lang="en-US" sz="1900" dirty="0">
                <a:latin typeface="Times New Roman" panose="02020603050405020304" pitchFamily="18" charset="0"/>
                <a:cs typeface="Times New Roman" panose="02020603050405020304" pitchFamily="18" charset="0"/>
              </a:rPr>
              <a:t>and </a:t>
            </a:r>
            <a:r>
              <a:rPr lang="en-US" sz="1900" dirty="0" smtClean="0">
                <a:latin typeface="Times New Roman" panose="02020603050405020304" pitchFamily="18" charset="0"/>
                <a:cs typeface="Times New Roman" panose="02020603050405020304" pitchFamily="18" charset="0"/>
              </a:rPr>
              <a:t>Frequency constant.</a:t>
            </a:r>
            <a:endParaRPr lang="en-US" sz="1900" dirty="0">
              <a:latin typeface="Times New Roman" panose="02020603050405020304" pitchFamily="18" charset="0"/>
              <a:cs typeface="Times New Roman" panose="02020603050405020304" pitchFamily="18" charset="0"/>
            </a:endParaRPr>
          </a:p>
          <a:p>
            <a:pPr marL="285750" indent="-285750">
              <a:lnSpc>
                <a:spcPct val="200000"/>
              </a:lnSpc>
              <a:buSzPct val="150000"/>
              <a:buFont typeface="Arial" panose="020B0604020202020204" pitchFamily="34" charset="0"/>
              <a:buChar char="•"/>
            </a:pPr>
            <a:endParaRPr lang="en-IN" dirty="0">
              <a:latin typeface="Times New Roman" panose="02020603050405020304" pitchFamily="18" charset="0"/>
              <a:cs typeface="Times New Roman" panose="02020603050405020304" pitchFamily="18" charset="0"/>
            </a:endParaRPr>
          </a:p>
        </p:txBody>
      </p:sp>
      <p:sp>
        <p:nvSpPr>
          <p:cNvPr id="2" name="Rectangle 1"/>
          <p:cNvSpPr/>
          <p:nvPr/>
        </p:nvSpPr>
        <p:spPr>
          <a:xfrm>
            <a:off x="1060326" y="2748347"/>
            <a:ext cx="1704313" cy="307777"/>
          </a:xfrm>
          <a:prstGeom prst="rect">
            <a:avLst/>
          </a:prstGeom>
        </p:spPr>
        <p:txBody>
          <a:bodyPr wrap="none">
            <a:spAutoFit/>
          </a:bodyPr>
          <a:lstStyle/>
          <a:p>
            <a:r>
              <a:rPr lang="en-US" b="1" dirty="0">
                <a:solidFill>
                  <a:srgbClr val="C00000"/>
                </a:solidFill>
                <a:latin typeface="Times New Roman" panose="02020603050405020304" pitchFamily="18" charset="0"/>
                <a:cs typeface="Times New Roman" panose="02020603050405020304" pitchFamily="18" charset="0"/>
              </a:rPr>
              <a:t>Amplitude </a:t>
            </a:r>
            <a:r>
              <a:rPr lang="en-US" dirty="0">
                <a:latin typeface="Times New Roman" panose="02020603050405020304" pitchFamily="18" charset="0"/>
                <a:cs typeface="Times New Roman" panose="02020603050405020304" pitchFamily="18" charset="0"/>
              </a:rPr>
              <a:t>is varied </a:t>
            </a:r>
            <a:endParaRPr lang="en-IN" dirty="0"/>
          </a:p>
        </p:txBody>
      </p:sp>
      <p:sp>
        <p:nvSpPr>
          <p:cNvPr id="3" name="Rectangle 2"/>
          <p:cNvSpPr/>
          <p:nvPr/>
        </p:nvSpPr>
        <p:spPr>
          <a:xfrm>
            <a:off x="3448545" y="2698310"/>
            <a:ext cx="2122075" cy="307777"/>
          </a:xfrm>
          <a:prstGeom prst="rect">
            <a:avLst/>
          </a:prstGeom>
        </p:spPr>
        <p:txBody>
          <a:bodyPr wrap="square">
            <a:spAutoFit/>
          </a:bodyPr>
          <a:lstStyle/>
          <a:p>
            <a:r>
              <a:rPr lang="en-US" b="1" dirty="0">
                <a:solidFill>
                  <a:srgbClr val="C00000"/>
                </a:solidFill>
                <a:latin typeface="Times New Roman" panose="02020603050405020304" pitchFamily="18" charset="0"/>
                <a:cs typeface="Times New Roman" panose="02020603050405020304" pitchFamily="18" charset="0"/>
              </a:rPr>
              <a:t>Frequency</a:t>
            </a:r>
            <a:r>
              <a:rPr lang="en-US" dirty="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is </a:t>
            </a:r>
            <a:r>
              <a:rPr lang="en-US" dirty="0">
                <a:latin typeface="Times New Roman" panose="02020603050405020304" pitchFamily="18" charset="0"/>
                <a:cs typeface="Times New Roman" panose="02020603050405020304" pitchFamily="18" charset="0"/>
              </a:rPr>
              <a:t>varied </a:t>
            </a:r>
            <a:r>
              <a:rPr lang="en-US" dirty="0" smtClean="0">
                <a:latin typeface="Times New Roman" panose="02020603050405020304" pitchFamily="18" charset="0"/>
                <a:cs typeface="Times New Roman" panose="02020603050405020304" pitchFamily="18" charset="0"/>
              </a:rPr>
              <a:t> </a:t>
            </a:r>
            <a:endParaRPr lang="en-IN" dirty="0"/>
          </a:p>
        </p:txBody>
      </p:sp>
      <p:sp>
        <p:nvSpPr>
          <p:cNvPr id="4" name="Rectangle 3"/>
          <p:cNvSpPr/>
          <p:nvPr/>
        </p:nvSpPr>
        <p:spPr>
          <a:xfrm>
            <a:off x="5998350" y="2698309"/>
            <a:ext cx="1426994" cy="307777"/>
          </a:xfrm>
          <a:prstGeom prst="rect">
            <a:avLst/>
          </a:prstGeom>
        </p:spPr>
        <p:txBody>
          <a:bodyPr wrap="none">
            <a:spAutoFit/>
          </a:bodyPr>
          <a:lstStyle/>
          <a:p>
            <a:r>
              <a:rPr lang="en-US" b="1" dirty="0">
                <a:solidFill>
                  <a:srgbClr val="C00000"/>
                </a:solidFill>
                <a:latin typeface="Times New Roman" panose="02020603050405020304" pitchFamily="18" charset="0"/>
                <a:cs typeface="Times New Roman" panose="02020603050405020304" pitchFamily="18" charset="0"/>
              </a:rPr>
              <a:t>Phase </a:t>
            </a:r>
            <a:r>
              <a:rPr lang="en-US" dirty="0">
                <a:latin typeface="Times New Roman" panose="02020603050405020304" pitchFamily="18" charset="0"/>
                <a:cs typeface="Times New Roman" panose="02020603050405020304" pitchFamily="18" charset="0"/>
              </a:rPr>
              <a:t> is  varied </a:t>
            </a:r>
            <a:endParaRPr lang="en-IN" dirty="0"/>
          </a:p>
        </p:txBody>
      </p:sp>
    </p:spTree>
    <p:extLst>
      <p:ext uri="{BB962C8B-B14F-4D97-AF65-F5344CB8AC3E}">
        <p14:creationId xmlns:p14="http://schemas.microsoft.com/office/powerpoint/2010/main" val="28704748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29"/>
          <p:cNvSpPr txBox="1">
            <a:spLocks noGrp="1"/>
          </p:cNvSpPr>
          <p:nvPr>
            <p:ph type="sldNum" idx="12"/>
          </p:nvPr>
        </p:nvSpPr>
        <p:spPr>
          <a:xfrm>
            <a:off x="7425344" y="4844839"/>
            <a:ext cx="984019" cy="273844"/>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en" sz="900">
                <a:solidFill>
                  <a:schemeClr val="dk1"/>
                </a:solidFill>
                <a:latin typeface="Times New Roman"/>
                <a:ea typeface="Times New Roman"/>
                <a:cs typeface="Times New Roman"/>
                <a:sym typeface="Times New Roman"/>
              </a:rPr>
              <a:t>21</a:t>
            </a:fld>
            <a:endParaRPr sz="900">
              <a:solidFill>
                <a:schemeClr val="dk1"/>
              </a:solidFill>
              <a:latin typeface="Times New Roman"/>
              <a:ea typeface="Times New Roman"/>
              <a:cs typeface="Times New Roman"/>
              <a:sym typeface="Times New Roman"/>
            </a:endParaRPr>
          </a:p>
        </p:txBody>
      </p:sp>
      <p:sp>
        <p:nvSpPr>
          <p:cNvPr id="185" name="Google Shape;185;p29"/>
          <p:cNvSpPr/>
          <p:nvPr/>
        </p:nvSpPr>
        <p:spPr>
          <a:xfrm>
            <a:off x="1353615" y="185434"/>
            <a:ext cx="7338322" cy="623248"/>
          </a:xfrm>
          <a:prstGeom prst="rect">
            <a:avLst/>
          </a:prstGeom>
          <a:noFill/>
          <a:ln>
            <a:noFill/>
          </a:ln>
        </p:spPr>
        <p:txBody>
          <a:bodyPr spcFirstLastPara="1" wrap="square" lIns="68575" tIns="34275" rIns="68575" bIns="34275" anchor="t" anchorCtr="0">
            <a:noAutofit/>
          </a:bodyPr>
          <a:lstStyle/>
          <a:p>
            <a:r>
              <a:rPr lang="en-US" altLang="en-US" sz="2400" b="1" dirty="0">
                <a:solidFill>
                  <a:srgbClr val="660066"/>
                </a:solidFill>
                <a:latin typeface="Times New Roman" panose="02020603050405020304" pitchFamily="18" charset="0"/>
              </a:rPr>
              <a:t>Amplitude Modulation</a:t>
            </a:r>
          </a:p>
        </p:txBody>
      </p:sp>
      <p:pic>
        <p:nvPicPr>
          <p:cNvPr id="186" name="Google Shape;186;p29"/>
          <p:cNvPicPr preferRelativeResize="0"/>
          <p:nvPr/>
        </p:nvPicPr>
        <p:blipFill rotWithShape="1">
          <a:blip r:embed="rId3">
            <a:alphaModFix/>
          </a:blip>
          <a:srcRect/>
          <a:stretch/>
        </p:blipFill>
        <p:spPr>
          <a:xfrm>
            <a:off x="41821" y="47020"/>
            <a:ext cx="739015" cy="528333"/>
          </a:xfrm>
          <a:prstGeom prst="rect">
            <a:avLst/>
          </a:prstGeom>
          <a:noFill/>
          <a:ln>
            <a:noFill/>
          </a:ln>
        </p:spPr>
      </p:pic>
      <p:sp>
        <p:nvSpPr>
          <p:cNvPr id="187" name="Google Shape;187;p29"/>
          <p:cNvSpPr txBox="1">
            <a:spLocks noGrp="1"/>
          </p:cNvSpPr>
          <p:nvPr>
            <p:ph type="dt" idx="10"/>
          </p:nvPr>
        </p:nvSpPr>
        <p:spPr>
          <a:xfrm>
            <a:off x="571500" y="4844838"/>
            <a:ext cx="2057400" cy="273900"/>
          </a:xfrm>
          <a:prstGeom prst="rect">
            <a:avLst/>
          </a:prstGeom>
          <a:noFill/>
          <a:ln>
            <a:noFill/>
          </a:ln>
        </p:spPr>
        <p:txBody>
          <a:bodyPr spcFirstLastPara="1" wrap="square" lIns="68575" tIns="34275" rIns="68575" bIns="34275" anchor="ctr" anchorCtr="0">
            <a:noAutofit/>
          </a:bodyPr>
          <a:lstStyle/>
          <a:p>
            <a:pPr marL="0" lvl="0" indent="0" algn="l" rtl="0">
              <a:spcBef>
                <a:spcPts val="0"/>
              </a:spcBef>
              <a:spcAft>
                <a:spcPts val="0"/>
              </a:spcAft>
              <a:buNone/>
            </a:pPr>
            <a:fld id="{FE2DC6D4-910D-4C88-BD53-91D902636811}" type="datetime1">
              <a:rPr lang="en-US" sz="800" b="1" smtClean="0">
                <a:solidFill>
                  <a:schemeClr val="dk1"/>
                </a:solidFill>
                <a:latin typeface="Times New Roman"/>
                <a:cs typeface="Times New Roman"/>
                <a:sym typeface="Times New Roman"/>
              </a:rPr>
              <a:t>2/1/2024</a:t>
            </a:fld>
            <a:endParaRPr sz="800" b="1">
              <a:solidFill>
                <a:schemeClr val="dk1"/>
              </a:solidFill>
              <a:latin typeface="Times New Roman"/>
              <a:ea typeface="Times New Roman"/>
              <a:cs typeface="Times New Roman"/>
              <a:sym typeface="Times New Roman"/>
            </a:endParaRPr>
          </a:p>
        </p:txBody>
      </p:sp>
      <p:sp>
        <p:nvSpPr>
          <p:cNvPr id="188" name="Google Shape;188;p29"/>
          <p:cNvSpPr txBox="1">
            <a:spLocks noGrp="1"/>
          </p:cNvSpPr>
          <p:nvPr>
            <p:ph type="ftr" idx="11"/>
          </p:nvPr>
        </p:nvSpPr>
        <p:spPr>
          <a:xfrm>
            <a:off x="2764639" y="4844839"/>
            <a:ext cx="3617100" cy="2739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r>
              <a:rPr lang="en-GB" sz="800" b="1" smtClean="0">
                <a:solidFill>
                  <a:schemeClr val="dk1"/>
                </a:solidFill>
                <a:latin typeface="Times New Roman"/>
                <a:ea typeface="Times New Roman"/>
                <a:cs typeface="Times New Roman"/>
                <a:sym typeface="Times New Roman"/>
              </a:rPr>
              <a:t>Unit 1                Computer Networks        SY BTech(CSE)    Semester-4               2023-24    </a:t>
            </a:r>
            <a:endParaRPr sz="800" b="1">
              <a:solidFill>
                <a:schemeClr val="dk1"/>
              </a:solidFill>
              <a:latin typeface="Times New Roman"/>
              <a:ea typeface="Times New Roman"/>
              <a:cs typeface="Times New Roman"/>
              <a:sym typeface="Times New Roman"/>
            </a:endParaRPr>
          </a:p>
        </p:txBody>
      </p:sp>
      <p:pic>
        <p:nvPicPr>
          <p:cNvPr id="9" name="Picture 6">
            <a:extLst>
              <a:ext uri="{FF2B5EF4-FFF2-40B4-BE49-F238E27FC236}">
                <a16:creationId xmlns:a16="http://schemas.microsoft.com/office/drawing/2014/main" id="{C08AADC6-BB40-4D47-A22B-19E3FEC586F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5982" y="988435"/>
            <a:ext cx="6785908" cy="3039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7">
            <a:extLst>
              <a:ext uri="{FF2B5EF4-FFF2-40B4-BE49-F238E27FC236}">
                <a16:creationId xmlns:a16="http://schemas.microsoft.com/office/drawing/2014/main" id="{0F1F13A2-54C5-49A6-A72A-174E9B215338}"/>
              </a:ext>
            </a:extLst>
          </p:cNvPr>
          <p:cNvSpPr>
            <a:spLocks noChangeArrowheads="1"/>
          </p:cNvSpPr>
          <p:nvPr/>
        </p:nvSpPr>
        <p:spPr bwMode="auto">
          <a:xfrm>
            <a:off x="495300" y="4038821"/>
            <a:ext cx="8343900" cy="584775"/>
          </a:xfrm>
          <a:prstGeom prst="rect">
            <a:avLst/>
          </a:prstGeom>
          <a:solidFill>
            <a:srgbClr val="99FF33"/>
          </a:solidFill>
          <a:ln>
            <a:noFill/>
          </a:ln>
          <a:extLst>
            <a:ext uri="{91240B29-F687-4F45-9708-019B960494DF}">
              <a14:hiddenLine xmlns:a14="http://schemas.microsoft.com/office/drawing/2010/main" w="76200" algn="ctr">
                <a:solidFill>
                  <a:srgbClr val="000000"/>
                </a:solidFill>
                <a:miter lim="800000"/>
                <a:headEnd/>
                <a:tailEnd/>
              </a14:hiddenLine>
            </a:ext>
          </a:extLst>
        </p:spPr>
        <p:txBody>
          <a:bodyPr>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sz="1600" b="0" dirty="0">
                <a:latin typeface="Times New Roman" panose="02020603050405020304" pitchFamily="18" charset="0"/>
                <a:cs typeface="Times New Roman" panose="02020603050405020304" pitchFamily="18" charset="0"/>
              </a:rPr>
              <a:t>The total bandwidth required for AM can be determined from the bandwidth of the audio signal: B</a:t>
            </a:r>
            <a:r>
              <a:rPr lang="en-US" altLang="en-US" sz="1600" b="0" baseline="-25000" dirty="0">
                <a:latin typeface="Times New Roman" panose="02020603050405020304" pitchFamily="18" charset="0"/>
                <a:cs typeface="Times New Roman" panose="02020603050405020304" pitchFamily="18" charset="0"/>
              </a:rPr>
              <a:t>AM</a:t>
            </a:r>
            <a:r>
              <a:rPr lang="en-US" altLang="en-US" sz="1600" b="0" dirty="0">
                <a:latin typeface="Times New Roman" panose="02020603050405020304" pitchFamily="18" charset="0"/>
                <a:cs typeface="Times New Roman" panose="02020603050405020304" pitchFamily="18" charset="0"/>
              </a:rPr>
              <a:t> = 2B.</a:t>
            </a:r>
          </a:p>
        </p:txBody>
      </p:sp>
      <p:sp>
        <p:nvSpPr>
          <p:cNvPr id="2" name="Rectangle 1">
            <a:extLst>
              <a:ext uri="{FF2B5EF4-FFF2-40B4-BE49-F238E27FC236}">
                <a16:creationId xmlns:a16="http://schemas.microsoft.com/office/drawing/2014/main" id="{A57A10CC-A843-44F5-B1AC-2EF283D389C6}"/>
              </a:ext>
            </a:extLst>
          </p:cNvPr>
          <p:cNvSpPr/>
          <p:nvPr/>
        </p:nvSpPr>
        <p:spPr>
          <a:xfrm>
            <a:off x="5799245" y="128373"/>
            <a:ext cx="3131615" cy="984885"/>
          </a:xfrm>
          <a:prstGeom prst="rect">
            <a:avLst/>
          </a:prstGeom>
        </p:spPr>
        <p:txBody>
          <a:bodyPr wrap="square">
            <a:spAutoFit/>
          </a:bodyPr>
          <a:lstStyle/>
          <a:p>
            <a:pPr algn="just"/>
            <a:r>
              <a:rPr lang="en-IN" b="1" dirty="0">
                <a:solidFill>
                  <a:srgbClr val="7030A0"/>
                </a:solidFill>
                <a:latin typeface="Times New Roman" panose="02020603050405020304" pitchFamily="18" charset="0"/>
                <a:cs typeface="Times New Roman" panose="02020603050405020304" pitchFamily="18" charset="0"/>
              </a:rPr>
              <a:t>An </a:t>
            </a:r>
            <a:r>
              <a:rPr lang="en-IN" b="1" dirty="0">
                <a:solidFill>
                  <a:srgbClr val="C00000"/>
                </a:solidFill>
                <a:latin typeface="Times New Roman" panose="02020603050405020304" pitchFamily="18" charset="0"/>
                <a:cs typeface="Times New Roman" panose="02020603050405020304" pitchFamily="18" charset="0"/>
              </a:rPr>
              <a:t>oscillator</a:t>
            </a:r>
            <a:r>
              <a:rPr lang="en-IN" b="1" dirty="0">
                <a:solidFill>
                  <a:srgbClr val="7030A0"/>
                </a:solidFill>
                <a:latin typeface="Times New Roman" panose="02020603050405020304" pitchFamily="18" charset="0"/>
                <a:cs typeface="Times New Roman" panose="02020603050405020304" pitchFamily="18" charset="0"/>
              </a:rPr>
              <a:t> is a circuit which produces a continuous, repeated, alternating waveform without any input</a:t>
            </a:r>
            <a:r>
              <a:rPr lang="en-IN" sz="1600" b="1" dirty="0"/>
              <a:t>.</a:t>
            </a:r>
          </a:p>
        </p:txBody>
      </p:sp>
      <p:sp>
        <p:nvSpPr>
          <p:cNvPr id="3" name="Rectangle 2">
            <a:extLst>
              <a:ext uri="{FF2B5EF4-FFF2-40B4-BE49-F238E27FC236}">
                <a16:creationId xmlns:a16="http://schemas.microsoft.com/office/drawing/2014/main" id="{2AFFC3CD-B438-42B2-9827-640EB5E3C135}"/>
              </a:ext>
            </a:extLst>
          </p:cNvPr>
          <p:cNvSpPr/>
          <p:nvPr/>
        </p:nvSpPr>
        <p:spPr>
          <a:xfrm>
            <a:off x="495300" y="532400"/>
            <a:ext cx="5542867" cy="417422"/>
          </a:xfrm>
          <a:prstGeom prst="rect">
            <a:avLst/>
          </a:prstGeom>
        </p:spPr>
        <p:txBody>
          <a:bodyPr wrap="square">
            <a:spAutoFit/>
          </a:bodyPr>
          <a:lstStyle/>
          <a:p>
            <a:pPr marL="285750" indent="-285750">
              <a:lnSpc>
                <a:spcPct val="150000"/>
              </a:lnSpc>
              <a:buSzPct val="150000"/>
              <a:buFont typeface="Arial" panose="020B0604020202020204" pitchFamily="34" charset="0"/>
              <a:buChar char="•"/>
            </a:pPr>
            <a:r>
              <a:rPr lang="en-US" sz="1600" b="1" dirty="0">
                <a:solidFill>
                  <a:srgbClr val="C00000"/>
                </a:solidFill>
                <a:latin typeface="Times New Roman" panose="02020603050405020304" pitchFamily="18" charset="0"/>
                <a:cs typeface="Times New Roman" panose="02020603050405020304" pitchFamily="18" charset="0"/>
              </a:rPr>
              <a:t>Amplitude</a:t>
            </a:r>
            <a:r>
              <a:rPr lang="en-US" sz="1600" dirty="0">
                <a:solidFill>
                  <a:srgbClr val="FF0000"/>
                </a:solidFill>
                <a:latin typeface="Times New Roman" panose="02020603050405020304" pitchFamily="18" charset="0"/>
                <a:cs typeface="Times New Roman" panose="02020603050405020304" pitchFamily="18" charset="0"/>
              </a:rPr>
              <a:t> </a:t>
            </a:r>
            <a:r>
              <a:rPr lang="en-US" sz="1600" dirty="0">
                <a:solidFill>
                  <a:schemeClr val="tx1"/>
                </a:solidFill>
                <a:latin typeface="Times New Roman" panose="02020603050405020304" pitchFamily="18" charset="0"/>
                <a:cs typeface="Times New Roman" panose="02020603050405020304" pitchFamily="18" charset="0"/>
              </a:rPr>
              <a:t>is varied keeping frequency and phase constant</a:t>
            </a:r>
          </a:p>
        </p:txBody>
      </p:sp>
    </p:spTree>
    <p:extLst>
      <p:ext uri="{BB962C8B-B14F-4D97-AF65-F5344CB8AC3E}">
        <p14:creationId xmlns:p14="http://schemas.microsoft.com/office/powerpoint/2010/main" val="315944353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29"/>
          <p:cNvSpPr txBox="1">
            <a:spLocks noGrp="1"/>
          </p:cNvSpPr>
          <p:nvPr>
            <p:ph type="sldNum" idx="12"/>
          </p:nvPr>
        </p:nvSpPr>
        <p:spPr>
          <a:xfrm>
            <a:off x="7425344" y="4844839"/>
            <a:ext cx="984019" cy="273844"/>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en" sz="900">
                <a:solidFill>
                  <a:schemeClr val="dk1"/>
                </a:solidFill>
                <a:latin typeface="Times New Roman"/>
                <a:ea typeface="Times New Roman"/>
                <a:cs typeface="Times New Roman"/>
                <a:sym typeface="Times New Roman"/>
              </a:rPr>
              <a:t>22</a:t>
            </a:fld>
            <a:endParaRPr sz="900">
              <a:solidFill>
                <a:schemeClr val="dk1"/>
              </a:solidFill>
              <a:latin typeface="Times New Roman"/>
              <a:ea typeface="Times New Roman"/>
              <a:cs typeface="Times New Roman"/>
              <a:sym typeface="Times New Roman"/>
            </a:endParaRPr>
          </a:p>
        </p:txBody>
      </p:sp>
      <p:sp>
        <p:nvSpPr>
          <p:cNvPr id="185" name="Google Shape;185;p29"/>
          <p:cNvSpPr/>
          <p:nvPr/>
        </p:nvSpPr>
        <p:spPr>
          <a:xfrm>
            <a:off x="1353615" y="185434"/>
            <a:ext cx="7338322" cy="623248"/>
          </a:xfrm>
          <a:prstGeom prst="rect">
            <a:avLst/>
          </a:prstGeom>
          <a:noFill/>
          <a:ln>
            <a:noFill/>
          </a:ln>
        </p:spPr>
        <p:txBody>
          <a:bodyPr spcFirstLastPara="1" wrap="square" lIns="68575" tIns="34275" rIns="68575" bIns="34275" anchor="t" anchorCtr="0">
            <a:noAutofit/>
          </a:bodyPr>
          <a:lstStyle/>
          <a:p>
            <a:r>
              <a:rPr lang="en-US" altLang="en-US" sz="2400" b="1">
                <a:solidFill>
                  <a:srgbClr val="660066"/>
                </a:solidFill>
                <a:latin typeface="Times New Roman" panose="02020603050405020304" pitchFamily="18" charset="0"/>
              </a:rPr>
              <a:t>Advantages and disadvantages of AM</a:t>
            </a:r>
            <a:endParaRPr lang="en-US" altLang="en-US" sz="2400" b="1" dirty="0">
              <a:solidFill>
                <a:srgbClr val="660066"/>
              </a:solidFill>
              <a:latin typeface="Times New Roman" panose="02020603050405020304" pitchFamily="18" charset="0"/>
            </a:endParaRPr>
          </a:p>
        </p:txBody>
      </p:sp>
      <p:pic>
        <p:nvPicPr>
          <p:cNvPr id="186" name="Google Shape;186;p29"/>
          <p:cNvPicPr preferRelativeResize="0"/>
          <p:nvPr/>
        </p:nvPicPr>
        <p:blipFill rotWithShape="1">
          <a:blip r:embed="rId3">
            <a:alphaModFix/>
          </a:blip>
          <a:srcRect/>
          <a:stretch/>
        </p:blipFill>
        <p:spPr>
          <a:xfrm>
            <a:off x="41821" y="47020"/>
            <a:ext cx="739015" cy="528333"/>
          </a:xfrm>
          <a:prstGeom prst="rect">
            <a:avLst/>
          </a:prstGeom>
          <a:noFill/>
          <a:ln>
            <a:noFill/>
          </a:ln>
        </p:spPr>
      </p:pic>
      <p:sp>
        <p:nvSpPr>
          <p:cNvPr id="187" name="Google Shape;187;p29"/>
          <p:cNvSpPr txBox="1">
            <a:spLocks noGrp="1"/>
          </p:cNvSpPr>
          <p:nvPr>
            <p:ph type="dt" idx="10"/>
          </p:nvPr>
        </p:nvSpPr>
        <p:spPr>
          <a:xfrm>
            <a:off x="571500" y="4844838"/>
            <a:ext cx="2057400" cy="273900"/>
          </a:xfrm>
          <a:prstGeom prst="rect">
            <a:avLst/>
          </a:prstGeom>
          <a:noFill/>
          <a:ln>
            <a:noFill/>
          </a:ln>
        </p:spPr>
        <p:txBody>
          <a:bodyPr spcFirstLastPara="1" wrap="square" lIns="68575" tIns="34275" rIns="68575" bIns="34275" anchor="ctr" anchorCtr="0">
            <a:noAutofit/>
          </a:bodyPr>
          <a:lstStyle/>
          <a:p>
            <a:pPr marL="0" lvl="0" indent="0" algn="l" rtl="0">
              <a:spcBef>
                <a:spcPts val="0"/>
              </a:spcBef>
              <a:spcAft>
                <a:spcPts val="0"/>
              </a:spcAft>
              <a:buNone/>
            </a:pPr>
            <a:fld id="{812F7037-5517-4ABA-853D-55DF3367DA42}" type="datetime1">
              <a:rPr lang="en-US" sz="800" b="1" smtClean="0">
                <a:solidFill>
                  <a:schemeClr val="dk1"/>
                </a:solidFill>
                <a:latin typeface="Times New Roman"/>
                <a:cs typeface="Times New Roman"/>
                <a:sym typeface="Times New Roman"/>
              </a:rPr>
              <a:t>2/1/2024</a:t>
            </a:fld>
            <a:endParaRPr sz="800" b="1">
              <a:solidFill>
                <a:schemeClr val="dk1"/>
              </a:solidFill>
              <a:latin typeface="Times New Roman"/>
              <a:ea typeface="Times New Roman"/>
              <a:cs typeface="Times New Roman"/>
              <a:sym typeface="Times New Roman"/>
            </a:endParaRPr>
          </a:p>
        </p:txBody>
      </p:sp>
      <p:sp>
        <p:nvSpPr>
          <p:cNvPr id="188" name="Google Shape;188;p29"/>
          <p:cNvSpPr txBox="1">
            <a:spLocks noGrp="1"/>
          </p:cNvSpPr>
          <p:nvPr>
            <p:ph type="ftr" idx="11"/>
          </p:nvPr>
        </p:nvSpPr>
        <p:spPr>
          <a:xfrm>
            <a:off x="2764639" y="4844839"/>
            <a:ext cx="3617100" cy="2739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r>
              <a:rPr lang="en-GB" sz="800" b="1" smtClean="0">
                <a:solidFill>
                  <a:schemeClr val="dk1"/>
                </a:solidFill>
                <a:latin typeface="Times New Roman"/>
                <a:ea typeface="Times New Roman"/>
                <a:cs typeface="Times New Roman"/>
                <a:sym typeface="Times New Roman"/>
              </a:rPr>
              <a:t>Unit 1                Computer Networks        SY BTech(CSE)    Semester-4               2023-24    </a:t>
            </a:r>
            <a:endParaRPr sz="800" b="1">
              <a:solidFill>
                <a:schemeClr val="dk1"/>
              </a:solidFill>
              <a:latin typeface="Times New Roman"/>
              <a:ea typeface="Times New Roman"/>
              <a:cs typeface="Times New Roman"/>
              <a:sym typeface="Times New Roman"/>
            </a:endParaRPr>
          </a:p>
        </p:txBody>
      </p:sp>
      <p:sp>
        <p:nvSpPr>
          <p:cNvPr id="11" name="Rectangle 10">
            <a:extLst>
              <a:ext uri="{FF2B5EF4-FFF2-40B4-BE49-F238E27FC236}">
                <a16:creationId xmlns:a16="http://schemas.microsoft.com/office/drawing/2014/main" id="{C95E4EB1-1F74-4391-BEE6-D79200F8E179}"/>
              </a:ext>
            </a:extLst>
          </p:cNvPr>
          <p:cNvSpPr/>
          <p:nvPr/>
        </p:nvSpPr>
        <p:spPr>
          <a:xfrm>
            <a:off x="423848" y="1007866"/>
            <a:ext cx="8623899" cy="923330"/>
          </a:xfrm>
          <a:prstGeom prst="rect">
            <a:avLst/>
          </a:prstGeom>
        </p:spPr>
        <p:txBody>
          <a:bodyPr wrap="square">
            <a:spAutoFit/>
          </a:bodyPr>
          <a:lstStyle/>
          <a:p>
            <a:pPr marL="285750" indent="-285750">
              <a:buSzPct val="150000"/>
              <a:buFont typeface="Arial" panose="020B0604020202020204" pitchFamily="34" charset="0"/>
              <a:buChar char="•"/>
            </a:pPr>
            <a:r>
              <a:rPr lang="en-IN" sz="1800" dirty="0">
                <a:solidFill>
                  <a:schemeClr val="tx1"/>
                </a:solidFill>
                <a:latin typeface="Times New Roman" panose="02020603050405020304" pitchFamily="18" charset="0"/>
                <a:cs typeface="Times New Roman" panose="02020603050405020304" pitchFamily="18" charset="0"/>
              </a:rPr>
              <a:t>Amplitude Modulation is </a:t>
            </a:r>
            <a:r>
              <a:rPr lang="en-IN" sz="1800" b="1" dirty="0">
                <a:solidFill>
                  <a:schemeClr val="tx1"/>
                </a:solidFill>
                <a:latin typeface="Times New Roman" panose="02020603050405020304" pitchFamily="18" charset="0"/>
                <a:cs typeface="Times New Roman" panose="02020603050405020304" pitchFamily="18" charset="0"/>
              </a:rPr>
              <a:t>easier </a:t>
            </a:r>
            <a:r>
              <a:rPr lang="en-IN" sz="1800" dirty="0">
                <a:solidFill>
                  <a:schemeClr val="tx1"/>
                </a:solidFill>
                <a:latin typeface="Times New Roman" panose="02020603050405020304" pitchFamily="18" charset="0"/>
                <a:cs typeface="Times New Roman" panose="02020603050405020304" pitchFamily="18" charset="0"/>
              </a:rPr>
              <a:t>to </a:t>
            </a:r>
            <a:r>
              <a:rPr lang="en-IN" sz="1800" dirty="0" smtClean="0">
                <a:solidFill>
                  <a:schemeClr val="tx1"/>
                </a:solidFill>
                <a:latin typeface="Times New Roman" panose="02020603050405020304" pitchFamily="18" charset="0"/>
                <a:cs typeface="Times New Roman" panose="02020603050405020304" pitchFamily="18" charset="0"/>
              </a:rPr>
              <a:t>implement. </a:t>
            </a:r>
            <a:endParaRPr lang="en-IN" sz="1800" dirty="0">
              <a:solidFill>
                <a:schemeClr val="tx1"/>
              </a:solidFill>
              <a:latin typeface="Times New Roman" panose="02020603050405020304" pitchFamily="18" charset="0"/>
              <a:cs typeface="Times New Roman" panose="02020603050405020304" pitchFamily="18" charset="0"/>
            </a:endParaRPr>
          </a:p>
          <a:p>
            <a:pPr marL="285750" indent="-285750">
              <a:buSzPct val="150000"/>
              <a:buFont typeface="Arial" panose="020B0604020202020204" pitchFamily="34" charset="0"/>
              <a:buChar char="•"/>
            </a:pPr>
            <a:r>
              <a:rPr lang="en-IN" sz="1800" dirty="0">
                <a:solidFill>
                  <a:schemeClr val="tx1"/>
                </a:solidFill>
                <a:latin typeface="Times New Roman" panose="02020603050405020304" pitchFamily="18" charset="0"/>
                <a:cs typeface="Times New Roman" panose="02020603050405020304" pitchFamily="18" charset="0"/>
              </a:rPr>
              <a:t>The </a:t>
            </a:r>
            <a:r>
              <a:rPr lang="en-IN" sz="1800" b="1" dirty="0">
                <a:solidFill>
                  <a:schemeClr val="tx1"/>
                </a:solidFill>
                <a:latin typeface="Times New Roman" panose="02020603050405020304" pitchFamily="18" charset="0"/>
                <a:cs typeface="Times New Roman" panose="02020603050405020304" pitchFamily="18" charset="0"/>
              </a:rPr>
              <a:t>components</a:t>
            </a:r>
            <a:r>
              <a:rPr lang="en-IN" sz="1800" dirty="0">
                <a:solidFill>
                  <a:schemeClr val="tx1"/>
                </a:solidFill>
                <a:latin typeface="Times New Roman" panose="02020603050405020304" pitchFamily="18" charset="0"/>
                <a:cs typeface="Times New Roman" panose="02020603050405020304" pitchFamily="18" charset="0"/>
              </a:rPr>
              <a:t> used in building the AM transmitter and AM receiver are very </a:t>
            </a:r>
            <a:r>
              <a:rPr lang="en-IN" sz="1800" dirty="0" smtClean="0">
                <a:solidFill>
                  <a:schemeClr val="tx1"/>
                </a:solidFill>
                <a:latin typeface="Times New Roman" panose="02020603050405020304" pitchFamily="18" charset="0"/>
                <a:cs typeface="Times New Roman" panose="02020603050405020304" pitchFamily="18" charset="0"/>
              </a:rPr>
              <a:t>cheap.</a:t>
            </a:r>
            <a:endParaRPr lang="en-IN" sz="1800" dirty="0">
              <a:solidFill>
                <a:schemeClr val="tx1"/>
              </a:solidFill>
              <a:latin typeface="Times New Roman" panose="02020603050405020304" pitchFamily="18" charset="0"/>
              <a:cs typeface="Times New Roman" panose="02020603050405020304" pitchFamily="18" charset="0"/>
            </a:endParaRPr>
          </a:p>
          <a:p>
            <a:pPr marL="285750" indent="-285750">
              <a:buSzPct val="150000"/>
              <a:buFont typeface="Arial" panose="020B0604020202020204" pitchFamily="34" charset="0"/>
              <a:buChar char="•"/>
            </a:pPr>
            <a:r>
              <a:rPr lang="en-IN" sz="1800" dirty="0">
                <a:solidFill>
                  <a:schemeClr val="tx1"/>
                </a:solidFill>
                <a:latin typeface="Times New Roman" panose="02020603050405020304" pitchFamily="18" charset="0"/>
                <a:cs typeface="Times New Roman" panose="02020603050405020304" pitchFamily="18" charset="0"/>
              </a:rPr>
              <a:t>It can be demodulated using a circuit consisting of </a:t>
            </a:r>
            <a:r>
              <a:rPr lang="en-IN" sz="1800" b="1" dirty="0">
                <a:solidFill>
                  <a:schemeClr val="tx1"/>
                </a:solidFill>
                <a:latin typeface="Times New Roman" panose="02020603050405020304" pitchFamily="18" charset="0"/>
                <a:cs typeface="Times New Roman" panose="02020603050405020304" pitchFamily="18" charset="0"/>
              </a:rPr>
              <a:t>very few </a:t>
            </a:r>
            <a:r>
              <a:rPr lang="en-IN" sz="1800" b="1" dirty="0" smtClean="0">
                <a:solidFill>
                  <a:schemeClr val="tx1"/>
                </a:solidFill>
                <a:latin typeface="Times New Roman" panose="02020603050405020304" pitchFamily="18" charset="0"/>
                <a:cs typeface="Times New Roman" panose="02020603050405020304" pitchFamily="18" charset="0"/>
              </a:rPr>
              <a:t>components.</a:t>
            </a:r>
            <a:endParaRPr lang="en-IN" sz="1800" b="1" dirty="0">
              <a:solidFill>
                <a:schemeClr val="tx1"/>
              </a:solidFill>
              <a:latin typeface="Times New Roman" panose="02020603050405020304" pitchFamily="18" charset="0"/>
              <a:cs typeface="Times New Roman" panose="02020603050405020304" pitchFamily="18" charset="0"/>
            </a:endParaRPr>
          </a:p>
        </p:txBody>
      </p:sp>
      <p:sp>
        <p:nvSpPr>
          <p:cNvPr id="12" name="Rectangle 11">
            <a:extLst>
              <a:ext uri="{FF2B5EF4-FFF2-40B4-BE49-F238E27FC236}">
                <a16:creationId xmlns:a16="http://schemas.microsoft.com/office/drawing/2014/main" id="{A691E057-C36A-4DA4-941A-A3F50F4B1CF6}"/>
              </a:ext>
            </a:extLst>
          </p:cNvPr>
          <p:cNvSpPr/>
          <p:nvPr/>
        </p:nvSpPr>
        <p:spPr>
          <a:xfrm>
            <a:off x="292216" y="2395224"/>
            <a:ext cx="8623184" cy="1200329"/>
          </a:xfrm>
          <a:prstGeom prst="rect">
            <a:avLst/>
          </a:prstGeom>
        </p:spPr>
        <p:txBody>
          <a:bodyPr wrap="square">
            <a:spAutoFit/>
          </a:bodyPr>
          <a:lstStyle/>
          <a:p>
            <a:pPr marL="285750" indent="-285750">
              <a:buSzPct val="150000"/>
              <a:buFont typeface="Arial" panose="020B0604020202020204" pitchFamily="34" charset="0"/>
              <a:buChar char="•"/>
            </a:pPr>
            <a:r>
              <a:rPr lang="en-IN" sz="1800" b="1" dirty="0">
                <a:solidFill>
                  <a:schemeClr val="tx1"/>
                </a:solidFill>
                <a:latin typeface="Times New Roman" panose="02020603050405020304" pitchFamily="18" charset="0"/>
                <a:cs typeface="Times New Roman" panose="02020603050405020304" pitchFamily="18" charset="0"/>
              </a:rPr>
              <a:t>Poor Performance </a:t>
            </a:r>
            <a:r>
              <a:rPr lang="en-IN" sz="1800" dirty="0">
                <a:solidFill>
                  <a:schemeClr val="tx1"/>
                </a:solidFill>
                <a:latin typeface="Times New Roman" panose="02020603050405020304" pitchFamily="18" charset="0"/>
                <a:cs typeface="Times New Roman" panose="02020603050405020304" pitchFamily="18" charset="0"/>
              </a:rPr>
              <a:t>due to </a:t>
            </a:r>
            <a:r>
              <a:rPr lang="en-IN" sz="1800" dirty="0" smtClean="0">
                <a:solidFill>
                  <a:schemeClr val="tx1"/>
                </a:solidFill>
                <a:latin typeface="Times New Roman" panose="02020603050405020304" pitchFamily="18" charset="0"/>
                <a:cs typeface="Times New Roman" panose="02020603050405020304" pitchFamily="18" charset="0"/>
              </a:rPr>
              <a:t>noise.</a:t>
            </a:r>
            <a:endParaRPr lang="en-IN" sz="1800" dirty="0">
              <a:solidFill>
                <a:schemeClr val="tx1"/>
              </a:solidFill>
              <a:latin typeface="Times New Roman" panose="02020603050405020304" pitchFamily="18" charset="0"/>
              <a:cs typeface="Times New Roman" panose="02020603050405020304" pitchFamily="18" charset="0"/>
            </a:endParaRPr>
          </a:p>
          <a:p>
            <a:pPr marL="285750" indent="-285750">
              <a:buSzPct val="150000"/>
              <a:buFont typeface="Arial" panose="020B0604020202020204" pitchFamily="34" charset="0"/>
              <a:buChar char="•"/>
            </a:pPr>
            <a:r>
              <a:rPr lang="en-IN" sz="1800" b="1" dirty="0">
                <a:solidFill>
                  <a:schemeClr val="tx1"/>
                </a:solidFill>
                <a:latin typeface="Times New Roman" panose="02020603050405020304" pitchFamily="18" charset="0"/>
                <a:cs typeface="Times New Roman" panose="02020603050405020304" pitchFamily="18" charset="0"/>
              </a:rPr>
              <a:t>Inefficient </a:t>
            </a:r>
            <a:r>
              <a:rPr lang="en-IN" sz="1800" dirty="0">
                <a:solidFill>
                  <a:schemeClr val="tx1"/>
                </a:solidFill>
                <a:latin typeface="Times New Roman" panose="02020603050405020304" pitchFamily="18" charset="0"/>
                <a:cs typeface="Times New Roman" panose="02020603050405020304" pitchFamily="18" charset="0"/>
              </a:rPr>
              <a:t>use of transmitter </a:t>
            </a:r>
            <a:r>
              <a:rPr lang="en-IN" sz="1800" dirty="0" smtClean="0">
                <a:solidFill>
                  <a:schemeClr val="tx1"/>
                </a:solidFill>
                <a:latin typeface="Times New Roman" panose="02020603050405020304" pitchFamily="18" charset="0"/>
                <a:cs typeface="Times New Roman" panose="02020603050405020304" pitchFamily="18" charset="0"/>
              </a:rPr>
              <a:t>power.</a:t>
            </a:r>
            <a:endParaRPr lang="en-IN" sz="1800" dirty="0">
              <a:solidFill>
                <a:schemeClr val="tx1"/>
              </a:solidFill>
              <a:latin typeface="Times New Roman" panose="02020603050405020304" pitchFamily="18" charset="0"/>
              <a:cs typeface="Times New Roman" panose="02020603050405020304" pitchFamily="18" charset="0"/>
            </a:endParaRPr>
          </a:p>
          <a:p>
            <a:pPr marL="285750" indent="-285750">
              <a:buSzPct val="150000"/>
              <a:buFont typeface="Arial" panose="020B0604020202020204" pitchFamily="34" charset="0"/>
              <a:buChar char="•"/>
            </a:pPr>
            <a:r>
              <a:rPr lang="en-IN" sz="1800" dirty="0">
                <a:solidFill>
                  <a:schemeClr val="tx1"/>
                </a:solidFill>
                <a:latin typeface="Times New Roman" panose="02020603050405020304" pitchFamily="18" charset="0"/>
                <a:cs typeface="Times New Roman" panose="02020603050405020304" pitchFamily="18" charset="0"/>
              </a:rPr>
              <a:t>It is not efficient in terms of its use of bandwidth, requiring a </a:t>
            </a:r>
            <a:r>
              <a:rPr lang="en-IN" sz="1800" b="1" dirty="0">
                <a:solidFill>
                  <a:srgbClr val="C00000"/>
                </a:solidFill>
                <a:latin typeface="Times New Roman" panose="02020603050405020304" pitchFamily="18" charset="0"/>
                <a:cs typeface="Times New Roman" panose="02020603050405020304" pitchFamily="18" charset="0"/>
              </a:rPr>
              <a:t>bandwidth equal to twice </a:t>
            </a:r>
            <a:r>
              <a:rPr lang="en-IN" sz="1800" dirty="0">
                <a:solidFill>
                  <a:schemeClr val="tx1"/>
                </a:solidFill>
                <a:latin typeface="Times New Roman" panose="02020603050405020304" pitchFamily="18" charset="0"/>
                <a:cs typeface="Times New Roman" panose="02020603050405020304" pitchFamily="18" charset="0"/>
              </a:rPr>
              <a:t>that of the highest frequency.</a:t>
            </a:r>
          </a:p>
        </p:txBody>
      </p:sp>
      <p:sp>
        <p:nvSpPr>
          <p:cNvPr id="2" name="Rectangle 1">
            <a:extLst>
              <a:ext uri="{FF2B5EF4-FFF2-40B4-BE49-F238E27FC236}">
                <a16:creationId xmlns:a16="http://schemas.microsoft.com/office/drawing/2014/main" id="{ACCD74DC-3FF7-4FCE-A770-C94C69ADDE8A}"/>
              </a:ext>
            </a:extLst>
          </p:cNvPr>
          <p:cNvSpPr/>
          <p:nvPr/>
        </p:nvSpPr>
        <p:spPr>
          <a:xfrm>
            <a:off x="423848" y="712985"/>
            <a:ext cx="3499676" cy="338554"/>
          </a:xfrm>
          <a:prstGeom prst="rect">
            <a:avLst/>
          </a:prstGeom>
        </p:spPr>
        <p:txBody>
          <a:bodyPr wrap="none">
            <a:spAutoFit/>
          </a:bodyPr>
          <a:lstStyle/>
          <a:p>
            <a:r>
              <a:rPr lang="en-IN" sz="1600" b="1" dirty="0">
                <a:solidFill>
                  <a:srgbClr val="FF0000"/>
                </a:solidFill>
                <a:latin typeface="Times New Roman" panose="02020603050405020304" pitchFamily="18" charset="0"/>
                <a:cs typeface="Times New Roman" panose="02020603050405020304" pitchFamily="18" charset="0"/>
              </a:rPr>
              <a:t>Advantages of Amplitude Modulation</a:t>
            </a:r>
            <a:endParaRPr lang="en-IN" sz="1600" dirty="0">
              <a:solidFill>
                <a:srgbClr val="FF0000"/>
              </a:solidFill>
              <a:latin typeface="Times New Roman" panose="02020603050405020304" pitchFamily="18" charset="0"/>
              <a:cs typeface="Times New Roman" panose="02020603050405020304" pitchFamily="18" charset="0"/>
            </a:endParaRPr>
          </a:p>
        </p:txBody>
      </p:sp>
      <p:sp>
        <p:nvSpPr>
          <p:cNvPr id="3" name="Rectangle 2">
            <a:extLst>
              <a:ext uri="{FF2B5EF4-FFF2-40B4-BE49-F238E27FC236}">
                <a16:creationId xmlns:a16="http://schemas.microsoft.com/office/drawing/2014/main" id="{A2A72F2F-9299-42D3-86F4-649ED7999777}"/>
              </a:ext>
            </a:extLst>
          </p:cNvPr>
          <p:cNvSpPr/>
          <p:nvPr/>
        </p:nvSpPr>
        <p:spPr>
          <a:xfrm>
            <a:off x="411328" y="2099234"/>
            <a:ext cx="3740126" cy="338554"/>
          </a:xfrm>
          <a:prstGeom prst="rect">
            <a:avLst/>
          </a:prstGeom>
        </p:spPr>
        <p:txBody>
          <a:bodyPr wrap="none">
            <a:spAutoFit/>
          </a:bodyPr>
          <a:lstStyle/>
          <a:p>
            <a:r>
              <a:rPr lang="en-IN" sz="1600" b="1" dirty="0">
                <a:solidFill>
                  <a:srgbClr val="FF0000"/>
                </a:solidFill>
                <a:latin typeface="Times New Roman" panose="02020603050405020304" pitchFamily="18" charset="0"/>
                <a:cs typeface="Times New Roman" panose="02020603050405020304" pitchFamily="18" charset="0"/>
              </a:rPr>
              <a:t>Disadvantages of Amplitude Modulation</a:t>
            </a:r>
            <a:endParaRPr lang="en-IN" sz="1600" dirty="0">
              <a:solidFill>
                <a:srgbClr val="FF0000"/>
              </a:solidFill>
              <a:latin typeface="Times New Roman" panose="02020603050405020304" pitchFamily="18" charset="0"/>
              <a:cs typeface="Times New Roman" panose="02020603050405020304" pitchFamily="18" charset="0"/>
            </a:endParaRPr>
          </a:p>
        </p:txBody>
      </p:sp>
      <p:sp>
        <p:nvSpPr>
          <p:cNvPr id="13" name="Rectangle 12">
            <a:extLst>
              <a:ext uri="{FF2B5EF4-FFF2-40B4-BE49-F238E27FC236}">
                <a16:creationId xmlns:a16="http://schemas.microsoft.com/office/drawing/2014/main" id="{13DB4236-8610-430B-9CB4-652F3DA541F4}"/>
              </a:ext>
            </a:extLst>
          </p:cNvPr>
          <p:cNvSpPr/>
          <p:nvPr/>
        </p:nvSpPr>
        <p:spPr>
          <a:xfrm>
            <a:off x="382971" y="3538171"/>
            <a:ext cx="3581430" cy="338554"/>
          </a:xfrm>
          <a:prstGeom prst="rect">
            <a:avLst/>
          </a:prstGeom>
        </p:spPr>
        <p:txBody>
          <a:bodyPr wrap="none">
            <a:spAutoFit/>
          </a:bodyPr>
          <a:lstStyle/>
          <a:p>
            <a:r>
              <a:rPr lang="en-IN" sz="1600" b="1" dirty="0">
                <a:solidFill>
                  <a:srgbClr val="FF0000"/>
                </a:solidFill>
                <a:latin typeface="Times New Roman" panose="02020603050405020304" pitchFamily="18" charset="0"/>
                <a:cs typeface="Times New Roman" panose="02020603050405020304" pitchFamily="18" charset="0"/>
              </a:rPr>
              <a:t>Applications of Amplitude Modulation</a:t>
            </a:r>
            <a:endParaRPr lang="en-IN" sz="1600" dirty="0">
              <a:solidFill>
                <a:srgbClr val="FF0000"/>
              </a:solidFill>
              <a:latin typeface="Times New Roman" panose="02020603050405020304" pitchFamily="18" charset="0"/>
              <a:cs typeface="Times New Roman" panose="02020603050405020304" pitchFamily="18" charset="0"/>
            </a:endParaRPr>
          </a:p>
        </p:txBody>
      </p:sp>
      <p:sp>
        <p:nvSpPr>
          <p:cNvPr id="14" name="Rectangle 13">
            <a:extLst>
              <a:ext uri="{FF2B5EF4-FFF2-40B4-BE49-F238E27FC236}">
                <a16:creationId xmlns:a16="http://schemas.microsoft.com/office/drawing/2014/main" id="{ED77210E-9BCA-4192-A35F-2B988CE83DC9}"/>
              </a:ext>
            </a:extLst>
          </p:cNvPr>
          <p:cNvSpPr/>
          <p:nvPr/>
        </p:nvSpPr>
        <p:spPr>
          <a:xfrm>
            <a:off x="469622" y="3834726"/>
            <a:ext cx="3241121" cy="584775"/>
          </a:xfrm>
          <a:prstGeom prst="rect">
            <a:avLst/>
          </a:prstGeom>
        </p:spPr>
        <p:txBody>
          <a:bodyPr wrap="square">
            <a:spAutoFit/>
          </a:bodyPr>
          <a:lstStyle/>
          <a:p>
            <a:pPr marL="285750" indent="-285750">
              <a:buSzPct val="150000"/>
              <a:buFont typeface="Arial" panose="020B0604020202020204" pitchFamily="34" charset="0"/>
              <a:buChar char="•"/>
            </a:pPr>
            <a:r>
              <a:rPr lang="en-US" sz="1600" b="1" dirty="0">
                <a:solidFill>
                  <a:schemeClr val="tx1"/>
                </a:solidFill>
                <a:latin typeface="Times New Roman" panose="02020603050405020304" pitchFamily="18" charset="0"/>
                <a:cs typeface="Times New Roman" panose="02020603050405020304" pitchFamily="18" charset="0"/>
              </a:rPr>
              <a:t>Broadcast Transmissions</a:t>
            </a:r>
          </a:p>
          <a:p>
            <a:pPr marL="285750" indent="-285750">
              <a:buSzPct val="150000"/>
              <a:buFont typeface="Arial" panose="020B0604020202020204" pitchFamily="34" charset="0"/>
              <a:buChar char="•"/>
            </a:pPr>
            <a:r>
              <a:rPr lang="en-US" sz="1600" b="1" dirty="0">
                <a:solidFill>
                  <a:schemeClr val="tx1"/>
                </a:solidFill>
                <a:latin typeface="Times New Roman" panose="02020603050405020304" pitchFamily="18" charset="0"/>
                <a:cs typeface="Times New Roman" panose="02020603050405020304" pitchFamily="18" charset="0"/>
              </a:rPr>
              <a:t>Air-band radio</a:t>
            </a:r>
          </a:p>
        </p:txBody>
      </p:sp>
      <p:sp>
        <p:nvSpPr>
          <p:cNvPr id="15" name="Rectangle 14">
            <a:extLst>
              <a:ext uri="{FF2B5EF4-FFF2-40B4-BE49-F238E27FC236}">
                <a16:creationId xmlns:a16="http://schemas.microsoft.com/office/drawing/2014/main" id="{CE017037-8C60-404F-A263-32071C272FE8}"/>
              </a:ext>
            </a:extLst>
          </p:cNvPr>
          <p:cNvSpPr/>
          <p:nvPr/>
        </p:nvSpPr>
        <p:spPr>
          <a:xfrm>
            <a:off x="3014357" y="3880796"/>
            <a:ext cx="4529443" cy="584775"/>
          </a:xfrm>
          <a:prstGeom prst="rect">
            <a:avLst/>
          </a:prstGeom>
        </p:spPr>
        <p:txBody>
          <a:bodyPr wrap="square">
            <a:spAutoFit/>
          </a:bodyPr>
          <a:lstStyle/>
          <a:p>
            <a:pPr marL="285750" indent="-285750">
              <a:buSzPct val="150000"/>
              <a:buFont typeface="Arial" panose="020B0604020202020204" pitchFamily="34" charset="0"/>
              <a:buChar char="•"/>
            </a:pPr>
            <a:r>
              <a:rPr lang="en-US" sz="1600" b="1" dirty="0">
                <a:solidFill>
                  <a:schemeClr val="tx1"/>
                </a:solidFill>
                <a:latin typeface="Times New Roman" panose="02020603050405020304" pitchFamily="18" charset="0"/>
                <a:cs typeface="Times New Roman" panose="02020603050405020304" pitchFamily="18" charset="0"/>
              </a:rPr>
              <a:t>Single sideband</a:t>
            </a:r>
          </a:p>
          <a:p>
            <a:pPr marL="285750" indent="-285750">
              <a:buSzPct val="150000"/>
              <a:buFont typeface="Arial" panose="020B0604020202020204" pitchFamily="34" charset="0"/>
              <a:buChar char="•"/>
            </a:pPr>
            <a:r>
              <a:rPr lang="en-US" sz="1600" b="1" dirty="0">
                <a:solidFill>
                  <a:schemeClr val="tx1"/>
                </a:solidFill>
                <a:latin typeface="Times New Roman" panose="02020603050405020304" pitchFamily="18" charset="0"/>
                <a:cs typeface="Times New Roman" panose="02020603050405020304" pitchFamily="18" charset="0"/>
              </a:rPr>
              <a:t>Quadrature </a:t>
            </a:r>
            <a:r>
              <a:rPr lang="en-US" sz="1600" b="1" dirty="0" smtClean="0">
                <a:solidFill>
                  <a:schemeClr val="tx1"/>
                </a:solidFill>
                <a:latin typeface="Times New Roman" panose="02020603050405020304" pitchFamily="18" charset="0"/>
                <a:cs typeface="Times New Roman" panose="02020603050405020304" pitchFamily="18" charset="0"/>
              </a:rPr>
              <a:t>Amplitude </a:t>
            </a:r>
            <a:r>
              <a:rPr lang="en-US" sz="1600" b="1" dirty="0">
                <a:solidFill>
                  <a:schemeClr val="tx1"/>
                </a:solidFill>
                <a:latin typeface="Times New Roman" panose="02020603050405020304" pitchFamily="18" charset="0"/>
                <a:cs typeface="Times New Roman" panose="02020603050405020304" pitchFamily="18" charset="0"/>
              </a:rPr>
              <a:t>M</a:t>
            </a:r>
            <a:r>
              <a:rPr lang="en-US" sz="1600" b="1" dirty="0" smtClean="0">
                <a:solidFill>
                  <a:schemeClr val="tx1"/>
                </a:solidFill>
                <a:latin typeface="Times New Roman" panose="02020603050405020304" pitchFamily="18" charset="0"/>
                <a:cs typeface="Times New Roman" panose="02020603050405020304" pitchFamily="18" charset="0"/>
              </a:rPr>
              <a:t>odulation</a:t>
            </a:r>
            <a:endParaRPr lang="en-IN" sz="1600" b="1"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3867331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29"/>
          <p:cNvSpPr txBox="1">
            <a:spLocks noGrp="1"/>
          </p:cNvSpPr>
          <p:nvPr>
            <p:ph type="sldNum" idx="12"/>
          </p:nvPr>
        </p:nvSpPr>
        <p:spPr>
          <a:xfrm>
            <a:off x="7425344" y="4844839"/>
            <a:ext cx="984019" cy="273844"/>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en" sz="900">
                <a:solidFill>
                  <a:schemeClr val="dk1"/>
                </a:solidFill>
                <a:latin typeface="Times New Roman"/>
                <a:ea typeface="Times New Roman"/>
                <a:cs typeface="Times New Roman"/>
                <a:sym typeface="Times New Roman"/>
              </a:rPr>
              <a:t>23</a:t>
            </a:fld>
            <a:endParaRPr sz="900">
              <a:solidFill>
                <a:schemeClr val="dk1"/>
              </a:solidFill>
              <a:latin typeface="Times New Roman"/>
              <a:ea typeface="Times New Roman"/>
              <a:cs typeface="Times New Roman"/>
              <a:sym typeface="Times New Roman"/>
            </a:endParaRPr>
          </a:p>
        </p:txBody>
      </p:sp>
      <p:sp>
        <p:nvSpPr>
          <p:cNvPr id="185" name="Google Shape;185;p29"/>
          <p:cNvSpPr/>
          <p:nvPr/>
        </p:nvSpPr>
        <p:spPr>
          <a:xfrm>
            <a:off x="1071041" y="78493"/>
            <a:ext cx="7338322" cy="623248"/>
          </a:xfrm>
          <a:prstGeom prst="rect">
            <a:avLst/>
          </a:prstGeom>
          <a:noFill/>
          <a:ln>
            <a:noFill/>
          </a:ln>
        </p:spPr>
        <p:txBody>
          <a:bodyPr spcFirstLastPara="1" wrap="square" lIns="68575" tIns="34275" rIns="68575" bIns="34275" anchor="t" anchorCtr="0">
            <a:noAutofit/>
          </a:bodyPr>
          <a:lstStyle/>
          <a:p>
            <a:r>
              <a:rPr lang="en-US" altLang="en-US" sz="3600" b="1" dirty="0">
                <a:solidFill>
                  <a:srgbClr val="660066"/>
                </a:solidFill>
                <a:latin typeface="Times New Roman" panose="02020603050405020304" pitchFamily="18" charset="0"/>
              </a:rPr>
              <a:t>Frequency Modulation</a:t>
            </a:r>
          </a:p>
        </p:txBody>
      </p:sp>
      <p:pic>
        <p:nvPicPr>
          <p:cNvPr id="186" name="Google Shape;186;p29"/>
          <p:cNvPicPr preferRelativeResize="0"/>
          <p:nvPr/>
        </p:nvPicPr>
        <p:blipFill rotWithShape="1">
          <a:blip r:embed="rId3">
            <a:alphaModFix/>
          </a:blip>
          <a:srcRect/>
          <a:stretch/>
        </p:blipFill>
        <p:spPr>
          <a:xfrm>
            <a:off x="41821" y="47020"/>
            <a:ext cx="739015" cy="662843"/>
          </a:xfrm>
          <a:prstGeom prst="rect">
            <a:avLst/>
          </a:prstGeom>
          <a:noFill/>
          <a:ln>
            <a:noFill/>
          </a:ln>
        </p:spPr>
      </p:pic>
      <p:sp>
        <p:nvSpPr>
          <p:cNvPr id="187" name="Google Shape;187;p29"/>
          <p:cNvSpPr txBox="1">
            <a:spLocks noGrp="1"/>
          </p:cNvSpPr>
          <p:nvPr>
            <p:ph type="dt" idx="10"/>
          </p:nvPr>
        </p:nvSpPr>
        <p:spPr>
          <a:xfrm>
            <a:off x="571500" y="4844838"/>
            <a:ext cx="2057400" cy="273900"/>
          </a:xfrm>
          <a:prstGeom prst="rect">
            <a:avLst/>
          </a:prstGeom>
          <a:noFill/>
          <a:ln>
            <a:noFill/>
          </a:ln>
        </p:spPr>
        <p:txBody>
          <a:bodyPr spcFirstLastPara="1" wrap="square" lIns="68575" tIns="34275" rIns="68575" bIns="34275" anchor="ctr" anchorCtr="0">
            <a:noAutofit/>
          </a:bodyPr>
          <a:lstStyle/>
          <a:p>
            <a:pPr marL="0" lvl="0" indent="0" algn="l" rtl="0">
              <a:spcBef>
                <a:spcPts val="0"/>
              </a:spcBef>
              <a:spcAft>
                <a:spcPts val="0"/>
              </a:spcAft>
              <a:buNone/>
            </a:pPr>
            <a:fld id="{9A16E803-85F7-408E-A3FB-7A9528E60F66}" type="datetime1">
              <a:rPr lang="en-US" sz="800" b="1" smtClean="0">
                <a:solidFill>
                  <a:schemeClr val="dk1"/>
                </a:solidFill>
                <a:latin typeface="Times New Roman"/>
                <a:cs typeface="Times New Roman"/>
                <a:sym typeface="Times New Roman"/>
              </a:rPr>
              <a:t>2/1/2024</a:t>
            </a:fld>
            <a:endParaRPr sz="800" b="1">
              <a:solidFill>
                <a:schemeClr val="dk1"/>
              </a:solidFill>
              <a:latin typeface="Times New Roman"/>
              <a:ea typeface="Times New Roman"/>
              <a:cs typeface="Times New Roman"/>
              <a:sym typeface="Times New Roman"/>
            </a:endParaRPr>
          </a:p>
        </p:txBody>
      </p:sp>
      <p:sp>
        <p:nvSpPr>
          <p:cNvPr id="188" name="Google Shape;188;p29"/>
          <p:cNvSpPr txBox="1">
            <a:spLocks noGrp="1"/>
          </p:cNvSpPr>
          <p:nvPr>
            <p:ph type="ftr" idx="11"/>
          </p:nvPr>
        </p:nvSpPr>
        <p:spPr>
          <a:xfrm>
            <a:off x="2764639" y="4844839"/>
            <a:ext cx="3617100" cy="2739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r>
              <a:rPr lang="en-GB" sz="800" b="1" smtClean="0">
                <a:solidFill>
                  <a:schemeClr val="dk1"/>
                </a:solidFill>
                <a:latin typeface="Times New Roman"/>
                <a:ea typeface="Times New Roman"/>
                <a:cs typeface="Times New Roman"/>
                <a:sym typeface="Times New Roman"/>
              </a:rPr>
              <a:t>Unit 1                Computer Networks        SY BTech(CSE)    Semester-4               2023-24    </a:t>
            </a:r>
            <a:endParaRPr sz="800" b="1">
              <a:solidFill>
                <a:schemeClr val="dk1"/>
              </a:solidFill>
              <a:latin typeface="Times New Roman"/>
              <a:ea typeface="Times New Roman"/>
              <a:cs typeface="Times New Roman"/>
              <a:sym typeface="Times New Roman"/>
            </a:endParaRPr>
          </a:p>
        </p:txBody>
      </p:sp>
      <p:sp>
        <p:nvSpPr>
          <p:cNvPr id="4" name="Rectangle 3">
            <a:extLst>
              <a:ext uri="{FF2B5EF4-FFF2-40B4-BE49-F238E27FC236}">
                <a16:creationId xmlns:a16="http://schemas.microsoft.com/office/drawing/2014/main" id="{9711DA7B-0F92-434F-B74C-B7A03962268E}"/>
              </a:ext>
            </a:extLst>
          </p:cNvPr>
          <p:cNvSpPr/>
          <p:nvPr/>
        </p:nvSpPr>
        <p:spPr>
          <a:xfrm>
            <a:off x="533400" y="609500"/>
            <a:ext cx="8489918" cy="553998"/>
          </a:xfrm>
          <a:prstGeom prst="rect">
            <a:avLst/>
          </a:prstGeom>
        </p:spPr>
        <p:txBody>
          <a:bodyPr wrap="square">
            <a:spAutoFit/>
          </a:bodyPr>
          <a:lstStyle/>
          <a:p>
            <a:pPr marL="285750" indent="-285750">
              <a:buSzPct val="150000"/>
              <a:buFont typeface="Arial" panose="020B0604020202020204" pitchFamily="34" charset="0"/>
              <a:buChar char="•"/>
            </a:pPr>
            <a:r>
              <a:rPr lang="en-IN" sz="1500" dirty="0">
                <a:solidFill>
                  <a:srgbClr val="002060"/>
                </a:solidFill>
                <a:latin typeface="Times New Roman" panose="02020603050405020304" pitchFamily="18" charset="0"/>
                <a:cs typeface="Times New Roman" panose="02020603050405020304" pitchFamily="18" charset="0"/>
              </a:rPr>
              <a:t>Frequency modulation is the process by which the </a:t>
            </a:r>
            <a:r>
              <a:rPr lang="en-IN" sz="1500" b="1" dirty="0">
                <a:solidFill>
                  <a:schemeClr val="tx1"/>
                </a:solidFill>
                <a:latin typeface="Times New Roman" panose="02020603050405020304" pitchFamily="18" charset="0"/>
                <a:cs typeface="Times New Roman" panose="02020603050405020304" pitchFamily="18" charset="0"/>
              </a:rPr>
              <a:t>frequency of a carrier signal changes </a:t>
            </a:r>
            <a:r>
              <a:rPr lang="en-IN" sz="1500" dirty="0">
                <a:solidFill>
                  <a:srgbClr val="FF0000"/>
                </a:solidFill>
                <a:latin typeface="Times New Roman" panose="02020603050405020304" pitchFamily="18" charset="0"/>
                <a:cs typeface="Times New Roman" panose="02020603050405020304" pitchFamily="18" charset="0"/>
              </a:rPr>
              <a:t>with respect to </a:t>
            </a:r>
            <a:r>
              <a:rPr lang="en-IN" sz="1500" b="1" dirty="0">
                <a:solidFill>
                  <a:schemeClr val="tx1"/>
                </a:solidFill>
                <a:latin typeface="Times New Roman" panose="02020603050405020304" pitchFamily="18" charset="0"/>
                <a:cs typeface="Times New Roman" panose="02020603050405020304" pitchFamily="18" charset="0"/>
              </a:rPr>
              <a:t>the modulating signal.</a:t>
            </a:r>
          </a:p>
        </p:txBody>
      </p:sp>
      <p:pic>
        <p:nvPicPr>
          <p:cNvPr id="16" name="Picture 6">
            <a:extLst>
              <a:ext uri="{FF2B5EF4-FFF2-40B4-BE49-F238E27FC236}">
                <a16:creationId xmlns:a16="http://schemas.microsoft.com/office/drawing/2014/main" id="{268BE74F-494D-473A-9D6A-B55B81D724B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53615" y="1148254"/>
            <a:ext cx="6236481" cy="27259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Rectangle 7">
            <a:extLst>
              <a:ext uri="{FF2B5EF4-FFF2-40B4-BE49-F238E27FC236}">
                <a16:creationId xmlns:a16="http://schemas.microsoft.com/office/drawing/2014/main" id="{31AABC65-5321-4611-A2C9-2B7D281E7FD5}"/>
              </a:ext>
            </a:extLst>
          </p:cNvPr>
          <p:cNvSpPr>
            <a:spLocks noChangeArrowheads="1"/>
          </p:cNvSpPr>
          <p:nvPr/>
        </p:nvSpPr>
        <p:spPr bwMode="auto">
          <a:xfrm>
            <a:off x="267888" y="3880489"/>
            <a:ext cx="8755429" cy="615553"/>
          </a:xfrm>
          <a:prstGeom prst="rect">
            <a:avLst/>
          </a:prstGeom>
          <a:solidFill>
            <a:srgbClr val="99FF33"/>
          </a:solidFill>
          <a:ln>
            <a:noFill/>
          </a:ln>
          <a:extLst>
            <a:ext uri="{91240B29-F687-4F45-9708-019B960494DF}">
              <a14:hiddenLine xmlns:a14="http://schemas.microsoft.com/office/drawing/2010/main" w="76200" algn="ctr">
                <a:solidFill>
                  <a:srgbClr val="000000"/>
                </a:solidFill>
                <a:miter lim="800000"/>
                <a:headEnd/>
                <a:tailEnd/>
              </a14:hiddenLine>
            </a:ext>
          </a:extLst>
        </p:spPr>
        <p:txBody>
          <a:bodyPr wrap="squar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sz="1600" dirty="0">
                <a:latin typeface="Times New Roman" panose="02020603050405020304" pitchFamily="18" charset="0"/>
                <a:cs typeface="Times New Roman" panose="02020603050405020304" pitchFamily="18" charset="0"/>
              </a:rPr>
              <a:t>The total bandwidth required for FM can be determined from the bandwidth of the audio signal: </a:t>
            </a:r>
            <a:r>
              <a:rPr lang="en-US" altLang="en-US" sz="1800" dirty="0">
                <a:solidFill>
                  <a:srgbClr val="002060"/>
                </a:solidFill>
                <a:latin typeface="Times New Roman" panose="02020603050405020304" pitchFamily="18" charset="0"/>
                <a:cs typeface="Times New Roman" panose="02020603050405020304" pitchFamily="18" charset="0"/>
              </a:rPr>
              <a:t>B</a:t>
            </a:r>
            <a:r>
              <a:rPr lang="en-US" altLang="en-US" sz="1800" baseline="-25000" dirty="0">
                <a:solidFill>
                  <a:srgbClr val="002060"/>
                </a:solidFill>
                <a:latin typeface="Times New Roman" panose="02020603050405020304" pitchFamily="18" charset="0"/>
                <a:cs typeface="Times New Roman" panose="02020603050405020304" pitchFamily="18" charset="0"/>
              </a:rPr>
              <a:t>FM</a:t>
            </a:r>
            <a:r>
              <a:rPr lang="en-US" altLang="en-US" sz="1800" dirty="0">
                <a:solidFill>
                  <a:srgbClr val="002060"/>
                </a:solidFill>
                <a:latin typeface="Times New Roman" panose="02020603050405020304" pitchFamily="18" charset="0"/>
                <a:cs typeface="Times New Roman" panose="02020603050405020304" pitchFamily="18" charset="0"/>
              </a:rPr>
              <a:t> = 2(1 + β)B.   </a:t>
            </a:r>
            <a:r>
              <a:rPr lang="en-US" altLang="en-US" sz="1600" dirty="0">
                <a:latin typeface="Times New Roman" panose="02020603050405020304" pitchFamily="18" charset="0"/>
                <a:cs typeface="Times New Roman" panose="02020603050405020304" pitchFamily="18" charset="0"/>
              </a:rPr>
              <a:t>Where </a:t>
            </a:r>
            <a:r>
              <a:rPr lang="en-US" altLang="en-US" sz="1600" dirty="0">
                <a:solidFill>
                  <a:srgbClr val="C00000"/>
                </a:solidFill>
                <a:latin typeface="Times New Roman" panose="02020603050405020304" pitchFamily="18" charset="0"/>
                <a:cs typeface="Times New Roman" panose="02020603050405020304" pitchFamily="18" charset="0"/>
              </a:rPr>
              <a:t>β</a:t>
            </a:r>
            <a:r>
              <a:rPr lang="en-US" altLang="en-US" sz="1600" dirty="0">
                <a:latin typeface="Times New Roman" panose="02020603050405020304" pitchFamily="18" charset="0"/>
                <a:cs typeface="Times New Roman" panose="02020603050405020304" pitchFamily="18" charset="0"/>
              </a:rPr>
              <a:t> is a </a:t>
            </a:r>
            <a:r>
              <a:rPr lang="en-US" altLang="en-US" sz="1600" dirty="0">
                <a:solidFill>
                  <a:srgbClr val="C00000"/>
                </a:solidFill>
                <a:latin typeface="Times New Roman" panose="02020603050405020304" pitchFamily="18" charset="0"/>
                <a:cs typeface="Times New Roman" panose="02020603050405020304" pitchFamily="18" charset="0"/>
              </a:rPr>
              <a:t>factor</a:t>
            </a:r>
            <a:r>
              <a:rPr lang="en-US" altLang="en-US" sz="1600" dirty="0">
                <a:latin typeface="Times New Roman" panose="02020603050405020304" pitchFamily="18" charset="0"/>
                <a:cs typeface="Times New Roman" panose="02020603050405020304" pitchFamily="18" charset="0"/>
              </a:rPr>
              <a:t> depends on modulation technique with a common value </a:t>
            </a:r>
            <a:r>
              <a:rPr lang="en-US" altLang="en-US" sz="1600" dirty="0">
                <a:solidFill>
                  <a:srgbClr val="C00000"/>
                </a:solidFill>
                <a:latin typeface="Times New Roman" panose="02020603050405020304" pitchFamily="18" charset="0"/>
                <a:cs typeface="Times New Roman" panose="02020603050405020304" pitchFamily="18" charset="0"/>
              </a:rPr>
              <a:t>4.</a:t>
            </a:r>
          </a:p>
        </p:txBody>
      </p:sp>
    </p:spTree>
    <p:extLst>
      <p:ext uri="{BB962C8B-B14F-4D97-AF65-F5344CB8AC3E}">
        <p14:creationId xmlns:p14="http://schemas.microsoft.com/office/powerpoint/2010/main" val="273799961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29"/>
          <p:cNvSpPr txBox="1">
            <a:spLocks noGrp="1"/>
          </p:cNvSpPr>
          <p:nvPr>
            <p:ph type="sldNum" idx="12"/>
          </p:nvPr>
        </p:nvSpPr>
        <p:spPr>
          <a:xfrm>
            <a:off x="7425344" y="4844839"/>
            <a:ext cx="984019" cy="273844"/>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en" sz="900">
                <a:solidFill>
                  <a:schemeClr val="dk1"/>
                </a:solidFill>
                <a:latin typeface="Times New Roman"/>
                <a:ea typeface="Times New Roman"/>
                <a:cs typeface="Times New Roman"/>
                <a:sym typeface="Times New Roman"/>
              </a:rPr>
              <a:t>24</a:t>
            </a:fld>
            <a:endParaRPr sz="900">
              <a:solidFill>
                <a:schemeClr val="dk1"/>
              </a:solidFill>
              <a:latin typeface="Times New Roman"/>
              <a:ea typeface="Times New Roman"/>
              <a:cs typeface="Times New Roman"/>
              <a:sym typeface="Times New Roman"/>
            </a:endParaRPr>
          </a:p>
        </p:txBody>
      </p:sp>
      <p:sp>
        <p:nvSpPr>
          <p:cNvPr id="185" name="Google Shape;185;p29"/>
          <p:cNvSpPr/>
          <p:nvPr/>
        </p:nvSpPr>
        <p:spPr>
          <a:xfrm>
            <a:off x="1071041" y="174752"/>
            <a:ext cx="7338322" cy="623248"/>
          </a:xfrm>
          <a:prstGeom prst="rect">
            <a:avLst/>
          </a:prstGeom>
          <a:noFill/>
          <a:ln>
            <a:noFill/>
          </a:ln>
        </p:spPr>
        <p:txBody>
          <a:bodyPr spcFirstLastPara="1" wrap="square" lIns="68575" tIns="34275" rIns="68575" bIns="34275" anchor="t" anchorCtr="0">
            <a:noAutofit/>
          </a:bodyPr>
          <a:lstStyle/>
          <a:p>
            <a:r>
              <a:rPr lang="en-US" altLang="en-US" sz="2400" b="1" dirty="0">
                <a:solidFill>
                  <a:srgbClr val="660066"/>
                </a:solidFill>
                <a:latin typeface="Times New Roman" panose="02020603050405020304" pitchFamily="18" charset="0"/>
              </a:rPr>
              <a:t>Advantages and disadvantages of FM</a:t>
            </a:r>
          </a:p>
        </p:txBody>
      </p:sp>
      <p:pic>
        <p:nvPicPr>
          <p:cNvPr id="186" name="Google Shape;186;p29"/>
          <p:cNvPicPr preferRelativeResize="0"/>
          <p:nvPr/>
        </p:nvPicPr>
        <p:blipFill rotWithShape="1">
          <a:blip r:embed="rId3">
            <a:alphaModFix/>
          </a:blip>
          <a:srcRect/>
          <a:stretch/>
        </p:blipFill>
        <p:spPr>
          <a:xfrm>
            <a:off x="41821" y="47020"/>
            <a:ext cx="739015" cy="528333"/>
          </a:xfrm>
          <a:prstGeom prst="rect">
            <a:avLst/>
          </a:prstGeom>
          <a:noFill/>
          <a:ln>
            <a:noFill/>
          </a:ln>
        </p:spPr>
      </p:pic>
      <p:sp>
        <p:nvSpPr>
          <p:cNvPr id="187" name="Google Shape;187;p29"/>
          <p:cNvSpPr txBox="1">
            <a:spLocks noGrp="1"/>
          </p:cNvSpPr>
          <p:nvPr>
            <p:ph type="dt" idx="10"/>
          </p:nvPr>
        </p:nvSpPr>
        <p:spPr>
          <a:xfrm>
            <a:off x="571500" y="4844838"/>
            <a:ext cx="2057400" cy="273900"/>
          </a:xfrm>
          <a:prstGeom prst="rect">
            <a:avLst/>
          </a:prstGeom>
          <a:noFill/>
          <a:ln>
            <a:noFill/>
          </a:ln>
        </p:spPr>
        <p:txBody>
          <a:bodyPr spcFirstLastPara="1" wrap="square" lIns="68575" tIns="34275" rIns="68575" bIns="34275" anchor="ctr" anchorCtr="0">
            <a:noAutofit/>
          </a:bodyPr>
          <a:lstStyle/>
          <a:p>
            <a:pPr marL="0" lvl="0" indent="0" algn="l" rtl="0">
              <a:spcBef>
                <a:spcPts val="0"/>
              </a:spcBef>
              <a:spcAft>
                <a:spcPts val="0"/>
              </a:spcAft>
              <a:buNone/>
            </a:pPr>
            <a:fld id="{C8168784-C468-4B7B-9B1D-FA3A098107E8}" type="datetime1">
              <a:rPr lang="en-US" sz="800" b="1" smtClean="0">
                <a:solidFill>
                  <a:schemeClr val="dk1"/>
                </a:solidFill>
                <a:latin typeface="Times New Roman"/>
                <a:cs typeface="Times New Roman"/>
                <a:sym typeface="Times New Roman"/>
              </a:rPr>
              <a:t>2/1/2024</a:t>
            </a:fld>
            <a:endParaRPr sz="800" b="1">
              <a:solidFill>
                <a:schemeClr val="dk1"/>
              </a:solidFill>
              <a:latin typeface="Times New Roman"/>
              <a:ea typeface="Times New Roman"/>
              <a:cs typeface="Times New Roman"/>
              <a:sym typeface="Times New Roman"/>
            </a:endParaRPr>
          </a:p>
        </p:txBody>
      </p:sp>
      <p:sp>
        <p:nvSpPr>
          <p:cNvPr id="188" name="Google Shape;188;p29"/>
          <p:cNvSpPr txBox="1">
            <a:spLocks noGrp="1"/>
          </p:cNvSpPr>
          <p:nvPr>
            <p:ph type="ftr" idx="11"/>
          </p:nvPr>
        </p:nvSpPr>
        <p:spPr>
          <a:xfrm>
            <a:off x="2764639" y="4844839"/>
            <a:ext cx="3617100" cy="2739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r>
              <a:rPr lang="en-GB" sz="800" b="1" smtClean="0">
                <a:solidFill>
                  <a:schemeClr val="dk1"/>
                </a:solidFill>
                <a:latin typeface="Times New Roman"/>
                <a:ea typeface="Times New Roman"/>
                <a:cs typeface="Times New Roman"/>
                <a:sym typeface="Times New Roman"/>
              </a:rPr>
              <a:t>Unit 1                Computer Networks        SY BTech(CSE)    Semester-4               2023-24    </a:t>
            </a:r>
            <a:endParaRPr sz="800" b="1">
              <a:solidFill>
                <a:schemeClr val="dk1"/>
              </a:solidFill>
              <a:latin typeface="Times New Roman"/>
              <a:ea typeface="Times New Roman"/>
              <a:cs typeface="Times New Roman"/>
              <a:sym typeface="Times New Roman"/>
            </a:endParaRPr>
          </a:p>
        </p:txBody>
      </p:sp>
      <p:sp>
        <p:nvSpPr>
          <p:cNvPr id="11" name="Rectangle 10">
            <a:extLst>
              <a:ext uri="{FF2B5EF4-FFF2-40B4-BE49-F238E27FC236}">
                <a16:creationId xmlns:a16="http://schemas.microsoft.com/office/drawing/2014/main" id="{C95E4EB1-1F74-4391-BEE6-D79200F8E179}"/>
              </a:ext>
            </a:extLst>
          </p:cNvPr>
          <p:cNvSpPr/>
          <p:nvPr/>
        </p:nvSpPr>
        <p:spPr>
          <a:xfrm>
            <a:off x="552889" y="912044"/>
            <a:ext cx="7338322" cy="1169551"/>
          </a:xfrm>
          <a:prstGeom prst="rect">
            <a:avLst/>
          </a:prstGeom>
        </p:spPr>
        <p:txBody>
          <a:bodyPr wrap="square">
            <a:spAutoFit/>
          </a:bodyPr>
          <a:lstStyle/>
          <a:p>
            <a:pPr marL="285750" indent="-285750">
              <a:buSzPct val="150000"/>
              <a:buFont typeface="Arial" panose="020B0604020202020204" pitchFamily="34" charset="0"/>
              <a:buChar char="•"/>
            </a:pPr>
            <a:r>
              <a:rPr lang="en-US" dirty="0">
                <a:solidFill>
                  <a:schemeClr val="tx1"/>
                </a:solidFill>
                <a:latin typeface="Times New Roman" panose="02020603050405020304" pitchFamily="18" charset="0"/>
                <a:cs typeface="Times New Roman" panose="02020603050405020304" pitchFamily="18" charset="0"/>
              </a:rPr>
              <a:t>The </a:t>
            </a:r>
            <a:r>
              <a:rPr lang="en-US" b="1" dirty="0">
                <a:solidFill>
                  <a:schemeClr val="tx1"/>
                </a:solidFill>
                <a:latin typeface="Times New Roman" panose="02020603050405020304" pitchFamily="18" charset="0"/>
                <a:cs typeface="Times New Roman" panose="02020603050405020304" pitchFamily="18" charset="0"/>
              </a:rPr>
              <a:t>amplitude </a:t>
            </a:r>
            <a:r>
              <a:rPr lang="en-US" dirty="0">
                <a:solidFill>
                  <a:schemeClr val="tx1"/>
                </a:solidFill>
                <a:latin typeface="Times New Roman" panose="02020603050405020304" pitchFamily="18" charset="0"/>
                <a:cs typeface="Times New Roman" panose="02020603050405020304" pitchFamily="18" charset="0"/>
              </a:rPr>
              <a:t>of the frequency-modulated wave </a:t>
            </a:r>
            <a:r>
              <a:rPr lang="en-US" b="1" dirty="0">
                <a:solidFill>
                  <a:schemeClr val="tx1"/>
                </a:solidFill>
                <a:latin typeface="Times New Roman" panose="02020603050405020304" pitchFamily="18" charset="0"/>
                <a:cs typeface="Times New Roman" panose="02020603050405020304" pitchFamily="18" charset="0"/>
              </a:rPr>
              <a:t>does not get affected.</a:t>
            </a:r>
          </a:p>
          <a:p>
            <a:pPr marL="285750" indent="-285750">
              <a:buSzPct val="150000"/>
              <a:buFont typeface="Arial" panose="020B0604020202020204" pitchFamily="34" charset="0"/>
              <a:buChar char="•"/>
            </a:pPr>
            <a:r>
              <a:rPr lang="en-US" dirty="0">
                <a:solidFill>
                  <a:schemeClr val="tx1"/>
                </a:solidFill>
                <a:latin typeface="Times New Roman" panose="02020603050405020304" pitchFamily="18" charset="0"/>
                <a:cs typeface="Times New Roman" panose="02020603050405020304" pitchFamily="18" charset="0"/>
              </a:rPr>
              <a:t>Large </a:t>
            </a:r>
            <a:r>
              <a:rPr lang="en-US" b="1" dirty="0">
                <a:solidFill>
                  <a:schemeClr val="tx1"/>
                </a:solidFill>
                <a:latin typeface="Times New Roman" panose="02020603050405020304" pitchFamily="18" charset="0"/>
                <a:cs typeface="Times New Roman" panose="02020603050405020304" pitchFamily="18" charset="0"/>
              </a:rPr>
              <a:t>decrease</a:t>
            </a:r>
            <a:r>
              <a:rPr lang="en-US" dirty="0">
                <a:solidFill>
                  <a:schemeClr val="tx1"/>
                </a:solidFill>
                <a:latin typeface="Times New Roman" panose="02020603050405020304" pitchFamily="18" charset="0"/>
                <a:cs typeface="Times New Roman" panose="02020603050405020304" pitchFamily="18" charset="0"/>
              </a:rPr>
              <a:t> in </a:t>
            </a:r>
            <a:r>
              <a:rPr lang="en-US" b="1" dirty="0">
                <a:solidFill>
                  <a:schemeClr val="tx1"/>
                </a:solidFill>
                <a:latin typeface="Times New Roman" panose="02020603050405020304" pitchFamily="18" charset="0"/>
                <a:cs typeface="Times New Roman" panose="02020603050405020304" pitchFamily="18" charset="0"/>
              </a:rPr>
              <a:t>noise</a:t>
            </a:r>
            <a:r>
              <a:rPr lang="en-US" dirty="0">
                <a:solidFill>
                  <a:schemeClr val="tx1"/>
                </a:solidFill>
                <a:latin typeface="Times New Roman" panose="02020603050405020304" pitchFamily="18" charset="0"/>
                <a:cs typeface="Times New Roman" panose="02020603050405020304" pitchFamily="18" charset="0"/>
              </a:rPr>
              <a:t>, hence  increase in the signal to noise ratio.</a:t>
            </a:r>
          </a:p>
          <a:p>
            <a:pPr marL="285750" indent="-285750">
              <a:buSzPct val="150000"/>
              <a:buFont typeface="Arial" panose="020B0604020202020204" pitchFamily="34" charset="0"/>
              <a:buChar char="•"/>
            </a:pPr>
            <a:r>
              <a:rPr lang="en-US" dirty="0">
                <a:solidFill>
                  <a:schemeClr val="tx1"/>
                </a:solidFill>
                <a:latin typeface="Times New Roman" panose="02020603050405020304" pitchFamily="18" charset="0"/>
                <a:cs typeface="Times New Roman" panose="02020603050405020304" pitchFamily="18" charset="0"/>
              </a:rPr>
              <a:t>Noise may reduce by increasing the frequency deviation.</a:t>
            </a:r>
          </a:p>
          <a:p>
            <a:pPr marL="285750" indent="-285750">
              <a:buSzPct val="150000"/>
              <a:buFont typeface="Arial" panose="020B0604020202020204" pitchFamily="34" charset="0"/>
              <a:buChar char="•"/>
            </a:pPr>
            <a:r>
              <a:rPr lang="en-US" dirty="0">
                <a:solidFill>
                  <a:schemeClr val="tx1"/>
                </a:solidFill>
                <a:latin typeface="Times New Roman" panose="02020603050405020304" pitchFamily="18" charset="0"/>
                <a:cs typeface="Times New Roman" panose="02020603050405020304" pitchFamily="18" charset="0"/>
              </a:rPr>
              <a:t>Frequency allocation allows for a guard band which reduces adjacent channel interference.</a:t>
            </a:r>
          </a:p>
          <a:p>
            <a:pPr marL="285750" indent="-285750">
              <a:buSzPct val="150000"/>
              <a:buFont typeface="Arial" panose="020B0604020202020204" pitchFamily="34" charset="0"/>
              <a:buChar char="•"/>
            </a:pPr>
            <a:r>
              <a:rPr lang="en-US" dirty="0">
                <a:solidFill>
                  <a:schemeClr val="tx1"/>
                </a:solidFill>
                <a:latin typeface="Times New Roman" panose="02020603050405020304" pitchFamily="18" charset="0"/>
                <a:cs typeface="Times New Roman" panose="02020603050405020304" pitchFamily="18" charset="0"/>
              </a:rPr>
              <a:t>It operates in a very high frequency called VHF.</a:t>
            </a:r>
            <a:r>
              <a:rPr lang="en-IN" dirty="0">
                <a:solidFill>
                  <a:schemeClr val="tx1"/>
                </a:solidFill>
                <a:latin typeface="Times New Roman" panose="02020603050405020304" pitchFamily="18" charset="0"/>
                <a:cs typeface="Times New Roman" panose="02020603050405020304" pitchFamily="18" charset="0"/>
              </a:rPr>
              <a:t> </a:t>
            </a:r>
          </a:p>
        </p:txBody>
      </p:sp>
      <p:sp>
        <p:nvSpPr>
          <p:cNvPr id="12" name="Rectangle 11">
            <a:extLst>
              <a:ext uri="{FF2B5EF4-FFF2-40B4-BE49-F238E27FC236}">
                <a16:creationId xmlns:a16="http://schemas.microsoft.com/office/drawing/2014/main" id="{A691E057-C36A-4DA4-941A-A3F50F4B1CF6}"/>
              </a:ext>
            </a:extLst>
          </p:cNvPr>
          <p:cNvSpPr/>
          <p:nvPr/>
        </p:nvSpPr>
        <p:spPr>
          <a:xfrm>
            <a:off x="508612" y="2427686"/>
            <a:ext cx="7019240" cy="954107"/>
          </a:xfrm>
          <a:prstGeom prst="rect">
            <a:avLst/>
          </a:prstGeom>
        </p:spPr>
        <p:txBody>
          <a:bodyPr wrap="square">
            <a:spAutoFit/>
          </a:bodyPr>
          <a:lstStyle/>
          <a:p>
            <a:pPr marL="285750" indent="-285750">
              <a:buSzPct val="150000"/>
              <a:buFont typeface="Arial" panose="020B0604020202020204" pitchFamily="34" charset="0"/>
              <a:buChar char="•"/>
            </a:pPr>
            <a:r>
              <a:rPr lang="en-US" dirty="0">
                <a:solidFill>
                  <a:schemeClr val="tx1"/>
                </a:solidFill>
                <a:latin typeface="Times New Roman" panose="02020603050405020304" pitchFamily="18" charset="0"/>
                <a:cs typeface="Times New Roman" panose="02020603050405020304" pitchFamily="18" charset="0"/>
              </a:rPr>
              <a:t>FM cannot cover large areas.</a:t>
            </a:r>
          </a:p>
          <a:p>
            <a:pPr marL="285750" indent="-285750">
              <a:buSzPct val="150000"/>
              <a:buFont typeface="Arial" panose="020B0604020202020204" pitchFamily="34" charset="0"/>
              <a:buChar char="•"/>
            </a:pPr>
            <a:r>
              <a:rPr lang="en-US" dirty="0">
                <a:solidFill>
                  <a:schemeClr val="tx1"/>
                </a:solidFill>
                <a:latin typeface="Times New Roman" panose="02020603050405020304" pitchFamily="18" charset="0"/>
                <a:cs typeface="Times New Roman" panose="02020603050405020304" pitchFamily="18" charset="0"/>
              </a:rPr>
              <a:t>Transmitting and receiving equipment of frequency modulation is </a:t>
            </a:r>
            <a:r>
              <a:rPr lang="en-US" b="1" dirty="0">
                <a:solidFill>
                  <a:schemeClr val="tx1"/>
                </a:solidFill>
                <a:latin typeface="Times New Roman" panose="02020603050405020304" pitchFamily="18" charset="0"/>
                <a:cs typeface="Times New Roman" panose="02020603050405020304" pitchFamily="18" charset="0"/>
              </a:rPr>
              <a:t>complex and expensive.</a:t>
            </a:r>
          </a:p>
          <a:p>
            <a:pPr marL="285750" indent="-285750">
              <a:buSzPct val="150000"/>
              <a:buFont typeface="Arial" panose="020B0604020202020204" pitchFamily="34" charset="0"/>
              <a:buChar char="•"/>
            </a:pPr>
            <a:r>
              <a:rPr lang="en-US" dirty="0">
                <a:solidFill>
                  <a:schemeClr val="tx1"/>
                </a:solidFill>
                <a:latin typeface="Times New Roman" panose="02020603050405020304" pitchFamily="18" charset="0"/>
                <a:cs typeface="Times New Roman" panose="02020603050405020304" pitchFamily="18" charset="0"/>
              </a:rPr>
              <a:t>A much wider channel </a:t>
            </a:r>
            <a:r>
              <a:rPr lang="en-US" dirty="0" smtClean="0">
                <a:solidFill>
                  <a:schemeClr val="tx1"/>
                </a:solidFill>
                <a:latin typeface="Times New Roman" panose="02020603050405020304" pitchFamily="18" charset="0"/>
                <a:cs typeface="Times New Roman" panose="02020603050405020304" pitchFamily="18" charset="0"/>
              </a:rPr>
              <a:t>typically </a:t>
            </a:r>
            <a:r>
              <a:rPr lang="en-US" dirty="0">
                <a:solidFill>
                  <a:schemeClr val="tx1"/>
                </a:solidFill>
                <a:latin typeface="Times New Roman" panose="02020603050405020304" pitchFamily="18" charset="0"/>
                <a:cs typeface="Times New Roman" panose="02020603050405020304" pitchFamily="18" charset="0"/>
              </a:rPr>
              <a:t>200 kHz is required by FM..</a:t>
            </a:r>
          </a:p>
          <a:p>
            <a:pPr marL="285750" indent="-285750">
              <a:buSzPct val="150000"/>
              <a:buFont typeface="Arial" panose="020B0604020202020204" pitchFamily="34" charset="0"/>
              <a:buChar char="•"/>
            </a:pPr>
            <a:r>
              <a:rPr lang="en-US" dirty="0">
                <a:solidFill>
                  <a:schemeClr val="tx1"/>
                </a:solidFill>
                <a:latin typeface="Times New Roman" panose="02020603050405020304" pitchFamily="18" charset="0"/>
                <a:cs typeface="Times New Roman" panose="02020603050405020304" pitchFamily="18" charset="0"/>
              </a:rPr>
              <a:t>The antennas for FM need to be closely placed for better signals.</a:t>
            </a:r>
            <a:endParaRPr lang="en-IN" dirty="0">
              <a:solidFill>
                <a:schemeClr val="tx1"/>
              </a:solidFill>
              <a:latin typeface="Times New Roman" panose="02020603050405020304" pitchFamily="18" charset="0"/>
              <a:cs typeface="Times New Roman" panose="02020603050405020304" pitchFamily="18" charset="0"/>
            </a:endParaRPr>
          </a:p>
        </p:txBody>
      </p:sp>
      <p:sp>
        <p:nvSpPr>
          <p:cNvPr id="2" name="Rectangle 1">
            <a:extLst>
              <a:ext uri="{FF2B5EF4-FFF2-40B4-BE49-F238E27FC236}">
                <a16:creationId xmlns:a16="http://schemas.microsoft.com/office/drawing/2014/main" id="{ACCD74DC-3FF7-4FCE-A770-C94C69ADDE8A}"/>
              </a:ext>
            </a:extLst>
          </p:cNvPr>
          <p:cNvSpPr/>
          <p:nvPr/>
        </p:nvSpPr>
        <p:spPr>
          <a:xfrm>
            <a:off x="579483" y="629007"/>
            <a:ext cx="3078087" cy="307777"/>
          </a:xfrm>
          <a:prstGeom prst="rect">
            <a:avLst/>
          </a:prstGeom>
        </p:spPr>
        <p:txBody>
          <a:bodyPr wrap="none">
            <a:spAutoFit/>
          </a:bodyPr>
          <a:lstStyle/>
          <a:p>
            <a:r>
              <a:rPr lang="en-IN" b="1" dirty="0">
                <a:solidFill>
                  <a:srgbClr val="FF0000"/>
                </a:solidFill>
                <a:latin typeface="Times New Roman" panose="02020603050405020304" pitchFamily="18" charset="0"/>
                <a:cs typeface="Times New Roman" panose="02020603050405020304" pitchFamily="18" charset="0"/>
              </a:rPr>
              <a:t>Advantages of Frequency Modulation</a:t>
            </a:r>
            <a:endParaRPr lang="en-IN" dirty="0">
              <a:solidFill>
                <a:srgbClr val="FF0000"/>
              </a:solidFill>
              <a:latin typeface="Times New Roman" panose="02020603050405020304" pitchFamily="18" charset="0"/>
              <a:cs typeface="Times New Roman" panose="02020603050405020304" pitchFamily="18" charset="0"/>
            </a:endParaRPr>
          </a:p>
        </p:txBody>
      </p:sp>
      <p:sp>
        <p:nvSpPr>
          <p:cNvPr id="3" name="Rectangle 2">
            <a:extLst>
              <a:ext uri="{FF2B5EF4-FFF2-40B4-BE49-F238E27FC236}">
                <a16:creationId xmlns:a16="http://schemas.microsoft.com/office/drawing/2014/main" id="{A2A72F2F-9299-42D3-86F4-649ED7999777}"/>
              </a:ext>
            </a:extLst>
          </p:cNvPr>
          <p:cNvSpPr/>
          <p:nvPr/>
        </p:nvSpPr>
        <p:spPr>
          <a:xfrm>
            <a:off x="538921" y="2099234"/>
            <a:ext cx="3288080" cy="307777"/>
          </a:xfrm>
          <a:prstGeom prst="rect">
            <a:avLst/>
          </a:prstGeom>
        </p:spPr>
        <p:txBody>
          <a:bodyPr wrap="none">
            <a:spAutoFit/>
          </a:bodyPr>
          <a:lstStyle/>
          <a:p>
            <a:r>
              <a:rPr lang="en-IN" b="1" dirty="0">
                <a:solidFill>
                  <a:srgbClr val="FF0000"/>
                </a:solidFill>
                <a:latin typeface="Times New Roman" panose="02020603050405020304" pitchFamily="18" charset="0"/>
                <a:cs typeface="Times New Roman" panose="02020603050405020304" pitchFamily="18" charset="0"/>
              </a:rPr>
              <a:t>Disadvantages of Frequency Modulation</a:t>
            </a:r>
            <a:endParaRPr lang="en-IN" dirty="0">
              <a:solidFill>
                <a:srgbClr val="FF0000"/>
              </a:solidFill>
              <a:latin typeface="Times New Roman" panose="02020603050405020304" pitchFamily="18" charset="0"/>
              <a:cs typeface="Times New Roman" panose="02020603050405020304" pitchFamily="18" charset="0"/>
            </a:endParaRPr>
          </a:p>
        </p:txBody>
      </p:sp>
      <p:sp>
        <p:nvSpPr>
          <p:cNvPr id="13" name="Rectangle 12">
            <a:extLst>
              <a:ext uri="{FF2B5EF4-FFF2-40B4-BE49-F238E27FC236}">
                <a16:creationId xmlns:a16="http://schemas.microsoft.com/office/drawing/2014/main" id="{13DB4236-8610-430B-9CB4-652F3DA541F4}"/>
              </a:ext>
            </a:extLst>
          </p:cNvPr>
          <p:cNvSpPr/>
          <p:nvPr/>
        </p:nvSpPr>
        <p:spPr>
          <a:xfrm>
            <a:off x="521197" y="3538171"/>
            <a:ext cx="3147015" cy="307777"/>
          </a:xfrm>
          <a:prstGeom prst="rect">
            <a:avLst/>
          </a:prstGeom>
        </p:spPr>
        <p:txBody>
          <a:bodyPr wrap="none">
            <a:spAutoFit/>
          </a:bodyPr>
          <a:lstStyle/>
          <a:p>
            <a:r>
              <a:rPr lang="en-IN" b="1" dirty="0">
                <a:solidFill>
                  <a:srgbClr val="FF0000"/>
                </a:solidFill>
                <a:latin typeface="Times New Roman" panose="02020603050405020304" pitchFamily="18" charset="0"/>
                <a:cs typeface="Times New Roman" panose="02020603050405020304" pitchFamily="18" charset="0"/>
              </a:rPr>
              <a:t>Applications of Frequency Modulation</a:t>
            </a:r>
            <a:endParaRPr lang="en-IN" dirty="0">
              <a:solidFill>
                <a:srgbClr val="FF0000"/>
              </a:solidFill>
              <a:latin typeface="Times New Roman" panose="02020603050405020304" pitchFamily="18" charset="0"/>
              <a:cs typeface="Times New Roman" panose="02020603050405020304" pitchFamily="18" charset="0"/>
            </a:endParaRPr>
          </a:p>
        </p:txBody>
      </p:sp>
      <p:sp>
        <p:nvSpPr>
          <p:cNvPr id="14" name="Rectangle 13">
            <a:extLst>
              <a:ext uri="{FF2B5EF4-FFF2-40B4-BE49-F238E27FC236}">
                <a16:creationId xmlns:a16="http://schemas.microsoft.com/office/drawing/2014/main" id="{ED77210E-9BCA-4192-A35F-2B988CE83DC9}"/>
              </a:ext>
            </a:extLst>
          </p:cNvPr>
          <p:cNvSpPr/>
          <p:nvPr/>
        </p:nvSpPr>
        <p:spPr>
          <a:xfrm>
            <a:off x="490888" y="3834726"/>
            <a:ext cx="5048675" cy="738664"/>
          </a:xfrm>
          <a:prstGeom prst="rect">
            <a:avLst/>
          </a:prstGeom>
        </p:spPr>
        <p:txBody>
          <a:bodyPr wrap="square">
            <a:spAutoFit/>
          </a:bodyPr>
          <a:lstStyle/>
          <a:p>
            <a:pPr marL="285750" indent="-285750">
              <a:buSzPct val="150000"/>
              <a:buFont typeface="Arial" panose="020B0604020202020204" pitchFamily="34" charset="0"/>
              <a:buChar char="•"/>
            </a:pPr>
            <a:r>
              <a:rPr lang="en-US" dirty="0">
                <a:solidFill>
                  <a:schemeClr val="tx1"/>
                </a:solidFill>
                <a:latin typeface="Times New Roman" panose="02020603050405020304" pitchFamily="18" charset="0"/>
                <a:cs typeface="Times New Roman" panose="02020603050405020304" pitchFamily="18" charset="0"/>
              </a:rPr>
              <a:t>Telemetry, radar and seismic prospecting, EEG monitoring </a:t>
            </a:r>
          </a:p>
          <a:p>
            <a:pPr marL="285750" indent="-285750">
              <a:buSzPct val="150000"/>
              <a:buFont typeface="Arial" panose="020B0604020202020204" pitchFamily="34" charset="0"/>
              <a:buChar char="•"/>
            </a:pPr>
            <a:r>
              <a:rPr lang="en-US" dirty="0">
                <a:solidFill>
                  <a:schemeClr val="tx1"/>
                </a:solidFill>
                <a:latin typeface="Times New Roman" panose="02020603050405020304" pitchFamily="18" charset="0"/>
                <a:cs typeface="Times New Roman" panose="02020603050405020304" pitchFamily="18" charset="0"/>
              </a:rPr>
              <a:t>It is used in </a:t>
            </a:r>
            <a:r>
              <a:rPr lang="en-US" b="1" dirty="0">
                <a:solidFill>
                  <a:schemeClr val="tx1"/>
                </a:solidFill>
                <a:latin typeface="Times New Roman" panose="02020603050405020304" pitchFamily="18" charset="0"/>
                <a:cs typeface="Times New Roman" panose="02020603050405020304" pitchFamily="18" charset="0"/>
              </a:rPr>
              <a:t>radio broadcasts </a:t>
            </a:r>
          </a:p>
          <a:p>
            <a:pPr marL="285750" indent="-285750">
              <a:buSzPct val="150000"/>
              <a:buFont typeface="Arial" panose="020B0604020202020204" pitchFamily="34" charset="0"/>
              <a:buChar char="•"/>
            </a:pPr>
            <a:r>
              <a:rPr lang="en-US" dirty="0">
                <a:solidFill>
                  <a:schemeClr val="tx1"/>
                </a:solidFill>
                <a:latin typeface="Times New Roman" panose="02020603050405020304" pitchFamily="18" charset="0"/>
                <a:cs typeface="Times New Roman" panose="02020603050405020304" pitchFamily="18" charset="0"/>
              </a:rPr>
              <a:t>It is used for </a:t>
            </a:r>
            <a:r>
              <a:rPr lang="en-US" b="1" dirty="0">
                <a:solidFill>
                  <a:schemeClr val="tx1"/>
                </a:solidFill>
                <a:latin typeface="Times New Roman" panose="02020603050405020304" pitchFamily="18" charset="0"/>
                <a:cs typeface="Times New Roman" panose="02020603050405020304" pitchFamily="18" charset="0"/>
              </a:rPr>
              <a:t>audio frequency synthesis.</a:t>
            </a:r>
          </a:p>
        </p:txBody>
      </p:sp>
    </p:spTree>
    <p:extLst>
      <p:ext uri="{BB962C8B-B14F-4D97-AF65-F5344CB8AC3E}">
        <p14:creationId xmlns:p14="http://schemas.microsoft.com/office/powerpoint/2010/main" val="148895158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29"/>
          <p:cNvSpPr txBox="1">
            <a:spLocks noGrp="1"/>
          </p:cNvSpPr>
          <p:nvPr>
            <p:ph type="sldNum" idx="12"/>
          </p:nvPr>
        </p:nvSpPr>
        <p:spPr>
          <a:xfrm>
            <a:off x="7425344" y="4844839"/>
            <a:ext cx="984019" cy="273844"/>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en" sz="900">
                <a:solidFill>
                  <a:schemeClr val="dk1"/>
                </a:solidFill>
                <a:latin typeface="Times New Roman"/>
                <a:ea typeface="Times New Roman"/>
                <a:cs typeface="Times New Roman"/>
                <a:sym typeface="Times New Roman"/>
              </a:rPr>
              <a:t>25</a:t>
            </a:fld>
            <a:endParaRPr sz="900">
              <a:solidFill>
                <a:schemeClr val="dk1"/>
              </a:solidFill>
              <a:latin typeface="Times New Roman"/>
              <a:ea typeface="Times New Roman"/>
              <a:cs typeface="Times New Roman"/>
              <a:sym typeface="Times New Roman"/>
            </a:endParaRPr>
          </a:p>
        </p:txBody>
      </p:sp>
      <p:sp>
        <p:nvSpPr>
          <p:cNvPr id="185" name="Google Shape;185;p29"/>
          <p:cNvSpPr/>
          <p:nvPr/>
        </p:nvSpPr>
        <p:spPr>
          <a:xfrm>
            <a:off x="1353615" y="185434"/>
            <a:ext cx="7338322" cy="623248"/>
          </a:xfrm>
          <a:prstGeom prst="rect">
            <a:avLst/>
          </a:prstGeom>
          <a:noFill/>
          <a:ln>
            <a:noFill/>
          </a:ln>
        </p:spPr>
        <p:txBody>
          <a:bodyPr spcFirstLastPara="1" wrap="square" lIns="68575" tIns="34275" rIns="68575" bIns="34275" anchor="t" anchorCtr="0">
            <a:noAutofit/>
          </a:bodyPr>
          <a:lstStyle/>
          <a:p>
            <a:r>
              <a:rPr lang="en-US" altLang="en-US" sz="2400" b="1" dirty="0">
                <a:solidFill>
                  <a:srgbClr val="660066"/>
                </a:solidFill>
                <a:latin typeface="Times New Roman" panose="02020603050405020304" pitchFamily="18" charset="0"/>
              </a:rPr>
              <a:t>Phase Modulation</a:t>
            </a:r>
          </a:p>
        </p:txBody>
      </p:sp>
      <p:pic>
        <p:nvPicPr>
          <p:cNvPr id="186" name="Google Shape;186;p29"/>
          <p:cNvPicPr preferRelativeResize="0"/>
          <p:nvPr/>
        </p:nvPicPr>
        <p:blipFill rotWithShape="1">
          <a:blip r:embed="rId3">
            <a:alphaModFix/>
          </a:blip>
          <a:srcRect/>
          <a:stretch/>
        </p:blipFill>
        <p:spPr>
          <a:xfrm>
            <a:off x="41821" y="47020"/>
            <a:ext cx="739015" cy="528333"/>
          </a:xfrm>
          <a:prstGeom prst="rect">
            <a:avLst/>
          </a:prstGeom>
          <a:noFill/>
          <a:ln>
            <a:noFill/>
          </a:ln>
        </p:spPr>
      </p:pic>
      <p:sp>
        <p:nvSpPr>
          <p:cNvPr id="187" name="Google Shape;187;p29"/>
          <p:cNvSpPr txBox="1">
            <a:spLocks noGrp="1"/>
          </p:cNvSpPr>
          <p:nvPr>
            <p:ph type="dt" idx="10"/>
          </p:nvPr>
        </p:nvSpPr>
        <p:spPr>
          <a:xfrm>
            <a:off x="571500" y="4844838"/>
            <a:ext cx="2057400" cy="273900"/>
          </a:xfrm>
          <a:prstGeom prst="rect">
            <a:avLst/>
          </a:prstGeom>
          <a:noFill/>
          <a:ln>
            <a:noFill/>
          </a:ln>
        </p:spPr>
        <p:txBody>
          <a:bodyPr spcFirstLastPara="1" wrap="square" lIns="68575" tIns="34275" rIns="68575" bIns="34275" anchor="ctr" anchorCtr="0">
            <a:noAutofit/>
          </a:bodyPr>
          <a:lstStyle/>
          <a:p>
            <a:pPr marL="0" lvl="0" indent="0" algn="l" rtl="0">
              <a:spcBef>
                <a:spcPts val="0"/>
              </a:spcBef>
              <a:spcAft>
                <a:spcPts val="0"/>
              </a:spcAft>
              <a:buNone/>
            </a:pPr>
            <a:fld id="{74E16F5D-D4F7-48E2-94E6-F74FB7B67614}" type="datetime1">
              <a:rPr lang="en-US" sz="800" b="1" smtClean="0">
                <a:solidFill>
                  <a:schemeClr val="dk1"/>
                </a:solidFill>
                <a:latin typeface="Times New Roman"/>
                <a:cs typeface="Times New Roman"/>
                <a:sym typeface="Times New Roman"/>
              </a:rPr>
              <a:t>2/1/2024</a:t>
            </a:fld>
            <a:endParaRPr sz="800" b="1">
              <a:solidFill>
                <a:schemeClr val="dk1"/>
              </a:solidFill>
              <a:latin typeface="Times New Roman"/>
              <a:ea typeface="Times New Roman"/>
              <a:cs typeface="Times New Roman"/>
              <a:sym typeface="Times New Roman"/>
            </a:endParaRPr>
          </a:p>
        </p:txBody>
      </p:sp>
      <p:sp>
        <p:nvSpPr>
          <p:cNvPr id="188" name="Google Shape;188;p29"/>
          <p:cNvSpPr txBox="1">
            <a:spLocks noGrp="1"/>
          </p:cNvSpPr>
          <p:nvPr>
            <p:ph type="ftr" idx="11"/>
          </p:nvPr>
        </p:nvSpPr>
        <p:spPr>
          <a:xfrm>
            <a:off x="2764639" y="4844839"/>
            <a:ext cx="3617100" cy="2739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r>
              <a:rPr lang="en-GB" sz="800" b="1" smtClean="0">
                <a:solidFill>
                  <a:schemeClr val="dk1"/>
                </a:solidFill>
                <a:latin typeface="Times New Roman"/>
                <a:ea typeface="Times New Roman"/>
                <a:cs typeface="Times New Roman"/>
                <a:sym typeface="Times New Roman"/>
              </a:rPr>
              <a:t>Unit 1                Computer Networks        SY BTech(CSE)    Semester-4               2023-24    </a:t>
            </a:r>
            <a:endParaRPr sz="800" b="1">
              <a:solidFill>
                <a:schemeClr val="dk1"/>
              </a:solidFill>
              <a:latin typeface="Times New Roman"/>
              <a:ea typeface="Times New Roman"/>
              <a:cs typeface="Times New Roman"/>
              <a:sym typeface="Times New Roman"/>
            </a:endParaRPr>
          </a:p>
        </p:txBody>
      </p:sp>
      <p:pic>
        <p:nvPicPr>
          <p:cNvPr id="10" name="Picture 6">
            <a:extLst>
              <a:ext uri="{FF2B5EF4-FFF2-40B4-BE49-F238E27FC236}">
                <a16:creationId xmlns:a16="http://schemas.microsoft.com/office/drawing/2014/main" id="{239D49F8-8C4A-44F6-A724-F8E32B9750A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3593" y="1198972"/>
            <a:ext cx="6167179" cy="25226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7">
            <a:extLst>
              <a:ext uri="{FF2B5EF4-FFF2-40B4-BE49-F238E27FC236}">
                <a16:creationId xmlns:a16="http://schemas.microsoft.com/office/drawing/2014/main" id="{6E0F62E1-332F-4B42-BEEB-335EA3B0D1D6}"/>
              </a:ext>
            </a:extLst>
          </p:cNvPr>
          <p:cNvSpPr>
            <a:spLocks noChangeArrowheads="1"/>
          </p:cNvSpPr>
          <p:nvPr/>
        </p:nvSpPr>
        <p:spPr bwMode="auto">
          <a:xfrm>
            <a:off x="248839" y="3913890"/>
            <a:ext cx="8648700" cy="738664"/>
          </a:xfrm>
          <a:prstGeom prst="rect">
            <a:avLst/>
          </a:prstGeom>
          <a:solidFill>
            <a:srgbClr val="99FF33"/>
          </a:solidFill>
          <a:ln>
            <a:noFill/>
          </a:ln>
          <a:extLst>
            <a:ext uri="{91240B29-F687-4F45-9708-019B960494DF}">
              <a14:hiddenLine xmlns:a14="http://schemas.microsoft.com/office/drawing/2010/main" w="76200" algn="ctr">
                <a:solidFill>
                  <a:srgbClr val="000000"/>
                </a:solidFill>
                <a:miter lim="800000"/>
                <a:headEnd/>
                <a:tailEnd/>
              </a14:hiddenLine>
            </a:ext>
          </a:extLst>
        </p:spPr>
        <p:txBody>
          <a:bodyPr>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sz="1400" dirty="0">
                <a:latin typeface="Times New Roman" panose="02020603050405020304" pitchFamily="18" charset="0"/>
                <a:cs typeface="Times New Roman" panose="02020603050405020304" pitchFamily="18" charset="0"/>
              </a:rPr>
              <a:t>In PM the instantaneous change in the carrier frequency is proportional to the derivative of the amplitude of the modulating signal. The total bandwidth required for PM can be determined from the bandwidth and maximum amplitude of the modulating signal: BPM = 2(1 + β)B.  The value of  β is lower in the case of PM.</a:t>
            </a:r>
          </a:p>
        </p:txBody>
      </p:sp>
      <p:sp>
        <p:nvSpPr>
          <p:cNvPr id="2" name="Rectangle 1">
            <a:extLst>
              <a:ext uri="{FF2B5EF4-FFF2-40B4-BE49-F238E27FC236}">
                <a16:creationId xmlns:a16="http://schemas.microsoft.com/office/drawing/2014/main" id="{531BC335-AC1D-451C-9273-FA2624F20049}"/>
              </a:ext>
            </a:extLst>
          </p:cNvPr>
          <p:cNvSpPr/>
          <p:nvPr/>
        </p:nvSpPr>
        <p:spPr>
          <a:xfrm>
            <a:off x="571500" y="517502"/>
            <a:ext cx="8519896" cy="738664"/>
          </a:xfrm>
          <a:prstGeom prst="rect">
            <a:avLst/>
          </a:prstGeom>
        </p:spPr>
        <p:txBody>
          <a:bodyPr wrap="square">
            <a:spAutoFit/>
          </a:bodyPr>
          <a:lstStyle/>
          <a:p>
            <a:r>
              <a:rPr lang="en-IN" dirty="0">
                <a:solidFill>
                  <a:srgbClr val="FF0000"/>
                </a:solidFill>
                <a:latin typeface="Times New Roman" panose="02020603050405020304" pitchFamily="18" charset="0"/>
                <a:cs typeface="Times New Roman" panose="02020603050405020304" pitchFamily="18" charset="0"/>
              </a:rPr>
              <a:t> In PM transmission, the phase of the carrier signal is modulated to follow the changing voltage level (amplitude) of the modulating signal. The peak amplitude and frequency of the carrier signal remain constant, but as the amplitude of the information signal changes, the phase of the carrier changes correspondingly.</a:t>
            </a:r>
          </a:p>
        </p:txBody>
      </p:sp>
    </p:spTree>
    <p:extLst>
      <p:ext uri="{BB962C8B-B14F-4D97-AF65-F5344CB8AC3E}">
        <p14:creationId xmlns:p14="http://schemas.microsoft.com/office/powerpoint/2010/main" val="320043950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29"/>
          <p:cNvSpPr txBox="1">
            <a:spLocks noGrp="1"/>
          </p:cNvSpPr>
          <p:nvPr>
            <p:ph type="sldNum" idx="12"/>
          </p:nvPr>
        </p:nvSpPr>
        <p:spPr>
          <a:xfrm>
            <a:off x="7425344" y="4844839"/>
            <a:ext cx="984019" cy="273844"/>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en" sz="900">
                <a:solidFill>
                  <a:schemeClr val="dk1"/>
                </a:solidFill>
                <a:latin typeface="Times New Roman"/>
                <a:ea typeface="Times New Roman"/>
                <a:cs typeface="Times New Roman"/>
                <a:sym typeface="Times New Roman"/>
              </a:rPr>
              <a:t>26</a:t>
            </a:fld>
            <a:endParaRPr sz="900">
              <a:solidFill>
                <a:schemeClr val="dk1"/>
              </a:solidFill>
              <a:latin typeface="Times New Roman"/>
              <a:ea typeface="Times New Roman"/>
              <a:cs typeface="Times New Roman"/>
              <a:sym typeface="Times New Roman"/>
            </a:endParaRPr>
          </a:p>
        </p:txBody>
      </p:sp>
      <p:sp>
        <p:nvSpPr>
          <p:cNvPr id="185" name="Google Shape;185;p29"/>
          <p:cNvSpPr/>
          <p:nvPr/>
        </p:nvSpPr>
        <p:spPr>
          <a:xfrm>
            <a:off x="1353615" y="185434"/>
            <a:ext cx="7338322" cy="623248"/>
          </a:xfrm>
          <a:prstGeom prst="rect">
            <a:avLst/>
          </a:prstGeom>
          <a:noFill/>
          <a:ln>
            <a:noFill/>
          </a:ln>
        </p:spPr>
        <p:txBody>
          <a:bodyPr spcFirstLastPara="1" wrap="square" lIns="68575" tIns="34275" rIns="68575" bIns="34275" anchor="t" anchorCtr="0">
            <a:noAutofit/>
          </a:bodyPr>
          <a:lstStyle/>
          <a:p>
            <a:r>
              <a:rPr lang="en-US" altLang="en-US" sz="2400" b="1" dirty="0">
                <a:solidFill>
                  <a:srgbClr val="660066"/>
                </a:solidFill>
                <a:latin typeface="Times New Roman" panose="02020603050405020304" pitchFamily="18" charset="0"/>
              </a:rPr>
              <a:t>Advantages and disadvantages of Phase Modulation</a:t>
            </a:r>
          </a:p>
        </p:txBody>
      </p:sp>
      <p:pic>
        <p:nvPicPr>
          <p:cNvPr id="186" name="Google Shape;186;p29"/>
          <p:cNvPicPr preferRelativeResize="0"/>
          <p:nvPr/>
        </p:nvPicPr>
        <p:blipFill rotWithShape="1">
          <a:blip r:embed="rId3">
            <a:alphaModFix/>
          </a:blip>
          <a:srcRect/>
          <a:stretch/>
        </p:blipFill>
        <p:spPr>
          <a:xfrm>
            <a:off x="41821" y="47020"/>
            <a:ext cx="739015" cy="528333"/>
          </a:xfrm>
          <a:prstGeom prst="rect">
            <a:avLst/>
          </a:prstGeom>
          <a:noFill/>
          <a:ln>
            <a:noFill/>
          </a:ln>
        </p:spPr>
      </p:pic>
      <p:sp>
        <p:nvSpPr>
          <p:cNvPr id="187" name="Google Shape;187;p29"/>
          <p:cNvSpPr txBox="1">
            <a:spLocks noGrp="1"/>
          </p:cNvSpPr>
          <p:nvPr>
            <p:ph type="dt" idx="10"/>
          </p:nvPr>
        </p:nvSpPr>
        <p:spPr>
          <a:xfrm>
            <a:off x="571500" y="4844838"/>
            <a:ext cx="2057400" cy="273900"/>
          </a:xfrm>
          <a:prstGeom prst="rect">
            <a:avLst/>
          </a:prstGeom>
          <a:noFill/>
          <a:ln>
            <a:noFill/>
          </a:ln>
        </p:spPr>
        <p:txBody>
          <a:bodyPr spcFirstLastPara="1" wrap="square" lIns="68575" tIns="34275" rIns="68575" bIns="34275" anchor="ctr" anchorCtr="0">
            <a:noAutofit/>
          </a:bodyPr>
          <a:lstStyle/>
          <a:p>
            <a:pPr marL="0" lvl="0" indent="0" algn="l" rtl="0">
              <a:spcBef>
                <a:spcPts val="0"/>
              </a:spcBef>
              <a:spcAft>
                <a:spcPts val="0"/>
              </a:spcAft>
              <a:buNone/>
            </a:pPr>
            <a:fld id="{125CBD70-207D-4746-B608-D642B2F7355A}" type="datetime1">
              <a:rPr lang="en-US" sz="800" b="1" smtClean="0">
                <a:solidFill>
                  <a:schemeClr val="dk1"/>
                </a:solidFill>
                <a:latin typeface="Times New Roman"/>
                <a:cs typeface="Times New Roman"/>
                <a:sym typeface="Times New Roman"/>
              </a:rPr>
              <a:t>2/1/2024</a:t>
            </a:fld>
            <a:endParaRPr sz="800" b="1">
              <a:solidFill>
                <a:schemeClr val="dk1"/>
              </a:solidFill>
              <a:latin typeface="Times New Roman"/>
              <a:ea typeface="Times New Roman"/>
              <a:cs typeface="Times New Roman"/>
              <a:sym typeface="Times New Roman"/>
            </a:endParaRPr>
          </a:p>
        </p:txBody>
      </p:sp>
      <p:sp>
        <p:nvSpPr>
          <p:cNvPr id="188" name="Google Shape;188;p29"/>
          <p:cNvSpPr txBox="1">
            <a:spLocks noGrp="1"/>
          </p:cNvSpPr>
          <p:nvPr>
            <p:ph type="ftr" idx="11"/>
          </p:nvPr>
        </p:nvSpPr>
        <p:spPr>
          <a:xfrm>
            <a:off x="2764639" y="4844839"/>
            <a:ext cx="3617100" cy="2739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r>
              <a:rPr lang="en-GB" sz="800" b="1" smtClean="0">
                <a:solidFill>
                  <a:schemeClr val="dk1"/>
                </a:solidFill>
                <a:latin typeface="Times New Roman"/>
                <a:ea typeface="Times New Roman"/>
                <a:cs typeface="Times New Roman"/>
                <a:sym typeface="Times New Roman"/>
              </a:rPr>
              <a:t>Unit 1                Computer Networks        SY BTech(CSE)    Semester-4               2023-24    </a:t>
            </a:r>
            <a:endParaRPr sz="800" b="1">
              <a:solidFill>
                <a:schemeClr val="dk1"/>
              </a:solidFill>
              <a:latin typeface="Times New Roman"/>
              <a:ea typeface="Times New Roman"/>
              <a:cs typeface="Times New Roman"/>
              <a:sym typeface="Times New Roman"/>
            </a:endParaRPr>
          </a:p>
        </p:txBody>
      </p:sp>
      <p:sp>
        <p:nvSpPr>
          <p:cNvPr id="11" name="Rectangle 10">
            <a:extLst>
              <a:ext uri="{FF2B5EF4-FFF2-40B4-BE49-F238E27FC236}">
                <a16:creationId xmlns:a16="http://schemas.microsoft.com/office/drawing/2014/main" id="{C95E4EB1-1F74-4391-BEE6-D79200F8E179}"/>
              </a:ext>
            </a:extLst>
          </p:cNvPr>
          <p:cNvSpPr/>
          <p:nvPr/>
        </p:nvSpPr>
        <p:spPr>
          <a:xfrm>
            <a:off x="536767" y="1167917"/>
            <a:ext cx="8474885" cy="1077218"/>
          </a:xfrm>
          <a:prstGeom prst="rect">
            <a:avLst/>
          </a:prstGeom>
        </p:spPr>
        <p:txBody>
          <a:bodyPr wrap="square">
            <a:spAutoFit/>
          </a:bodyPr>
          <a:lstStyle/>
          <a:p>
            <a:pPr marL="285750" indent="-285750">
              <a:buSzPct val="150000"/>
              <a:buFont typeface="Arial" panose="020B0604020202020204" pitchFamily="34" charset="0"/>
              <a:buChar char="•"/>
            </a:pPr>
            <a:r>
              <a:rPr lang="en-US" sz="1600" dirty="0">
                <a:solidFill>
                  <a:schemeClr val="tx1"/>
                </a:solidFill>
                <a:latin typeface="Times New Roman" panose="02020603050405020304" pitchFamily="18" charset="0"/>
                <a:cs typeface="Times New Roman" panose="02020603050405020304" pitchFamily="18" charset="0"/>
              </a:rPr>
              <a:t>Phase modulation (PM) is a simple contrasted to Frequency modulation (FM)</a:t>
            </a:r>
          </a:p>
          <a:p>
            <a:pPr marL="285750" indent="-285750">
              <a:buSzPct val="150000"/>
              <a:buFont typeface="Arial" panose="020B0604020202020204" pitchFamily="34" charset="0"/>
              <a:buChar char="•"/>
            </a:pPr>
            <a:r>
              <a:rPr lang="en-US" sz="1600" dirty="0">
                <a:solidFill>
                  <a:schemeClr val="tx1"/>
                </a:solidFill>
                <a:latin typeface="Times New Roman" panose="02020603050405020304" pitchFamily="18" charset="0"/>
                <a:cs typeface="Times New Roman" panose="02020603050405020304" pitchFamily="18" charset="0"/>
              </a:rPr>
              <a:t>It has a higher transmitter efficiency.</a:t>
            </a:r>
          </a:p>
          <a:p>
            <a:pPr marL="285750" indent="-285750">
              <a:buSzPct val="150000"/>
              <a:buFont typeface="Arial" panose="020B0604020202020204" pitchFamily="34" charset="0"/>
              <a:buChar char="•"/>
            </a:pPr>
            <a:r>
              <a:rPr lang="en-US" sz="1600" dirty="0">
                <a:solidFill>
                  <a:schemeClr val="tx1"/>
                </a:solidFill>
                <a:latin typeface="Times New Roman" panose="02020603050405020304" pitchFamily="18" charset="0"/>
                <a:cs typeface="Times New Roman" panose="02020603050405020304" pitchFamily="18" charset="0"/>
              </a:rPr>
              <a:t>It has a higher noise immunity.</a:t>
            </a:r>
            <a:endParaRPr lang="en-IN" sz="1600" dirty="0">
              <a:solidFill>
                <a:schemeClr val="tx1"/>
              </a:solidFill>
              <a:latin typeface="Times New Roman" panose="02020603050405020304" pitchFamily="18" charset="0"/>
              <a:cs typeface="Times New Roman" panose="02020603050405020304" pitchFamily="18" charset="0"/>
            </a:endParaRPr>
          </a:p>
          <a:p>
            <a:r>
              <a:rPr lang="en-IN" sz="1600" dirty="0">
                <a:solidFill>
                  <a:schemeClr val="tx1"/>
                </a:solidFill>
                <a:latin typeface="Times New Roman" panose="02020603050405020304" pitchFamily="18" charset="0"/>
                <a:cs typeface="Times New Roman" panose="02020603050405020304" pitchFamily="18" charset="0"/>
              </a:rPr>
              <a:t> </a:t>
            </a:r>
          </a:p>
        </p:txBody>
      </p:sp>
      <p:sp>
        <p:nvSpPr>
          <p:cNvPr id="12" name="Rectangle 11">
            <a:extLst>
              <a:ext uri="{FF2B5EF4-FFF2-40B4-BE49-F238E27FC236}">
                <a16:creationId xmlns:a16="http://schemas.microsoft.com/office/drawing/2014/main" id="{A691E057-C36A-4DA4-941A-A3F50F4B1CF6}"/>
              </a:ext>
            </a:extLst>
          </p:cNvPr>
          <p:cNvSpPr/>
          <p:nvPr/>
        </p:nvSpPr>
        <p:spPr>
          <a:xfrm>
            <a:off x="460574" y="2367788"/>
            <a:ext cx="8399721" cy="830997"/>
          </a:xfrm>
          <a:prstGeom prst="rect">
            <a:avLst/>
          </a:prstGeom>
        </p:spPr>
        <p:txBody>
          <a:bodyPr wrap="square">
            <a:spAutoFit/>
          </a:bodyPr>
          <a:lstStyle/>
          <a:p>
            <a:pPr marL="285750" indent="-285750">
              <a:buSzPct val="150000"/>
              <a:buFont typeface="Arial" panose="020B0604020202020204" pitchFamily="34" charset="0"/>
              <a:buChar char="•"/>
            </a:pPr>
            <a:r>
              <a:rPr lang="en-US" sz="1600" dirty="0">
                <a:solidFill>
                  <a:schemeClr val="tx1"/>
                </a:solidFill>
                <a:latin typeface="Times New Roman" panose="02020603050405020304" pitchFamily="18" charset="0"/>
                <a:cs typeface="Times New Roman" panose="02020603050405020304" pitchFamily="18" charset="0"/>
              </a:rPr>
              <a:t>The system cost is quite expensive</a:t>
            </a:r>
          </a:p>
          <a:p>
            <a:pPr marL="285750" indent="-285750">
              <a:buSzPct val="150000"/>
              <a:buFont typeface="Arial" panose="020B0604020202020204" pitchFamily="34" charset="0"/>
              <a:buChar char="•"/>
            </a:pPr>
            <a:r>
              <a:rPr lang="en-US" sz="1600" dirty="0">
                <a:solidFill>
                  <a:schemeClr val="tx1"/>
                </a:solidFill>
                <a:latin typeface="Times New Roman" panose="02020603050405020304" pitchFamily="18" charset="0"/>
                <a:cs typeface="Times New Roman" panose="02020603050405020304" pitchFamily="18" charset="0"/>
              </a:rPr>
              <a:t>Phase ambiguity comes if we exceed its modulation index pi radian(180 degree).</a:t>
            </a:r>
          </a:p>
          <a:p>
            <a:pPr marL="285750" indent="-285750">
              <a:buSzPct val="150000"/>
              <a:buFont typeface="Arial" panose="020B0604020202020204" pitchFamily="34" charset="0"/>
              <a:buChar char="•"/>
            </a:pPr>
            <a:r>
              <a:rPr lang="en-US" sz="1600" dirty="0">
                <a:solidFill>
                  <a:schemeClr val="tx1"/>
                </a:solidFill>
                <a:latin typeface="Times New Roman" panose="02020603050405020304" pitchFamily="18" charset="0"/>
                <a:cs typeface="Times New Roman" panose="02020603050405020304" pitchFamily="18" charset="0"/>
              </a:rPr>
              <a:t>we need frequency multiplier to increase phase modulation index.</a:t>
            </a:r>
            <a:endParaRPr lang="en-IN" sz="1600" dirty="0">
              <a:solidFill>
                <a:schemeClr val="tx1"/>
              </a:solidFill>
              <a:latin typeface="Times New Roman" panose="02020603050405020304" pitchFamily="18" charset="0"/>
              <a:cs typeface="Times New Roman" panose="02020603050405020304" pitchFamily="18" charset="0"/>
            </a:endParaRPr>
          </a:p>
        </p:txBody>
      </p:sp>
      <p:sp>
        <p:nvSpPr>
          <p:cNvPr id="2" name="Rectangle 1">
            <a:extLst>
              <a:ext uri="{FF2B5EF4-FFF2-40B4-BE49-F238E27FC236}">
                <a16:creationId xmlns:a16="http://schemas.microsoft.com/office/drawing/2014/main" id="{ACCD74DC-3FF7-4FCE-A770-C94C69ADDE8A}"/>
              </a:ext>
            </a:extLst>
          </p:cNvPr>
          <p:cNvSpPr/>
          <p:nvPr/>
        </p:nvSpPr>
        <p:spPr>
          <a:xfrm>
            <a:off x="411328" y="858785"/>
            <a:ext cx="2710999" cy="307777"/>
          </a:xfrm>
          <a:prstGeom prst="rect">
            <a:avLst/>
          </a:prstGeom>
        </p:spPr>
        <p:txBody>
          <a:bodyPr wrap="none">
            <a:spAutoFit/>
          </a:bodyPr>
          <a:lstStyle/>
          <a:p>
            <a:r>
              <a:rPr lang="en-IN" b="1" dirty="0">
                <a:solidFill>
                  <a:srgbClr val="FF0000"/>
                </a:solidFill>
                <a:latin typeface="Times New Roman" panose="02020603050405020304" pitchFamily="18" charset="0"/>
                <a:cs typeface="Times New Roman" panose="02020603050405020304" pitchFamily="18" charset="0"/>
              </a:rPr>
              <a:t>Advantages of Phase Modulation</a:t>
            </a:r>
            <a:endParaRPr lang="en-IN" dirty="0">
              <a:solidFill>
                <a:srgbClr val="FF0000"/>
              </a:solidFill>
              <a:latin typeface="Times New Roman" panose="02020603050405020304" pitchFamily="18" charset="0"/>
              <a:cs typeface="Times New Roman" panose="02020603050405020304" pitchFamily="18" charset="0"/>
            </a:endParaRPr>
          </a:p>
        </p:txBody>
      </p:sp>
      <p:sp>
        <p:nvSpPr>
          <p:cNvPr id="3" name="Rectangle 2">
            <a:extLst>
              <a:ext uri="{FF2B5EF4-FFF2-40B4-BE49-F238E27FC236}">
                <a16:creationId xmlns:a16="http://schemas.microsoft.com/office/drawing/2014/main" id="{A2A72F2F-9299-42D3-86F4-649ED7999777}"/>
              </a:ext>
            </a:extLst>
          </p:cNvPr>
          <p:cNvSpPr/>
          <p:nvPr/>
        </p:nvSpPr>
        <p:spPr>
          <a:xfrm>
            <a:off x="382971" y="2043370"/>
            <a:ext cx="2920992" cy="307777"/>
          </a:xfrm>
          <a:prstGeom prst="rect">
            <a:avLst/>
          </a:prstGeom>
        </p:spPr>
        <p:txBody>
          <a:bodyPr wrap="none">
            <a:spAutoFit/>
          </a:bodyPr>
          <a:lstStyle/>
          <a:p>
            <a:r>
              <a:rPr lang="en-IN" b="1" dirty="0">
                <a:solidFill>
                  <a:srgbClr val="FF0000"/>
                </a:solidFill>
                <a:latin typeface="Times New Roman" panose="02020603050405020304" pitchFamily="18" charset="0"/>
                <a:cs typeface="Times New Roman" panose="02020603050405020304" pitchFamily="18" charset="0"/>
              </a:rPr>
              <a:t>Disadvantages of Phase Modulation</a:t>
            </a:r>
            <a:endParaRPr lang="en-IN" dirty="0">
              <a:solidFill>
                <a:srgbClr val="FF0000"/>
              </a:solidFill>
              <a:latin typeface="Times New Roman" panose="02020603050405020304" pitchFamily="18" charset="0"/>
              <a:cs typeface="Times New Roman" panose="02020603050405020304" pitchFamily="18" charset="0"/>
            </a:endParaRPr>
          </a:p>
        </p:txBody>
      </p:sp>
      <p:sp>
        <p:nvSpPr>
          <p:cNvPr id="13" name="Rectangle 12">
            <a:extLst>
              <a:ext uri="{FF2B5EF4-FFF2-40B4-BE49-F238E27FC236}">
                <a16:creationId xmlns:a16="http://schemas.microsoft.com/office/drawing/2014/main" id="{13DB4236-8610-430B-9CB4-652F3DA541F4}"/>
              </a:ext>
            </a:extLst>
          </p:cNvPr>
          <p:cNvSpPr/>
          <p:nvPr/>
        </p:nvSpPr>
        <p:spPr>
          <a:xfrm>
            <a:off x="411328" y="3315242"/>
            <a:ext cx="2779928" cy="307777"/>
          </a:xfrm>
          <a:prstGeom prst="rect">
            <a:avLst/>
          </a:prstGeom>
        </p:spPr>
        <p:txBody>
          <a:bodyPr wrap="none">
            <a:spAutoFit/>
          </a:bodyPr>
          <a:lstStyle/>
          <a:p>
            <a:r>
              <a:rPr lang="en-IN" b="1" dirty="0">
                <a:solidFill>
                  <a:srgbClr val="FF0000"/>
                </a:solidFill>
                <a:latin typeface="Times New Roman" panose="02020603050405020304" pitchFamily="18" charset="0"/>
                <a:cs typeface="Times New Roman" panose="02020603050405020304" pitchFamily="18" charset="0"/>
              </a:rPr>
              <a:t>Applications of Phase Modulation</a:t>
            </a:r>
            <a:endParaRPr lang="en-IN" dirty="0">
              <a:solidFill>
                <a:srgbClr val="FF0000"/>
              </a:solidFill>
              <a:latin typeface="Times New Roman" panose="02020603050405020304" pitchFamily="18" charset="0"/>
              <a:cs typeface="Times New Roman" panose="02020603050405020304" pitchFamily="18" charset="0"/>
            </a:endParaRPr>
          </a:p>
        </p:txBody>
      </p:sp>
      <p:sp>
        <p:nvSpPr>
          <p:cNvPr id="14" name="Rectangle 13">
            <a:extLst>
              <a:ext uri="{FF2B5EF4-FFF2-40B4-BE49-F238E27FC236}">
                <a16:creationId xmlns:a16="http://schemas.microsoft.com/office/drawing/2014/main" id="{ED77210E-9BCA-4192-A35F-2B988CE83DC9}"/>
              </a:ext>
            </a:extLst>
          </p:cNvPr>
          <p:cNvSpPr/>
          <p:nvPr/>
        </p:nvSpPr>
        <p:spPr>
          <a:xfrm>
            <a:off x="363202" y="3623019"/>
            <a:ext cx="7409198" cy="584775"/>
          </a:xfrm>
          <a:prstGeom prst="rect">
            <a:avLst/>
          </a:prstGeom>
        </p:spPr>
        <p:txBody>
          <a:bodyPr wrap="square">
            <a:spAutoFit/>
          </a:bodyPr>
          <a:lstStyle/>
          <a:p>
            <a:pPr marL="285750" indent="-285750">
              <a:buSzPct val="150000"/>
              <a:buFont typeface="Arial" panose="020B0604020202020204" pitchFamily="34" charset="0"/>
              <a:buChar char="•"/>
            </a:pPr>
            <a:r>
              <a:rPr lang="en-US" sz="1600" dirty="0">
                <a:solidFill>
                  <a:schemeClr val="tx1"/>
                </a:solidFill>
                <a:latin typeface="Times New Roman" panose="02020603050405020304" pitchFamily="18" charset="0"/>
                <a:cs typeface="Times New Roman" panose="02020603050405020304" pitchFamily="18" charset="0"/>
              </a:rPr>
              <a:t>widely used in the transmission of radio waves satellite transmission system</a:t>
            </a:r>
          </a:p>
          <a:p>
            <a:pPr marL="285750" indent="-285750">
              <a:buSzPct val="150000"/>
              <a:buFont typeface="Arial" panose="020B0604020202020204" pitchFamily="34" charset="0"/>
              <a:buChar char="•"/>
            </a:pPr>
            <a:r>
              <a:rPr lang="en-US" sz="1600" dirty="0">
                <a:solidFill>
                  <a:schemeClr val="tx1"/>
                </a:solidFill>
                <a:latin typeface="Times New Roman" panose="02020603050405020304" pitchFamily="18" charset="0"/>
                <a:cs typeface="Times New Roman" panose="02020603050405020304" pitchFamily="18" charset="0"/>
              </a:rPr>
              <a:t>Used in digital synthesizers for generating waveform and signal</a:t>
            </a:r>
          </a:p>
        </p:txBody>
      </p:sp>
      <p:sp>
        <p:nvSpPr>
          <p:cNvPr id="15" name="Rectangle 14">
            <a:extLst>
              <a:ext uri="{FF2B5EF4-FFF2-40B4-BE49-F238E27FC236}">
                <a16:creationId xmlns:a16="http://schemas.microsoft.com/office/drawing/2014/main" id="{CE017037-8C60-404F-A263-32071C272FE8}"/>
              </a:ext>
            </a:extLst>
          </p:cNvPr>
          <p:cNvSpPr/>
          <p:nvPr/>
        </p:nvSpPr>
        <p:spPr>
          <a:xfrm>
            <a:off x="363202" y="4163764"/>
            <a:ext cx="7240047" cy="338554"/>
          </a:xfrm>
          <a:prstGeom prst="rect">
            <a:avLst/>
          </a:prstGeom>
        </p:spPr>
        <p:txBody>
          <a:bodyPr wrap="square">
            <a:spAutoFit/>
          </a:bodyPr>
          <a:lstStyle/>
          <a:p>
            <a:pPr marL="285750" indent="-285750">
              <a:buSzPct val="150000"/>
              <a:buFont typeface="Arial" panose="020B0604020202020204" pitchFamily="34" charset="0"/>
              <a:buChar char="•"/>
            </a:pPr>
            <a:r>
              <a:rPr lang="en-US" sz="1600" dirty="0" smtClean="0">
                <a:solidFill>
                  <a:schemeClr val="tx1"/>
                </a:solidFill>
                <a:latin typeface="Times New Roman" panose="02020603050405020304" pitchFamily="18" charset="0"/>
                <a:cs typeface="Times New Roman" panose="02020603050405020304" pitchFamily="18" charset="0"/>
              </a:rPr>
              <a:t>Wireless </a:t>
            </a:r>
            <a:r>
              <a:rPr lang="en-US" sz="1600" dirty="0">
                <a:solidFill>
                  <a:schemeClr val="tx1"/>
                </a:solidFill>
                <a:latin typeface="Times New Roman" panose="02020603050405020304" pitchFamily="18" charset="0"/>
                <a:cs typeface="Times New Roman" panose="02020603050405020304" pitchFamily="18" charset="0"/>
              </a:rPr>
              <a:t>technologies such as GSM, Satellite television, and Wi-Fi.</a:t>
            </a:r>
            <a:endParaRPr lang="en-IN" sz="16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2309121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29"/>
          <p:cNvSpPr txBox="1">
            <a:spLocks noGrp="1"/>
          </p:cNvSpPr>
          <p:nvPr>
            <p:ph type="sldNum" idx="12"/>
          </p:nvPr>
        </p:nvSpPr>
        <p:spPr>
          <a:xfrm>
            <a:off x="7425344" y="4844839"/>
            <a:ext cx="984019" cy="273844"/>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en" sz="900">
                <a:solidFill>
                  <a:schemeClr val="dk1"/>
                </a:solidFill>
                <a:latin typeface="Times New Roman"/>
                <a:ea typeface="Times New Roman"/>
                <a:cs typeface="Times New Roman"/>
                <a:sym typeface="Times New Roman"/>
              </a:rPr>
              <a:t>27</a:t>
            </a:fld>
            <a:endParaRPr sz="900">
              <a:solidFill>
                <a:schemeClr val="dk1"/>
              </a:solidFill>
              <a:latin typeface="Times New Roman"/>
              <a:ea typeface="Times New Roman"/>
              <a:cs typeface="Times New Roman"/>
              <a:sym typeface="Times New Roman"/>
            </a:endParaRPr>
          </a:p>
        </p:txBody>
      </p:sp>
      <p:sp>
        <p:nvSpPr>
          <p:cNvPr id="185" name="Google Shape;185;p29"/>
          <p:cNvSpPr/>
          <p:nvPr/>
        </p:nvSpPr>
        <p:spPr>
          <a:xfrm>
            <a:off x="1353616" y="99894"/>
            <a:ext cx="7338322" cy="623248"/>
          </a:xfrm>
          <a:prstGeom prst="rect">
            <a:avLst/>
          </a:prstGeom>
          <a:noFill/>
          <a:ln>
            <a:noFill/>
          </a:ln>
        </p:spPr>
        <p:txBody>
          <a:bodyPr spcFirstLastPara="1" wrap="square" lIns="68575" tIns="34275" rIns="68575" bIns="34275" anchor="t" anchorCtr="0">
            <a:noAutofit/>
          </a:bodyPr>
          <a:lstStyle/>
          <a:p>
            <a:r>
              <a:rPr lang="en-US" altLang="en-US" sz="3200" b="1" dirty="0" smtClean="0">
                <a:solidFill>
                  <a:srgbClr val="660066"/>
                </a:solidFill>
                <a:latin typeface="Times New Roman" panose="02020603050405020304" pitchFamily="18" charset="0"/>
              </a:rPr>
              <a:t>Comparison </a:t>
            </a:r>
            <a:r>
              <a:rPr lang="en-US" altLang="en-US" sz="3200" b="1" dirty="0">
                <a:solidFill>
                  <a:srgbClr val="660066"/>
                </a:solidFill>
                <a:latin typeface="Times New Roman" panose="02020603050405020304" pitchFamily="18" charset="0"/>
              </a:rPr>
              <a:t>of AM and FM</a:t>
            </a:r>
          </a:p>
        </p:txBody>
      </p:sp>
      <p:pic>
        <p:nvPicPr>
          <p:cNvPr id="186" name="Google Shape;186;p29"/>
          <p:cNvPicPr preferRelativeResize="0"/>
          <p:nvPr/>
        </p:nvPicPr>
        <p:blipFill rotWithShape="1">
          <a:blip r:embed="rId3">
            <a:alphaModFix/>
          </a:blip>
          <a:srcRect/>
          <a:stretch/>
        </p:blipFill>
        <p:spPr>
          <a:xfrm>
            <a:off x="41821" y="47020"/>
            <a:ext cx="739015" cy="528333"/>
          </a:xfrm>
          <a:prstGeom prst="rect">
            <a:avLst/>
          </a:prstGeom>
          <a:noFill/>
          <a:ln>
            <a:noFill/>
          </a:ln>
        </p:spPr>
      </p:pic>
      <p:sp>
        <p:nvSpPr>
          <p:cNvPr id="187" name="Google Shape;187;p29"/>
          <p:cNvSpPr txBox="1">
            <a:spLocks noGrp="1"/>
          </p:cNvSpPr>
          <p:nvPr>
            <p:ph type="dt" idx="10"/>
          </p:nvPr>
        </p:nvSpPr>
        <p:spPr>
          <a:xfrm>
            <a:off x="571500" y="4844838"/>
            <a:ext cx="2057400" cy="273900"/>
          </a:xfrm>
          <a:prstGeom prst="rect">
            <a:avLst/>
          </a:prstGeom>
          <a:noFill/>
          <a:ln>
            <a:noFill/>
          </a:ln>
        </p:spPr>
        <p:txBody>
          <a:bodyPr spcFirstLastPara="1" wrap="square" lIns="68575" tIns="34275" rIns="68575" bIns="34275" anchor="ctr" anchorCtr="0">
            <a:noAutofit/>
          </a:bodyPr>
          <a:lstStyle/>
          <a:p>
            <a:pPr marL="0" lvl="0" indent="0" algn="l" rtl="0">
              <a:spcBef>
                <a:spcPts val="0"/>
              </a:spcBef>
              <a:spcAft>
                <a:spcPts val="0"/>
              </a:spcAft>
              <a:buNone/>
            </a:pPr>
            <a:fld id="{B3AADA49-67AB-407B-AF6B-FA991846EA2D}" type="datetime1">
              <a:rPr lang="en-US" sz="800" b="1" smtClean="0">
                <a:solidFill>
                  <a:schemeClr val="dk1"/>
                </a:solidFill>
                <a:latin typeface="Times New Roman"/>
                <a:cs typeface="Times New Roman"/>
                <a:sym typeface="Times New Roman"/>
              </a:rPr>
              <a:t>2/1/2024</a:t>
            </a:fld>
            <a:endParaRPr sz="800" b="1">
              <a:solidFill>
                <a:schemeClr val="dk1"/>
              </a:solidFill>
              <a:latin typeface="Times New Roman"/>
              <a:ea typeface="Times New Roman"/>
              <a:cs typeface="Times New Roman"/>
              <a:sym typeface="Times New Roman"/>
            </a:endParaRPr>
          </a:p>
        </p:txBody>
      </p:sp>
      <p:sp>
        <p:nvSpPr>
          <p:cNvPr id="188" name="Google Shape;188;p29"/>
          <p:cNvSpPr txBox="1">
            <a:spLocks noGrp="1"/>
          </p:cNvSpPr>
          <p:nvPr>
            <p:ph type="ftr" idx="11"/>
          </p:nvPr>
        </p:nvSpPr>
        <p:spPr>
          <a:xfrm>
            <a:off x="2764639" y="4844839"/>
            <a:ext cx="3617100" cy="2739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r>
              <a:rPr lang="en-GB" sz="800" b="1" smtClean="0">
                <a:solidFill>
                  <a:schemeClr val="dk1"/>
                </a:solidFill>
                <a:latin typeface="Times New Roman"/>
                <a:ea typeface="Times New Roman"/>
                <a:cs typeface="Times New Roman"/>
                <a:sym typeface="Times New Roman"/>
              </a:rPr>
              <a:t>Unit 1                Computer Networks        SY BTech(CSE)    Semester-4               2023-24    </a:t>
            </a:r>
            <a:endParaRPr sz="800" b="1">
              <a:solidFill>
                <a:schemeClr val="dk1"/>
              </a:solidFill>
              <a:latin typeface="Times New Roman"/>
              <a:ea typeface="Times New Roman"/>
              <a:cs typeface="Times New Roman"/>
              <a:sym typeface="Times New Roman"/>
            </a:endParaRPr>
          </a:p>
        </p:txBody>
      </p:sp>
      <p:graphicFrame>
        <p:nvGraphicFramePr>
          <p:cNvPr id="16" name="Table 15">
            <a:extLst>
              <a:ext uri="{FF2B5EF4-FFF2-40B4-BE49-F238E27FC236}">
                <a16:creationId xmlns:a16="http://schemas.microsoft.com/office/drawing/2014/main" id="{8C881B0E-D71B-4D31-BFA3-5073821B06CA}"/>
              </a:ext>
            </a:extLst>
          </p:cNvPr>
          <p:cNvGraphicFramePr>
            <a:graphicFrameLocks noGrp="1"/>
          </p:cNvGraphicFramePr>
          <p:nvPr>
            <p:extLst>
              <p:ext uri="{D42A27DB-BD31-4B8C-83A1-F6EECF244321}">
                <p14:modId xmlns:p14="http://schemas.microsoft.com/office/powerpoint/2010/main" val="2654238189"/>
              </p:ext>
            </p:extLst>
          </p:nvPr>
        </p:nvGraphicFramePr>
        <p:xfrm>
          <a:off x="571500" y="629997"/>
          <a:ext cx="8120438" cy="4214711"/>
        </p:xfrm>
        <a:graphic>
          <a:graphicData uri="http://schemas.openxmlformats.org/drawingml/2006/table">
            <a:tbl>
              <a:tblPr/>
              <a:tblGrid>
                <a:gridCol w="4060219">
                  <a:extLst>
                    <a:ext uri="{9D8B030D-6E8A-4147-A177-3AD203B41FA5}">
                      <a16:colId xmlns:a16="http://schemas.microsoft.com/office/drawing/2014/main" val="20000"/>
                    </a:ext>
                  </a:extLst>
                </a:gridCol>
                <a:gridCol w="4060219">
                  <a:extLst>
                    <a:ext uri="{9D8B030D-6E8A-4147-A177-3AD203B41FA5}">
                      <a16:colId xmlns:a16="http://schemas.microsoft.com/office/drawing/2014/main" val="20001"/>
                    </a:ext>
                  </a:extLst>
                </a:gridCol>
              </a:tblGrid>
              <a:tr h="363036">
                <a:tc>
                  <a:txBody>
                    <a:bodyPr/>
                    <a:lstStyle/>
                    <a:p>
                      <a:pPr marL="0" marR="0" algn="ctr">
                        <a:lnSpc>
                          <a:spcPct val="115000"/>
                        </a:lnSpc>
                        <a:spcBef>
                          <a:spcPts val="0"/>
                        </a:spcBef>
                        <a:spcAft>
                          <a:spcPts val="1000"/>
                        </a:spcAft>
                      </a:pPr>
                      <a:r>
                        <a:rPr lang="en-US" sz="1600" b="1" dirty="0">
                          <a:solidFill>
                            <a:srgbClr val="FF0000"/>
                          </a:solidFill>
                          <a:latin typeface="Times New Roman" panose="02020603050405020304" pitchFamily="18" charset="0"/>
                          <a:ea typeface="Calibri"/>
                          <a:cs typeface="Times New Roman" panose="02020603050405020304" pitchFamily="18" charset="0"/>
                        </a:rPr>
                        <a:t>Amplitude Modulation</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00E4A8"/>
                    </a:solidFill>
                  </a:tcPr>
                </a:tc>
                <a:tc>
                  <a:txBody>
                    <a:bodyPr/>
                    <a:lstStyle/>
                    <a:p>
                      <a:pPr marL="0" marR="0" algn="ctr">
                        <a:lnSpc>
                          <a:spcPct val="115000"/>
                        </a:lnSpc>
                        <a:spcBef>
                          <a:spcPts val="0"/>
                        </a:spcBef>
                        <a:spcAft>
                          <a:spcPts val="1000"/>
                        </a:spcAft>
                      </a:pPr>
                      <a:r>
                        <a:rPr lang="en-US" sz="1600" b="1" dirty="0">
                          <a:solidFill>
                            <a:srgbClr val="FF0000"/>
                          </a:solidFill>
                          <a:latin typeface="Times New Roman" panose="02020603050405020304" pitchFamily="18" charset="0"/>
                          <a:ea typeface="Calibri"/>
                          <a:cs typeface="Times New Roman" panose="02020603050405020304" pitchFamily="18" charset="0"/>
                        </a:rPr>
                        <a:t>Frequency Modulation</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00E4A8"/>
                    </a:solidFill>
                  </a:tcPr>
                </a:tc>
                <a:extLst>
                  <a:ext uri="{0D108BD9-81ED-4DB2-BD59-A6C34878D82A}">
                    <a16:rowId xmlns:a16="http://schemas.microsoft.com/office/drawing/2014/main" val="10000"/>
                  </a:ext>
                </a:extLst>
              </a:tr>
              <a:tr h="568359">
                <a:tc>
                  <a:txBody>
                    <a:bodyPr/>
                    <a:lstStyle/>
                    <a:p>
                      <a:pPr marL="0" marR="0">
                        <a:lnSpc>
                          <a:spcPct val="115000"/>
                        </a:lnSpc>
                        <a:spcBef>
                          <a:spcPts val="0"/>
                        </a:spcBef>
                        <a:spcAft>
                          <a:spcPts val="1000"/>
                        </a:spcAft>
                      </a:pPr>
                      <a:r>
                        <a:rPr lang="en-US" sz="1400" dirty="0">
                          <a:latin typeface="Times New Roman" panose="02020603050405020304" pitchFamily="18" charset="0"/>
                          <a:ea typeface="Calibri"/>
                          <a:cs typeface="Times New Roman" panose="02020603050405020304" pitchFamily="18" charset="0"/>
                        </a:rPr>
                        <a:t>In amplitude modulation, the frequency and phase remain the same</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BF5E1"/>
                    </a:solidFill>
                  </a:tcPr>
                </a:tc>
                <a:tc>
                  <a:txBody>
                    <a:bodyPr/>
                    <a:lstStyle/>
                    <a:p>
                      <a:pPr marL="0" marR="0">
                        <a:lnSpc>
                          <a:spcPct val="115000"/>
                        </a:lnSpc>
                        <a:spcBef>
                          <a:spcPts val="0"/>
                        </a:spcBef>
                        <a:spcAft>
                          <a:spcPts val="1000"/>
                        </a:spcAft>
                      </a:pPr>
                      <a:r>
                        <a:rPr lang="en-US" sz="1400" dirty="0">
                          <a:latin typeface="Times New Roman" panose="02020603050405020304" pitchFamily="18" charset="0"/>
                          <a:ea typeface="Calibri"/>
                          <a:cs typeface="Times New Roman" panose="02020603050405020304" pitchFamily="18" charset="0"/>
                        </a:rPr>
                        <a:t> In frequency modulation amplitude and phase remain the same</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BF5E1"/>
                    </a:solidFill>
                  </a:tcPr>
                </a:tc>
                <a:extLst>
                  <a:ext uri="{0D108BD9-81ED-4DB2-BD59-A6C34878D82A}">
                    <a16:rowId xmlns:a16="http://schemas.microsoft.com/office/drawing/2014/main" val="10001"/>
                  </a:ext>
                </a:extLst>
              </a:tr>
              <a:tr h="328815">
                <a:tc>
                  <a:txBody>
                    <a:bodyPr/>
                    <a:lstStyle/>
                    <a:p>
                      <a:pPr marL="0" marR="0">
                        <a:lnSpc>
                          <a:spcPct val="115000"/>
                        </a:lnSpc>
                        <a:spcBef>
                          <a:spcPts val="0"/>
                        </a:spcBef>
                        <a:spcAft>
                          <a:spcPts val="1000"/>
                        </a:spcAft>
                      </a:pPr>
                      <a:r>
                        <a:rPr lang="en-US" sz="1400" dirty="0">
                          <a:latin typeface="Times New Roman" panose="02020603050405020304" pitchFamily="18" charset="0"/>
                          <a:ea typeface="Calibri"/>
                          <a:cs typeface="Times New Roman" panose="02020603050405020304" pitchFamily="18" charset="0"/>
                        </a:rPr>
                        <a:t>Its modulation index varies from 0 to 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7FAF1"/>
                    </a:solidFill>
                  </a:tcPr>
                </a:tc>
                <a:tc>
                  <a:txBody>
                    <a:bodyPr/>
                    <a:lstStyle/>
                    <a:p>
                      <a:pPr marL="0" marR="0">
                        <a:lnSpc>
                          <a:spcPct val="115000"/>
                        </a:lnSpc>
                        <a:spcBef>
                          <a:spcPts val="0"/>
                        </a:spcBef>
                        <a:spcAft>
                          <a:spcPts val="1000"/>
                        </a:spcAft>
                      </a:pPr>
                      <a:r>
                        <a:rPr lang="en-US" sz="1400" dirty="0">
                          <a:latin typeface="Times New Roman" panose="02020603050405020304" pitchFamily="18" charset="0"/>
                          <a:ea typeface="Calibri"/>
                          <a:cs typeface="Times New Roman" panose="02020603050405020304" pitchFamily="18" charset="0"/>
                        </a:rPr>
                        <a:t>Its modulation index is always greater than one</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7FAF1"/>
                    </a:solidFill>
                  </a:tcPr>
                </a:tc>
                <a:extLst>
                  <a:ext uri="{0D108BD9-81ED-4DB2-BD59-A6C34878D82A}">
                    <a16:rowId xmlns:a16="http://schemas.microsoft.com/office/drawing/2014/main" val="10002"/>
                  </a:ext>
                </a:extLst>
              </a:tr>
              <a:tr h="328815">
                <a:tc>
                  <a:txBody>
                    <a:bodyPr/>
                    <a:lstStyle/>
                    <a:p>
                      <a:pPr marL="0" marR="0">
                        <a:lnSpc>
                          <a:spcPct val="115000"/>
                        </a:lnSpc>
                        <a:spcBef>
                          <a:spcPts val="0"/>
                        </a:spcBef>
                        <a:spcAft>
                          <a:spcPts val="1000"/>
                        </a:spcAft>
                      </a:pPr>
                      <a:r>
                        <a:rPr lang="en-US" sz="1400" dirty="0">
                          <a:latin typeface="Times New Roman" panose="02020603050405020304" pitchFamily="18" charset="0"/>
                          <a:ea typeface="Calibri"/>
                          <a:cs typeface="Times New Roman" panose="02020603050405020304" pitchFamily="18" charset="0"/>
                        </a:rPr>
                        <a:t>It has only </a:t>
                      </a:r>
                      <a:r>
                        <a:rPr lang="en-US" sz="1400" b="1" dirty="0">
                          <a:latin typeface="Times New Roman" panose="02020603050405020304" pitchFamily="18" charset="0"/>
                          <a:ea typeface="Calibri"/>
                          <a:cs typeface="Times New Roman" panose="02020603050405020304" pitchFamily="18" charset="0"/>
                        </a:rPr>
                        <a:t>two sidebands</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BF5E1"/>
                    </a:solidFill>
                  </a:tcPr>
                </a:tc>
                <a:tc>
                  <a:txBody>
                    <a:bodyPr/>
                    <a:lstStyle/>
                    <a:p>
                      <a:pPr marL="0" marR="0">
                        <a:lnSpc>
                          <a:spcPct val="115000"/>
                        </a:lnSpc>
                        <a:spcBef>
                          <a:spcPts val="0"/>
                        </a:spcBef>
                        <a:spcAft>
                          <a:spcPts val="1000"/>
                        </a:spcAft>
                      </a:pPr>
                      <a:r>
                        <a:rPr lang="en-US" sz="1400" dirty="0">
                          <a:latin typeface="Times New Roman" panose="02020603050405020304" pitchFamily="18" charset="0"/>
                          <a:ea typeface="Calibri"/>
                          <a:cs typeface="Times New Roman" panose="02020603050405020304" pitchFamily="18" charset="0"/>
                        </a:rPr>
                        <a:t>It has </a:t>
                      </a:r>
                      <a:r>
                        <a:rPr lang="en-US" sz="1400" b="1" dirty="0">
                          <a:latin typeface="Times New Roman" panose="02020603050405020304" pitchFamily="18" charset="0"/>
                          <a:ea typeface="Calibri"/>
                          <a:cs typeface="Times New Roman" panose="02020603050405020304" pitchFamily="18" charset="0"/>
                        </a:rPr>
                        <a:t>an infinite number of sidebands</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BF5E1"/>
                    </a:solidFill>
                  </a:tcPr>
                </a:tc>
                <a:extLst>
                  <a:ext uri="{0D108BD9-81ED-4DB2-BD59-A6C34878D82A}">
                    <a16:rowId xmlns:a16="http://schemas.microsoft.com/office/drawing/2014/main" val="10003"/>
                  </a:ext>
                </a:extLst>
              </a:tr>
              <a:tr h="309659">
                <a:tc>
                  <a:txBody>
                    <a:bodyPr/>
                    <a:lstStyle/>
                    <a:p>
                      <a:pPr marL="0" marR="0">
                        <a:lnSpc>
                          <a:spcPct val="115000"/>
                        </a:lnSpc>
                        <a:spcBef>
                          <a:spcPts val="0"/>
                        </a:spcBef>
                        <a:spcAft>
                          <a:spcPts val="1000"/>
                        </a:spcAft>
                      </a:pPr>
                      <a:r>
                        <a:rPr lang="en-US" sz="1400" dirty="0">
                          <a:latin typeface="Times New Roman" panose="02020603050405020304" pitchFamily="18" charset="0"/>
                          <a:ea typeface="Calibri"/>
                          <a:cs typeface="Times New Roman" panose="02020603050405020304" pitchFamily="18" charset="0"/>
                        </a:rPr>
                        <a:t>It has </a:t>
                      </a:r>
                      <a:r>
                        <a:rPr lang="en-US" sz="1400" b="1" dirty="0">
                          <a:latin typeface="Times New Roman" panose="02020603050405020304" pitchFamily="18" charset="0"/>
                          <a:ea typeface="Calibri"/>
                          <a:cs typeface="Times New Roman" panose="02020603050405020304" pitchFamily="18" charset="0"/>
                        </a:rPr>
                        <a:t>simple circuit</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7FAF1"/>
                    </a:solidFill>
                  </a:tcPr>
                </a:tc>
                <a:tc>
                  <a:txBody>
                    <a:bodyPr/>
                    <a:lstStyle/>
                    <a:p>
                      <a:pPr marL="0" marR="0">
                        <a:lnSpc>
                          <a:spcPct val="115000"/>
                        </a:lnSpc>
                        <a:spcBef>
                          <a:spcPts val="0"/>
                        </a:spcBef>
                        <a:spcAft>
                          <a:spcPts val="1000"/>
                        </a:spcAft>
                      </a:pPr>
                      <a:r>
                        <a:rPr lang="en-US" sz="1400" dirty="0">
                          <a:latin typeface="Times New Roman" panose="02020603050405020304" pitchFamily="18" charset="0"/>
                          <a:ea typeface="Calibri"/>
                          <a:cs typeface="Times New Roman" panose="02020603050405020304" pitchFamily="18" charset="0"/>
                        </a:rPr>
                        <a:t>It has </a:t>
                      </a:r>
                      <a:r>
                        <a:rPr lang="en-US" sz="1400" b="1" dirty="0">
                          <a:latin typeface="Times New Roman" panose="02020603050405020304" pitchFamily="18" charset="0"/>
                          <a:ea typeface="Calibri"/>
                          <a:cs typeface="Times New Roman" panose="02020603050405020304" pitchFamily="18" charset="0"/>
                        </a:rPr>
                        <a:t>complex circuit</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7FAF1"/>
                    </a:solidFill>
                  </a:tcPr>
                </a:tc>
                <a:extLst>
                  <a:ext uri="{0D108BD9-81ED-4DB2-BD59-A6C34878D82A}">
                    <a16:rowId xmlns:a16="http://schemas.microsoft.com/office/drawing/2014/main" val="10004"/>
                  </a:ext>
                </a:extLst>
              </a:tr>
              <a:tr h="568359">
                <a:tc>
                  <a:txBody>
                    <a:bodyPr/>
                    <a:lstStyle/>
                    <a:p>
                      <a:pPr marL="0" marR="0">
                        <a:lnSpc>
                          <a:spcPct val="115000"/>
                        </a:lnSpc>
                        <a:spcBef>
                          <a:spcPts val="0"/>
                        </a:spcBef>
                        <a:spcAft>
                          <a:spcPts val="1000"/>
                        </a:spcAft>
                      </a:pPr>
                      <a:r>
                        <a:rPr lang="en-US" sz="1400" dirty="0">
                          <a:latin typeface="Times New Roman" panose="02020603050405020304" pitchFamily="18" charset="0"/>
                          <a:ea typeface="Calibri"/>
                          <a:cs typeface="Times New Roman" panose="02020603050405020304" pitchFamily="18" charset="0"/>
                        </a:rPr>
                        <a:t>The amplitude of the carrier wave is modified in order to send the data or information</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BF5E1"/>
                    </a:solidFill>
                  </a:tcPr>
                </a:tc>
                <a:tc>
                  <a:txBody>
                    <a:bodyPr/>
                    <a:lstStyle/>
                    <a:p>
                      <a:pPr marL="0" marR="0">
                        <a:lnSpc>
                          <a:spcPct val="115000"/>
                        </a:lnSpc>
                        <a:spcBef>
                          <a:spcPts val="0"/>
                        </a:spcBef>
                        <a:spcAft>
                          <a:spcPts val="1000"/>
                        </a:spcAft>
                      </a:pPr>
                      <a:r>
                        <a:rPr lang="en-US" sz="1400" dirty="0">
                          <a:latin typeface="Times New Roman" panose="02020603050405020304" pitchFamily="18" charset="0"/>
                          <a:ea typeface="Calibri"/>
                          <a:cs typeface="Times New Roman" panose="02020603050405020304" pitchFamily="18" charset="0"/>
                        </a:rPr>
                        <a:t>The frequency of the carrier wave is modified in order to send the data or information</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BF5E1"/>
                    </a:solidFill>
                  </a:tcPr>
                </a:tc>
                <a:extLst>
                  <a:ext uri="{0D108BD9-81ED-4DB2-BD59-A6C34878D82A}">
                    <a16:rowId xmlns:a16="http://schemas.microsoft.com/office/drawing/2014/main" val="10005"/>
                  </a:ext>
                </a:extLst>
              </a:tr>
              <a:tr h="309659">
                <a:tc>
                  <a:txBody>
                    <a:bodyPr/>
                    <a:lstStyle/>
                    <a:p>
                      <a:pPr marL="0" marR="0">
                        <a:lnSpc>
                          <a:spcPct val="115000"/>
                        </a:lnSpc>
                        <a:spcBef>
                          <a:spcPts val="0"/>
                        </a:spcBef>
                        <a:spcAft>
                          <a:spcPts val="1000"/>
                        </a:spcAft>
                      </a:pPr>
                      <a:r>
                        <a:rPr lang="en-US" sz="1400" dirty="0">
                          <a:latin typeface="Times New Roman" panose="02020603050405020304" pitchFamily="18" charset="0"/>
                          <a:ea typeface="Calibri"/>
                          <a:cs typeface="Times New Roman" panose="02020603050405020304" pitchFamily="18" charset="0"/>
                        </a:rPr>
                        <a:t>It requires </a:t>
                      </a:r>
                      <a:r>
                        <a:rPr lang="en-US" sz="1400" b="1" dirty="0">
                          <a:latin typeface="Times New Roman" panose="02020603050405020304" pitchFamily="18" charset="0"/>
                          <a:ea typeface="Calibri"/>
                          <a:cs typeface="Times New Roman" panose="02020603050405020304" pitchFamily="18" charset="0"/>
                        </a:rPr>
                        <a:t>low bandwidth </a:t>
                      </a:r>
                      <a:r>
                        <a:rPr lang="en-US" sz="1400" dirty="0">
                          <a:latin typeface="Times New Roman" panose="02020603050405020304" pitchFamily="18" charset="0"/>
                          <a:ea typeface="Calibri"/>
                          <a:cs typeface="Times New Roman" panose="02020603050405020304" pitchFamily="18" charset="0"/>
                        </a:rPr>
                        <a:t>in the range of 10 kHz</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7FAF1"/>
                    </a:solidFill>
                  </a:tcPr>
                </a:tc>
                <a:tc>
                  <a:txBody>
                    <a:bodyPr/>
                    <a:lstStyle/>
                    <a:p>
                      <a:pPr marL="0" marR="0">
                        <a:lnSpc>
                          <a:spcPct val="115000"/>
                        </a:lnSpc>
                        <a:spcBef>
                          <a:spcPts val="0"/>
                        </a:spcBef>
                        <a:spcAft>
                          <a:spcPts val="1000"/>
                        </a:spcAft>
                      </a:pPr>
                      <a:r>
                        <a:rPr lang="en-US" sz="1400" dirty="0">
                          <a:latin typeface="Times New Roman" panose="02020603050405020304" pitchFamily="18" charset="0"/>
                          <a:ea typeface="Calibri"/>
                          <a:cs typeface="Times New Roman" panose="02020603050405020304" pitchFamily="18" charset="0"/>
                        </a:rPr>
                        <a:t>It requires </a:t>
                      </a:r>
                      <a:r>
                        <a:rPr lang="en-US" sz="1400" b="1" dirty="0">
                          <a:latin typeface="Times New Roman" panose="02020603050405020304" pitchFamily="18" charset="0"/>
                          <a:ea typeface="Calibri"/>
                          <a:cs typeface="Times New Roman" panose="02020603050405020304" pitchFamily="18" charset="0"/>
                        </a:rPr>
                        <a:t>high bandwidth </a:t>
                      </a:r>
                      <a:r>
                        <a:rPr lang="en-US" sz="1400" dirty="0">
                          <a:latin typeface="Times New Roman" panose="02020603050405020304" pitchFamily="18" charset="0"/>
                          <a:ea typeface="Calibri"/>
                          <a:cs typeface="Times New Roman" panose="02020603050405020304" pitchFamily="18" charset="0"/>
                        </a:rPr>
                        <a:t>in the range of 200 kHz</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7FAF1"/>
                    </a:solidFill>
                  </a:tcPr>
                </a:tc>
                <a:extLst>
                  <a:ext uri="{0D108BD9-81ED-4DB2-BD59-A6C34878D82A}">
                    <a16:rowId xmlns:a16="http://schemas.microsoft.com/office/drawing/2014/main" val="10006"/>
                  </a:ext>
                </a:extLst>
              </a:tr>
              <a:tr h="328815">
                <a:tc>
                  <a:txBody>
                    <a:bodyPr/>
                    <a:lstStyle/>
                    <a:p>
                      <a:pPr marL="0" marR="0">
                        <a:lnSpc>
                          <a:spcPct val="115000"/>
                        </a:lnSpc>
                        <a:spcBef>
                          <a:spcPts val="0"/>
                        </a:spcBef>
                        <a:spcAft>
                          <a:spcPts val="1000"/>
                        </a:spcAft>
                      </a:pPr>
                      <a:r>
                        <a:rPr lang="en-US" sz="1400" dirty="0">
                          <a:latin typeface="Times New Roman" panose="02020603050405020304" pitchFamily="18" charset="0"/>
                          <a:ea typeface="Calibri"/>
                          <a:cs typeface="Times New Roman" panose="02020603050405020304" pitchFamily="18" charset="0"/>
                        </a:rPr>
                        <a:t>In AM received signal is of </a:t>
                      </a:r>
                      <a:r>
                        <a:rPr lang="en-US" sz="1400" b="1" dirty="0">
                          <a:latin typeface="Times New Roman" panose="02020603050405020304" pitchFamily="18" charset="0"/>
                          <a:ea typeface="Calibri"/>
                          <a:cs typeface="Times New Roman" panose="02020603050405020304" pitchFamily="18" charset="0"/>
                        </a:rPr>
                        <a:t>low quality</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BF5E1"/>
                    </a:solidFill>
                  </a:tcPr>
                </a:tc>
                <a:tc>
                  <a:txBody>
                    <a:bodyPr/>
                    <a:lstStyle/>
                    <a:p>
                      <a:pPr marL="0" marR="0">
                        <a:lnSpc>
                          <a:spcPct val="115000"/>
                        </a:lnSpc>
                        <a:spcBef>
                          <a:spcPts val="0"/>
                        </a:spcBef>
                        <a:spcAft>
                          <a:spcPts val="1000"/>
                        </a:spcAft>
                      </a:pPr>
                      <a:r>
                        <a:rPr lang="en-US" sz="1400" dirty="0">
                          <a:latin typeface="Times New Roman" panose="02020603050405020304" pitchFamily="18" charset="0"/>
                          <a:ea typeface="Calibri"/>
                          <a:cs typeface="Times New Roman" panose="02020603050405020304" pitchFamily="18" charset="0"/>
                        </a:rPr>
                        <a:t>In FM received signal is of </a:t>
                      </a:r>
                      <a:r>
                        <a:rPr lang="en-US" sz="1400" b="1" dirty="0">
                          <a:latin typeface="Times New Roman" panose="02020603050405020304" pitchFamily="18" charset="0"/>
                          <a:ea typeface="Calibri"/>
                          <a:cs typeface="Times New Roman" panose="02020603050405020304" pitchFamily="18" charset="0"/>
                        </a:rPr>
                        <a:t>high quality</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BF5E1"/>
                    </a:solidFill>
                  </a:tcPr>
                </a:tc>
                <a:extLst>
                  <a:ext uri="{0D108BD9-81ED-4DB2-BD59-A6C34878D82A}">
                    <a16:rowId xmlns:a16="http://schemas.microsoft.com/office/drawing/2014/main" val="10007"/>
                  </a:ext>
                </a:extLst>
              </a:tr>
              <a:tr h="549203">
                <a:tc>
                  <a:txBody>
                    <a:bodyPr/>
                    <a:lstStyle/>
                    <a:p>
                      <a:pPr marL="0" marR="0">
                        <a:lnSpc>
                          <a:spcPct val="115000"/>
                        </a:lnSpc>
                        <a:spcBef>
                          <a:spcPts val="0"/>
                        </a:spcBef>
                        <a:spcAft>
                          <a:spcPts val="1000"/>
                        </a:spcAft>
                      </a:pPr>
                      <a:r>
                        <a:rPr lang="en-US" sz="1400" dirty="0">
                          <a:latin typeface="Times New Roman" panose="02020603050405020304" pitchFamily="18" charset="0"/>
                          <a:ea typeface="Calibri"/>
                          <a:cs typeface="Times New Roman" panose="02020603050405020304" pitchFamily="18" charset="0"/>
                        </a:rPr>
                        <a:t> It operates in the medium frequency (MF) and high frequency (HF)</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BF5E1"/>
                    </a:solidFill>
                  </a:tcPr>
                </a:tc>
                <a:tc>
                  <a:txBody>
                    <a:bodyPr/>
                    <a:lstStyle/>
                    <a:p>
                      <a:pPr marL="0" marR="0">
                        <a:lnSpc>
                          <a:spcPct val="115000"/>
                        </a:lnSpc>
                        <a:spcBef>
                          <a:spcPts val="0"/>
                        </a:spcBef>
                        <a:spcAft>
                          <a:spcPts val="1000"/>
                        </a:spcAft>
                      </a:pPr>
                      <a:r>
                        <a:rPr lang="en-US" sz="1400" dirty="0">
                          <a:latin typeface="Times New Roman" panose="02020603050405020304" pitchFamily="18" charset="0"/>
                          <a:ea typeface="Calibri"/>
                          <a:cs typeface="Times New Roman" panose="02020603050405020304" pitchFamily="18" charset="0"/>
                        </a:rPr>
                        <a:t> It operates in the very high frequency</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BF5E1"/>
                    </a:solidFill>
                  </a:tcPr>
                </a:tc>
                <a:extLst>
                  <a:ext uri="{0D108BD9-81ED-4DB2-BD59-A6C34878D82A}">
                    <a16:rowId xmlns:a16="http://schemas.microsoft.com/office/drawing/2014/main" val="3450474437"/>
                  </a:ext>
                </a:extLst>
              </a:tr>
              <a:tr h="412331">
                <a:tc>
                  <a:txBody>
                    <a:bodyPr/>
                    <a:lstStyle/>
                    <a:p>
                      <a:pPr marL="0" marR="0">
                        <a:lnSpc>
                          <a:spcPct val="115000"/>
                        </a:lnSpc>
                        <a:spcBef>
                          <a:spcPts val="0"/>
                        </a:spcBef>
                        <a:spcAft>
                          <a:spcPts val="1000"/>
                        </a:spcAft>
                      </a:pPr>
                      <a:r>
                        <a:rPr lang="en-US" sz="1400" dirty="0">
                          <a:latin typeface="Times New Roman" panose="02020603050405020304" pitchFamily="18" charset="0"/>
                          <a:ea typeface="Calibri"/>
                          <a:cs typeface="Times New Roman" panose="02020603050405020304" pitchFamily="18" charset="0"/>
                        </a:rPr>
                        <a:t>It has </a:t>
                      </a:r>
                      <a:r>
                        <a:rPr lang="en-US" sz="1400" b="1" dirty="0">
                          <a:latin typeface="Times New Roman" panose="02020603050405020304" pitchFamily="18" charset="0"/>
                          <a:ea typeface="Calibri"/>
                          <a:cs typeface="Times New Roman" panose="02020603050405020304" pitchFamily="18" charset="0"/>
                        </a:rPr>
                        <a:t>poor sound quality</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BF5E1"/>
                    </a:solidFill>
                  </a:tcPr>
                </a:tc>
                <a:tc>
                  <a:txBody>
                    <a:bodyPr/>
                    <a:lstStyle/>
                    <a:p>
                      <a:pPr marL="0" marR="0" algn="l" rtl="0">
                        <a:lnSpc>
                          <a:spcPct val="115000"/>
                        </a:lnSpc>
                        <a:spcBef>
                          <a:spcPts val="0"/>
                        </a:spcBef>
                        <a:spcAft>
                          <a:spcPts val="1000"/>
                        </a:spcAft>
                        <a:buClr>
                          <a:srgbClr val="000000"/>
                        </a:buClr>
                        <a:buFont typeface="Arial"/>
                      </a:pPr>
                      <a:r>
                        <a:rPr lang="en-US" sz="1400" dirty="0">
                          <a:latin typeface="Times New Roman" panose="02020603050405020304" pitchFamily="18" charset="0"/>
                          <a:ea typeface="Calibri"/>
                          <a:cs typeface="Times New Roman" panose="02020603050405020304" pitchFamily="18" charset="0"/>
                        </a:rPr>
                        <a:t>It has </a:t>
                      </a:r>
                      <a:r>
                        <a:rPr lang="en-US" sz="1400" b="1" i="0" u="none" strike="noStrike" cap="none" dirty="0">
                          <a:solidFill>
                            <a:schemeClr val="tx1"/>
                          </a:solidFill>
                          <a:latin typeface="Times New Roman" panose="02020603050405020304" pitchFamily="18" charset="0"/>
                          <a:ea typeface="Calibri"/>
                          <a:cs typeface="Times New Roman" panose="02020603050405020304" pitchFamily="18" charset="0"/>
                          <a:sym typeface="Arial"/>
                        </a:rPr>
                        <a:t>better sound quality</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BF5E1"/>
                    </a:solidFill>
                  </a:tcPr>
                </a:tc>
                <a:extLst>
                  <a:ext uri="{0D108BD9-81ED-4DB2-BD59-A6C34878D82A}">
                    <a16:rowId xmlns:a16="http://schemas.microsoft.com/office/drawing/2014/main" val="2818436401"/>
                  </a:ext>
                </a:extLst>
              </a:tr>
            </a:tbl>
          </a:graphicData>
        </a:graphic>
      </p:graphicFrame>
    </p:spTree>
    <p:extLst>
      <p:ext uri="{BB962C8B-B14F-4D97-AF65-F5344CB8AC3E}">
        <p14:creationId xmlns:p14="http://schemas.microsoft.com/office/powerpoint/2010/main" val="133914473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29"/>
          <p:cNvSpPr txBox="1">
            <a:spLocks noGrp="1"/>
          </p:cNvSpPr>
          <p:nvPr>
            <p:ph type="sldNum" idx="12"/>
          </p:nvPr>
        </p:nvSpPr>
        <p:spPr>
          <a:xfrm>
            <a:off x="7425344" y="4844839"/>
            <a:ext cx="984019" cy="273844"/>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en" sz="900">
                <a:solidFill>
                  <a:schemeClr val="dk1"/>
                </a:solidFill>
                <a:latin typeface="Times New Roman"/>
                <a:ea typeface="Times New Roman"/>
                <a:cs typeface="Times New Roman"/>
                <a:sym typeface="Times New Roman"/>
              </a:rPr>
              <a:t>28</a:t>
            </a:fld>
            <a:endParaRPr sz="900">
              <a:solidFill>
                <a:schemeClr val="dk1"/>
              </a:solidFill>
              <a:latin typeface="Times New Roman"/>
              <a:ea typeface="Times New Roman"/>
              <a:cs typeface="Times New Roman"/>
              <a:sym typeface="Times New Roman"/>
            </a:endParaRPr>
          </a:p>
        </p:txBody>
      </p:sp>
      <p:sp>
        <p:nvSpPr>
          <p:cNvPr id="185" name="Google Shape;185;p29"/>
          <p:cNvSpPr/>
          <p:nvPr/>
        </p:nvSpPr>
        <p:spPr>
          <a:xfrm>
            <a:off x="1044125" y="749517"/>
            <a:ext cx="7486263" cy="742399"/>
          </a:xfrm>
          <a:prstGeom prst="rect">
            <a:avLst/>
          </a:prstGeom>
          <a:noFill/>
          <a:ln>
            <a:noFill/>
          </a:ln>
        </p:spPr>
        <p:txBody>
          <a:bodyPr spcFirstLastPara="1" wrap="square" lIns="68575" tIns="34275" rIns="68575" bIns="34275" anchor="t" anchorCtr="0">
            <a:noAutofit/>
          </a:bodyPr>
          <a:lstStyle/>
          <a:p>
            <a:r>
              <a:rPr lang="en-US" altLang="en-US" sz="4400" b="1" dirty="0">
                <a:solidFill>
                  <a:srgbClr val="660066"/>
                </a:solidFill>
                <a:latin typeface="Times New Roman" panose="02020603050405020304" pitchFamily="18" charset="0"/>
              </a:rPr>
              <a:t>Digital-to-Analog </a:t>
            </a:r>
            <a:r>
              <a:rPr lang="en-US" altLang="en-US" sz="4400" b="1" dirty="0" smtClean="0">
                <a:solidFill>
                  <a:srgbClr val="660066"/>
                </a:solidFill>
                <a:latin typeface="Times New Roman" panose="02020603050405020304" pitchFamily="18" charset="0"/>
              </a:rPr>
              <a:t>Conversion</a:t>
            </a:r>
            <a:endParaRPr lang="en-US" altLang="en-US" sz="4400" b="1" dirty="0">
              <a:solidFill>
                <a:srgbClr val="660066"/>
              </a:solidFill>
              <a:latin typeface="Times New Roman" panose="02020603050405020304" pitchFamily="18" charset="0"/>
            </a:endParaRPr>
          </a:p>
        </p:txBody>
      </p:sp>
      <p:pic>
        <p:nvPicPr>
          <p:cNvPr id="186" name="Google Shape;186;p29"/>
          <p:cNvPicPr preferRelativeResize="0"/>
          <p:nvPr/>
        </p:nvPicPr>
        <p:blipFill rotWithShape="1">
          <a:blip r:embed="rId3">
            <a:alphaModFix/>
          </a:blip>
          <a:srcRect/>
          <a:stretch/>
        </p:blipFill>
        <p:spPr>
          <a:xfrm>
            <a:off x="41821" y="47020"/>
            <a:ext cx="739015" cy="528333"/>
          </a:xfrm>
          <a:prstGeom prst="rect">
            <a:avLst/>
          </a:prstGeom>
          <a:noFill/>
          <a:ln>
            <a:noFill/>
          </a:ln>
        </p:spPr>
      </p:pic>
      <p:sp>
        <p:nvSpPr>
          <p:cNvPr id="187" name="Google Shape;187;p29"/>
          <p:cNvSpPr txBox="1">
            <a:spLocks noGrp="1"/>
          </p:cNvSpPr>
          <p:nvPr>
            <p:ph type="dt" idx="10"/>
          </p:nvPr>
        </p:nvSpPr>
        <p:spPr>
          <a:xfrm>
            <a:off x="571500" y="4844838"/>
            <a:ext cx="2057400" cy="273900"/>
          </a:xfrm>
          <a:prstGeom prst="rect">
            <a:avLst/>
          </a:prstGeom>
          <a:noFill/>
          <a:ln>
            <a:noFill/>
          </a:ln>
        </p:spPr>
        <p:txBody>
          <a:bodyPr spcFirstLastPara="1" wrap="square" lIns="68575" tIns="34275" rIns="68575" bIns="34275" anchor="ctr" anchorCtr="0">
            <a:noAutofit/>
          </a:bodyPr>
          <a:lstStyle/>
          <a:p>
            <a:pPr marL="0" lvl="0" indent="0" algn="l" rtl="0">
              <a:spcBef>
                <a:spcPts val="0"/>
              </a:spcBef>
              <a:spcAft>
                <a:spcPts val="0"/>
              </a:spcAft>
              <a:buNone/>
            </a:pPr>
            <a:fld id="{1F0FDA6E-93BA-46F8-B97F-A349A617C219}" type="datetime1">
              <a:rPr lang="en-US" sz="800" b="1" smtClean="0">
                <a:solidFill>
                  <a:schemeClr val="dk1"/>
                </a:solidFill>
                <a:latin typeface="Times New Roman"/>
                <a:cs typeface="Times New Roman"/>
                <a:sym typeface="Times New Roman"/>
              </a:rPr>
              <a:t>2/1/2024</a:t>
            </a:fld>
            <a:endParaRPr sz="800" b="1">
              <a:solidFill>
                <a:schemeClr val="dk1"/>
              </a:solidFill>
              <a:latin typeface="Times New Roman"/>
              <a:ea typeface="Times New Roman"/>
              <a:cs typeface="Times New Roman"/>
              <a:sym typeface="Times New Roman"/>
            </a:endParaRPr>
          </a:p>
        </p:txBody>
      </p:sp>
      <p:sp>
        <p:nvSpPr>
          <p:cNvPr id="188" name="Google Shape;188;p29"/>
          <p:cNvSpPr txBox="1">
            <a:spLocks noGrp="1"/>
          </p:cNvSpPr>
          <p:nvPr>
            <p:ph type="ftr" idx="11"/>
          </p:nvPr>
        </p:nvSpPr>
        <p:spPr>
          <a:xfrm>
            <a:off x="2764639" y="4844839"/>
            <a:ext cx="3617100" cy="2739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r>
              <a:rPr lang="en-GB" sz="800" b="1" smtClean="0">
                <a:solidFill>
                  <a:schemeClr val="dk1"/>
                </a:solidFill>
                <a:latin typeface="Times New Roman"/>
                <a:ea typeface="Times New Roman"/>
                <a:cs typeface="Times New Roman"/>
                <a:sym typeface="Times New Roman"/>
              </a:rPr>
              <a:t>Unit 1                Computer Networks        SY BTech(CSE)    Semester-4               2023-24    </a:t>
            </a:r>
            <a:endParaRPr sz="800" b="1">
              <a:solidFill>
                <a:schemeClr val="dk1"/>
              </a:solidFill>
              <a:latin typeface="Times New Roman"/>
              <a:ea typeface="Times New Roman"/>
              <a:cs typeface="Times New Roman"/>
              <a:sym typeface="Times New Roman"/>
            </a:endParaRPr>
          </a:p>
        </p:txBody>
      </p:sp>
      <p:pic>
        <p:nvPicPr>
          <p:cNvPr id="7" name="Picture 6">
            <a:extLst>
              <a:ext uri="{FF2B5EF4-FFF2-40B4-BE49-F238E27FC236}">
                <a16:creationId xmlns:a16="http://schemas.microsoft.com/office/drawing/2014/main" id="{630ADB42-6527-465B-BC09-9D472344D95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4156" y="1815249"/>
            <a:ext cx="7153197" cy="24587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3326045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29"/>
          <p:cNvSpPr txBox="1">
            <a:spLocks noGrp="1"/>
          </p:cNvSpPr>
          <p:nvPr>
            <p:ph type="sldNum" idx="12"/>
          </p:nvPr>
        </p:nvSpPr>
        <p:spPr>
          <a:xfrm>
            <a:off x="7425344" y="4844839"/>
            <a:ext cx="984019" cy="273844"/>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en" sz="900">
                <a:solidFill>
                  <a:schemeClr val="dk1"/>
                </a:solidFill>
                <a:latin typeface="Times New Roman"/>
                <a:ea typeface="Times New Roman"/>
                <a:cs typeface="Times New Roman"/>
                <a:sym typeface="Times New Roman"/>
              </a:rPr>
              <a:t>29</a:t>
            </a:fld>
            <a:endParaRPr sz="900">
              <a:solidFill>
                <a:schemeClr val="dk1"/>
              </a:solidFill>
              <a:latin typeface="Times New Roman"/>
              <a:ea typeface="Times New Roman"/>
              <a:cs typeface="Times New Roman"/>
              <a:sym typeface="Times New Roman"/>
            </a:endParaRPr>
          </a:p>
        </p:txBody>
      </p:sp>
      <p:sp>
        <p:nvSpPr>
          <p:cNvPr id="185" name="Google Shape;185;p29"/>
          <p:cNvSpPr/>
          <p:nvPr/>
        </p:nvSpPr>
        <p:spPr>
          <a:xfrm>
            <a:off x="1353615" y="185434"/>
            <a:ext cx="7338322" cy="623248"/>
          </a:xfrm>
          <a:prstGeom prst="rect">
            <a:avLst/>
          </a:prstGeom>
          <a:noFill/>
          <a:ln>
            <a:noFill/>
          </a:ln>
        </p:spPr>
        <p:txBody>
          <a:bodyPr spcFirstLastPara="1" wrap="square" lIns="68575" tIns="34275" rIns="68575" bIns="34275" anchor="t" anchorCtr="0">
            <a:noAutofit/>
          </a:bodyPr>
          <a:lstStyle/>
          <a:p>
            <a:r>
              <a:rPr lang="en-US" altLang="en-US" sz="2400" b="1" dirty="0">
                <a:solidFill>
                  <a:srgbClr val="660066"/>
                </a:solidFill>
                <a:latin typeface="Times New Roman" panose="02020603050405020304" pitchFamily="18" charset="0"/>
              </a:rPr>
              <a:t>Digital-to-Analog conversion</a:t>
            </a:r>
          </a:p>
        </p:txBody>
      </p:sp>
      <p:pic>
        <p:nvPicPr>
          <p:cNvPr id="186" name="Google Shape;186;p29"/>
          <p:cNvPicPr preferRelativeResize="0"/>
          <p:nvPr/>
        </p:nvPicPr>
        <p:blipFill rotWithShape="1">
          <a:blip r:embed="rId3">
            <a:alphaModFix/>
          </a:blip>
          <a:srcRect/>
          <a:stretch/>
        </p:blipFill>
        <p:spPr>
          <a:xfrm>
            <a:off x="41821" y="47020"/>
            <a:ext cx="739015" cy="528333"/>
          </a:xfrm>
          <a:prstGeom prst="rect">
            <a:avLst/>
          </a:prstGeom>
          <a:noFill/>
          <a:ln>
            <a:noFill/>
          </a:ln>
        </p:spPr>
      </p:pic>
      <p:sp>
        <p:nvSpPr>
          <p:cNvPr id="187" name="Google Shape;187;p29"/>
          <p:cNvSpPr txBox="1">
            <a:spLocks noGrp="1"/>
          </p:cNvSpPr>
          <p:nvPr>
            <p:ph type="dt" idx="10"/>
          </p:nvPr>
        </p:nvSpPr>
        <p:spPr>
          <a:xfrm>
            <a:off x="571500" y="4844838"/>
            <a:ext cx="2057400" cy="273900"/>
          </a:xfrm>
          <a:prstGeom prst="rect">
            <a:avLst/>
          </a:prstGeom>
          <a:noFill/>
          <a:ln>
            <a:noFill/>
          </a:ln>
        </p:spPr>
        <p:txBody>
          <a:bodyPr spcFirstLastPara="1" wrap="square" lIns="68575" tIns="34275" rIns="68575" bIns="34275" anchor="ctr" anchorCtr="0">
            <a:noAutofit/>
          </a:bodyPr>
          <a:lstStyle/>
          <a:p>
            <a:pPr marL="0" lvl="0" indent="0" algn="l" rtl="0">
              <a:spcBef>
                <a:spcPts val="0"/>
              </a:spcBef>
              <a:spcAft>
                <a:spcPts val="0"/>
              </a:spcAft>
              <a:buNone/>
            </a:pPr>
            <a:fld id="{F1E53EF4-0272-4C12-8708-42DF43158393}" type="datetime1">
              <a:rPr lang="en-US" sz="800" b="1" smtClean="0">
                <a:solidFill>
                  <a:schemeClr val="dk1"/>
                </a:solidFill>
                <a:latin typeface="Times New Roman"/>
                <a:cs typeface="Times New Roman"/>
                <a:sym typeface="Times New Roman"/>
              </a:rPr>
              <a:t>2/1/2024</a:t>
            </a:fld>
            <a:endParaRPr sz="800" b="1">
              <a:solidFill>
                <a:schemeClr val="dk1"/>
              </a:solidFill>
              <a:latin typeface="Times New Roman"/>
              <a:ea typeface="Times New Roman"/>
              <a:cs typeface="Times New Roman"/>
              <a:sym typeface="Times New Roman"/>
            </a:endParaRPr>
          </a:p>
        </p:txBody>
      </p:sp>
      <p:sp>
        <p:nvSpPr>
          <p:cNvPr id="188" name="Google Shape;188;p29"/>
          <p:cNvSpPr txBox="1">
            <a:spLocks noGrp="1"/>
          </p:cNvSpPr>
          <p:nvPr>
            <p:ph type="ftr" idx="11"/>
          </p:nvPr>
        </p:nvSpPr>
        <p:spPr>
          <a:xfrm>
            <a:off x="2764639" y="4844839"/>
            <a:ext cx="3617100" cy="2739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r>
              <a:rPr lang="en-GB" sz="800" b="1" smtClean="0">
                <a:solidFill>
                  <a:schemeClr val="dk1"/>
                </a:solidFill>
                <a:latin typeface="Times New Roman"/>
                <a:ea typeface="Times New Roman"/>
                <a:cs typeface="Times New Roman"/>
                <a:sym typeface="Times New Roman"/>
              </a:rPr>
              <a:t>Unit 1                Computer Networks        SY BTech(CSE)    Semester-4               2023-24    </a:t>
            </a:r>
            <a:endParaRPr sz="800" b="1">
              <a:solidFill>
                <a:schemeClr val="dk1"/>
              </a:solidFill>
              <a:latin typeface="Times New Roman"/>
              <a:ea typeface="Times New Roman"/>
              <a:cs typeface="Times New Roman"/>
              <a:sym typeface="Times New Roman"/>
            </a:endParaRPr>
          </a:p>
        </p:txBody>
      </p:sp>
      <p:sp>
        <p:nvSpPr>
          <p:cNvPr id="7" name="Rectangle 6">
            <a:extLst>
              <a:ext uri="{FF2B5EF4-FFF2-40B4-BE49-F238E27FC236}">
                <a16:creationId xmlns:a16="http://schemas.microsoft.com/office/drawing/2014/main" id="{896BC751-88D3-42F3-A4DD-ED2F8832DFA1}"/>
              </a:ext>
            </a:extLst>
          </p:cNvPr>
          <p:cNvSpPr/>
          <p:nvPr/>
        </p:nvSpPr>
        <p:spPr>
          <a:xfrm>
            <a:off x="371621" y="730625"/>
            <a:ext cx="8378456" cy="707886"/>
          </a:xfrm>
          <a:prstGeom prst="rect">
            <a:avLst/>
          </a:prstGeom>
        </p:spPr>
        <p:txBody>
          <a:bodyPr wrap="square">
            <a:spAutoFit/>
          </a:bodyPr>
          <a:lstStyle/>
          <a:p>
            <a:pPr marL="285750" indent="-285750" algn="just">
              <a:buSzPct val="150000"/>
              <a:buFont typeface="Arial" panose="020B0604020202020204" pitchFamily="34" charset="0"/>
              <a:buChar char="•"/>
            </a:pPr>
            <a:r>
              <a:rPr lang="en-US" sz="2000" dirty="0" smtClean="0">
                <a:solidFill>
                  <a:srgbClr val="FF0000"/>
                </a:solidFill>
                <a:latin typeface="Times New Roman" panose="02020603050405020304" pitchFamily="18" charset="0"/>
                <a:cs typeface="Times New Roman" panose="02020603050405020304" pitchFamily="18" charset="0"/>
              </a:rPr>
              <a:t>Digital-to-Analog </a:t>
            </a:r>
            <a:r>
              <a:rPr lang="en-US" sz="2000" dirty="0">
                <a:solidFill>
                  <a:srgbClr val="FF0000"/>
                </a:solidFill>
                <a:latin typeface="Times New Roman" panose="02020603050405020304" pitchFamily="18" charset="0"/>
                <a:cs typeface="Times New Roman" panose="02020603050405020304" pitchFamily="18" charset="0"/>
              </a:rPr>
              <a:t>conversion </a:t>
            </a:r>
            <a:r>
              <a:rPr lang="en-US" sz="2000" dirty="0">
                <a:solidFill>
                  <a:schemeClr val="tx1"/>
                </a:solidFill>
                <a:latin typeface="Times New Roman" panose="02020603050405020304" pitchFamily="18" charset="0"/>
                <a:cs typeface="Times New Roman" panose="02020603050405020304" pitchFamily="18" charset="0"/>
              </a:rPr>
              <a:t>is the process of changing one of the characteristics of an analog signal based on the information in digital data</a:t>
            </a:r>
          </a:p>
        </p:txBody>
      </p:sp>
      <p:pic>
        <p:nvPicPr>
          <p:cNvPr id="8" name="Google Shape;119;p4">
            <a:extLst>
              <a:ext uri="{FF2B5EF4-FFF2-40B4-BE49-F238E27FC236}">
                <a16:creationId xmlns:a16="http://schemas.microsoft.com/office/drawing/2014/main" id="{0D14B11D-67EE-4AB7-91BB-E17407E44714}"/>
              </a:ext>
            </a:extLst>
          </p:cNvPr>
          <p:cNvPicPr preferRelativeResize="0"/>
          <p:nvPr/>
        </p:nvPicPr>
        <p:blipFill rotWithShape="1">
          <a:blip r:embed="rId4">
            <a:alphaModFix/>
          </a:blip>
          <a:srcRect/>
          <a:stretch/>
        </p:blipFill>
        <p:spPr>
          <a:xfrm>
            <a:off x="755695" y="1714626"/>
            <a:ext cx="7830744" cy="2310965"/>
          </a:xfrm>
          <a:prstGeom prst="rect">
            <a:avLst/>
          </a:prstGeom>
          <a:noFill/>
          <a:ln>
            <a:noFill/>
          </a:ln>
        </p:spPr>
      </p:pic>
    </p:spTree>
    <p:extLst>
      <p:ext uri="{BB962C8B-B14F-4D97-AF65-F5344CB8AC3E}">
        <p14:creationId xmlns:p14="http://schemas.microsoft.com/office/powerpoint/2010/main" val="215707929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5" name="Google Shape;175;p28"/>
          <p:cNvSpPr txBox="1">
            <a:spLocks noGrp="1"/>
          </p:cNvSpPr>
          <p:nvPr>
            <p:ph type="dt" idx="10"/>
          </p:nvPr>
        </p:nvSpPr>
        <p:spPr>
          <a:prstGeom prst="rect">
            <a:avLst/>
          </a:prstGeom>
          <a:noFill/>
          <a:ln>
            <a:noFill/>
          </a:ln>
        </p:spPr>
        <p:txBody>
          <a:bodyPr spcFirstLastPara="1" wrap="square" lIns="68575" tIns="34275" rIns="68575" bIns="34275" anchor="ctr" anchorCtr="0">
            <a:noAutofit/>
          </a:bodyPr>
          <a:lstStyle/>
          <a:p>
            <a:pPr marL="0" lvl="0" indent="0" algn="l" rtl="0">
              <a:spcBef>
                <a:spcPts val="0"/>
              </a:spcBef>
              <a:spcAft>
                <a:spcPts val="0"/>
              </a:spcAft>
              <a:buNone/>
            </a:pPr>
            <a:fld id="{CC9556C9-E953-42F3-A8E4-0CA668598AA8}" type="datetime1">
              <a:rPr lang="en-US" sz="800" b="1" smtClean="0">
                <a:solidFill>
                  <a:schemeClr val="dk1"/>
                </a:solidFill>
                <a:latin typeface="Times New Roman" panose="02020603050405020304" pitchFamily="18" charset="0"/>
                <a:cs typeface="Times New Roman" panose="02020603050405020304" pitchFamily="18" charset="0"/>
                <a:sym typeface="Times New Roman"/>
              </a:rPr>
              <a:t>2/1/2024</a:t>
            </a:fld>
            <a:endParaRPr sz="800" b="1">
              <a:solidFill>
                <a:schemeClr val="dk1"/>
              </a:solidFill>
              <a:latin typeface="Times New Roman" panose="02020603050405020304" pitchFamily="18" charset="0"/>
              <a:ea typeface="Times New Roman"/>
              <a:cs typeface="Times New Roman" panose="02020603050405020304" pitchFamily="18" charset="0"/>
              <a:sym typeface="Times New Roman"/>
            </a:endParaRPr>
          </a:p>
        </p:txBody>
      </p:sp>
      <p:sp>
        <p:nvSpPr>
          <p:cNvPr id="176" name="Google Shape;176;p28"/>
          <p:cNvSpPr txBox="1">
            <a:spLocks noGrp="1"/>
          </p:cNvSpPr>
          <p:nvPr>
            <p:ph type="ftr" idx="11"/>
          </p:nvPr>
        </p:nvSpPr>
        <p:spPr>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r>
              <a:rPr lang="en-GB" sz="800" b="1" smtClean="0">
                <a:solidFill>
                  <a:schemeClr val="dk1"/>
                </a:solidFill>
                <a:latin typeface="Times New Roman" panose="02020603050405020304" pitchFamily="18" charset="0"/>
                <a:ea typeface="Times New Roman"/>
                <a:cs typeface="Times New Roman" panose="02020603050405020304" pitchFamily="18" charset="0"/>
                <a:sym typeface="Times New Roman"/>
              </a:rPr>
              <a:t>Unit 1                Computer Networks        SY BTech(CSE)    Semester-4               2023-24    </a:t>
            </a:r>
            <a:endParaRPr sz="800" b="1">
              <a:solidFill>
                <a:schemeClr val="dk1"/>
              </a:solidFill>
              <a:latin typeface="Times New Roman" panose="02020603050405020304" pitchFamily="18" charset="0"/>
              <a:ea typeface="Times New Roman"/>
              <a:cs typeface="Times New Roman" panose="02020603050405020304" pitchFamily="18" charset="0"/>
              <a:sym typeface="Times New Roman"/>
            </a:endParaRPr>
          </a:p>
        </p:txBody>
      </p:sp>
      <p:sp>
        <p:nvSpPr>
          <p:cNvPr id="173" name="Google Shape;173;p28"/>
          <p:cNvSpPr txBox="1">
            <a:spLocks noGrp="1"/>
          </p:cNvSpPr>
          <p:nvPr>
            <p:ph type="sldNum" idx="12"/>
          </p:nvPr>
        </p:nvSpPr>
        <p:spPr>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en" sz="900">
                <a:solidFill>
                  <a:schemeClr val="dk1"/>
                </a:solidFill>
                <a:latin typeface="Times New Roman" panose="02020603050405020304" pitchFamily="18" charset="0"/>
                <a:ea typeface="Times New Roman"/>
                <a:cs typeface="Times New Roman" panose="02020603050405020304" pitchFamily="18" charset="0"/>
                <a:sym typeface="Times New Roman"/>
              </a:rPr>
              <a:t>3</a:t>
            </a:fld>
            <a:endParaRPr sz="900">
              <a:solidFill>
                <a:schemeClr val="dk1"/>
              </a:solidFill>
              <a:latin typeface="Times New Roman" panose="02020603050405020304" pitchFamily="18" charset="0"/>
              <a:ea typeface="Times New Roman"/>
              <a:cs typeface="Times New Roman" panose="02020603050405020304" pitchFamily="18" charset="0"/>
              <a:sym typeface="Times New Roman"/>
            </a:endParaRPr>
          </a:p>
        </p:txBody>
      </p:sp>
      <p:sp>
        <p:nvSpPr>
          <p:cNvPr id="172" name="Google Shape;172;p28"/>
          <p:cNvSpPr txBox="1">
            <a:spLocks noGrp="1"/>
          </p:cNvSpPr>
          <p:nvPr>
            <p:ph type="title" idx="4294967295"/>
          </p:nvPr>
        </p:nvSpPr>
        <p:spPr>
          <a:xfrm>
            <a:off x="1451220" y="671513"/>
            <a:ext cx="7032625" cy="727075"/>
          </a:xfrm>
          <a:prstGeom prst="rect">
            <a:avLst/>
          </a:prstGeom>
          <a:noFill/>
          <a:ln>
            <a:noFill/>
          </a:ln>
        </p:spPr>
        <p:txBody>
          <a:bodyPr spcFirstLastPara="1" wrap="square" lIns="68575" tIns="34275" rIns="68575" bIns="34275" anchor="b" anchorCtr="0">
            <a:normAutofit/>
          </a:bodyPr>
          <a:lstStyle/>
          <a:p>
            <a:pPr lvl="0"/>
            <a:r>
              <a:rPr lang="en-IN" dirty="0">
                <a:solidFill>
                  <a:srgbClr val="7030A0"/>
                </a:solidFill>
                <a:latin typeface="Times New Roman" panose="02020603050405020304" pitchFamily="18" charset="0"/>
                <a:cs typeface="Times New Roman" panose="02020603050405020304" pitchFamily="18" charset="0"/>
              </a:rPr>
              <a:t>Pre-requisites</a:t>
            </a:r>
            <a:r>
              <a:rPr lang="en-IN" b="1" u="sng" dirty="0">
                <a:latin typeface="Times New Roman" panose="02020603050405020304" pitchFamily="18" charset="0"/>
                <a:cs typeface="Times New Roman" panose="02020603050405020304" pitchFamily="18" charset="0"/>
              </a:rPr>
              <a:t> </a:t>
            </a:r>
            <a:endParaRPr dirty="0">
              <a:latin typeface="Times New Roman" panose="02020603050405020304" pitchFamily="18" charset="0"/>
              <a:ea typeface="Times New Roman"/>
              <a:cs typeface="Times New Roman" panose="02020603050405020304" pitchFamily="18" charset="0"/>
              <a:sym typeface="Times New Roman"/>
            </a:endParaRPr>
          </a:p>
        </p:txBody>
      </p:sp>
      <p:pic>
        <p:nvPicPr>
          <p:cNvPr id="174" name="Google Shape;174;p28"/>
          <p:cNvPicPr preferRelativeResize="0"/>
          <p:nvPr/>
        </p:nvPicPr>
        <p:blipFill rotWithShape="1">
          <a:blip r:embed="rId3">
            <a:alphaModFix/>
          </a:blip>
          <a:srcRect/>
          <a:stretch/>
        </p:blipFill>
        <p:spPr>
          <a:xfrm>
            <a:off x="41821" y="47020"/>
            <a:ext cx="952199" cy="900077"/>
          </a:xfrm>
          <a:prstGeom prst="rect">
            <a:avLst/>
          </a:prstGeom>
          <a:noFill/>
          <a:ln>
            <a:noFill/>
          </a:ln>
        </p:spPr>
      </p:pic>
      <p:sp>
        <p:nvSpPr>
          <p:cNvPr id="2" name="Rectangle 1">
            <a:extLst>
              <a:ext uri="{FF2B5EF4-FFF2-40B4-BE49-F238E27FC236}">
                <a16:creationId xmlns:a16="http://schemas.microsoft.com/office/drawing/2014/main" id="{119A5606-992F-402D-9B86-6DACD2B83FE5}"/>
              </a:ext>
            </a:extLst>
          </p:cNvPr>
          <p:cNvSpPr/>
          <p:nvPr/>
        </p:nvSpPr>
        <p:spPr>
          <a:xfrm>
            <a:off x="693230" y="1736718"/>
            <a:ext cx="8366549" cy="1815882"/>
          </a:xfrm>
          <a:prstGeom prst="rect">
            <a:avLst/>
          </a:prstGeom>
        </p:spPr>
        <p:txBody>
          <a:bodyPr wrap="square">
            <a:spAutoFit/>
          </a:bodyPr>
          <a:lstStyle/>
          <a:p>
            <a:pPr marL="457200" indent="-457200">
              <a:buFont typeface="Wingdings" panose="05000000000000000000" pitchFamily="2" charset="2"/>
              <a:buChar char="Ø"/>
            </a:pPr>
            <a:r>
              <a:rPr lang="en-IN" sz="2800" dirty="0" smtClean="0">
                <a:latin typeface="Times New Roman" panose="02020603050405020304" pitchFamily="18" charset="0"/>
                <a:cs typeface="Times New Roman" panose="02020603050405020304" pitchFamily="18" charset="0"/>
              </a:rPr>
              <a:t>Programming </a:t>
            </a:r>
            <a:r>
              <a:rPr lang="en-IN" sz="2800" dirty="0">
                <a:latin typeface="Times New Roman" panose="02020603050405020304" pitchFamily="18" charset="0"/>
                <a:cs typeface="Times New Roman" panose="02020603050405020304" pitchFamily="18" charset="0"/>
              </a:rPr>
              <a:t>and Problem Solving</a:t>
            </a:r>
          </a:p>
          <a:p>
            <a:pPr marL="457200" indent="-457200">
              <a:buFont typeface="Wingdings" panose="05000000000000000000" pitchFamily="2" charset="2"/>
              <a:buChar char="Ø"/>
            </a:pPr>
            <a:r>
              <a:rPr lang="en-GB" sz="2800" dirty="0" smtClean="0">
                <a:latin typeface="Times New Roman" panose="02020603050405020304" pitchFamily="18" charset="0"/>
                <a:cs typeface="Times New Roman" panose="02020603050405020304" pitchFamily="18" charset="0"/>
              </a:rPr>
              <a:t>Principles </a:t>
            </a:r>
            <a:r>
              <a:rPr lang="en-GB" sz="2800" dirty="0">
                <a:latin typeface="Times New Roman" panose="02020603050405020304" pitchFamily="18" charset="0"/>
                <a:cs typeface="Times New Roman" panose="02020603050405020304" pitchFamily="18" charset="0"/>
              </a:rPr>
              <a:t>of Programming Languages with Python Programming</a:t>
            </a:r>
          </a:p>
          <a:p>
            <a:pPr marL="457200" indent="-457200">
              <a:buFont typeface="Wingdings" panose="05000000000000000000" pitchFamily="2" charset="2"/>
              <a:buChar char="Ø"/>
            </a:pPr>
            <a:r>
              <a:rPr lang="en-GB" sz="2800" dirty="0" smtClean="0">
                <a:latin typeface="Times New Roman" panose="02020603050405020304" pitchFamily="18" charset="0"/>
                <a:cs typeface="Times New Roman" panose="02020603050405020304" pitchFamily="18" charset="0"/>
              </a:rPr>
              <a:t>Object </a:t>
            </a:r>
            <a:r>
              <a:rPr lang="en-GB" sz="2800" dirty="0">
                <a:latin typeface="Times New Roman" panose="02020603050405020304" pitchFamily="18" charset="0"/>
                <a:cs typeface="Times New Roman" panose="02020603050405020304" pitchFamily="18" charset="0"/>
              </a:rPr>
              <a:t>Oriented Programming with C++</a:t>
            </a:r>
            <a:endParaRPr lang="en-IN" sz="28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0992062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29"/>
          <p:cNvSpPr txBox="1">
            <a:spLocks noGrp="1"/>
          </p:cNvSpPr>
          <p:nvPr>
            <p:ph type="sldNum" idx="12"/>
          </p:nvPr>
        </p:nvSpPr>
        <p:spPr>
          <a:xfrm>
            <a:off x="7425344" y="4844839"/>
            <a:ext cx="984019" cy="273844"/>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en" sz="900">
                <a:solidFill>
                  <a:schemeClr val="dk1"/>
                </a:solidFill>
                <a:latin typeface="Times New Roman"/>
                <a:ea typeface="Times New Roman"/>
                <a:cs typeface="Times New Roman"/>
                <a:sym typeface="Times New Roman"/>
              </a:rPr>
              <a:t>30</a:t>
            </a:fld>
            <a:endParaRPr sz="900">
              <a:solidFill>
                <a:schemeClr val="dk1"/>
              </a:solidFill>
              <a:latin typeface="Times New Roman"/>
              <a:ea typeface="Times New Roman"/>
              <a:cs typeface="Times New Roman"/>
              <a:sym typeface="Times New Roman"/>
            </a:endParaRPr>
          </a:p>
        </p:txBody>
      </p:sp>
      <p:sp>
        <p:nvSpPr>
          <p:cNvPr id="185" name="Google Shape;185;p29"/>
          <p:cNvSpPr/>
          <p:nvPr/>
        </p:nvSpPr>
        <p:spPr>
          <a:xfrm>
            <a:off x="1353615" y="185434"/>
            <a:ext cx="7338322" cy="623248"/>
          </a:xfrm>
          <a:prstGeom prst="rect">
            <a:avLst/>
          </a:prstGeom>
          <a:noFill/>
          <a:ln>
            <a:noFill/>
          </a:ln>
        </p:spPr>
        <p:txBody>
          <a:bodyPr spcFirstLastPara="1" wrap="square" lIns="68575" tIns="34275" rIns="68575" bIns="34275" anchor="t" anchorCtr="0">
            <a:noAutofit/>
          </a:bodyPr>
          <a:lstStyle/>
          <a:p>
            <a:r>
              <a:rPr lang="en-US" altLang="en-US" sz="2400" b="1" dirty="0">
                <a:solidFill>
                  <a:srgbClr val="660066"/>
                </a:solidFill>
                <a:latin typeface="Times New Roman" panose="02020603050405020304" pitchFamily="18" charset="0"/>
              </a:rPr>
              <a:t>Types of digital-to-analog conversion</a:t>
            </a:r>
          </a:p>
        </p:txBody>
      </p:sp>
      <p:pic>
        <p:nvPicPr>
          <p:cNvPr id="186" name="Google Shape;186;p29"/>
          <p:cNvPicPr preferRelativeResize="0"/>
          <p:nvPr/>
        </p:nvPicPr>
        <p:blipFill rotWithShape="1">
          <a:blip r:embed="rId3">
            <a:alphaModFix/>
          </a:blip>
          <a:srcRect/>
          <a:stretch/>
        </p:blipFill>
        <p:spPr>
          <a:xfrm>
            <a:off x="41821" y="47020"/>
            <a:ext cx="739015" cy="528333"/>
          </a:xfrm>
          <a:prstGeom prst="rect">
            <a:avLst/>
          </a:prstGeom>
          <a:noFill/>
          <a:ln>
            <a:noFill/>
          </a:ln>
        </p:spPr>
      </p:pic>
      <p:sp>
        <p:nvSpPr>
          <p:cNvPr id="187" name="Google Shape;187;p29"/>
          <p:cNvSpPr txBox="1">
            <a:spLocks noGrp="1"/>
          </p:cNvSpPr>
          <p:nvPr>
            <p:ph type="dt" idx="10"/>
          </p:nvPr>
        </p:nvSpPr>
        <p:spPr>
          <a:xfrm>
            <a:off x="571500" y="4844838"/>
            <a:ext cx="2057400" cy="273900"/>
          </a:xfrm>
          <a:prstGeom prst="rect">
            <a:avLst/>
          </a:prstGeom>
          <a:noFill/>
          <a:ln>
            <a:noFill/>
          </a:ln>
        </p:spPr>
        <p:txBody>
          <a:bodyPr spcFirstLastPara="1" wrap="square" lIns="68575" tIns="34275" rIns="68575" bIns="34275" anchor="ctr" anchorCtr="0">
            <a:noAutofit/>
          </a:bodyPr>
          <a:lstStyle/>
          <a:p>
            <a:pPr marL="0" lvl="0" indent="0" algn="l" rtl="0">
              <a:spcBef>
                <a:spcPts val="0"/>
              </a:spcBef>
              <a:spcAft>
                <a:spcPts val="0"/>
              </a:spcAft>
              <a:buNone/>
            </a:pPr>
            <a:fld id="{7C22F51F-C470-4613-AF07-A2E07C8723E0}" type="datetime1">
              <a:rPr lang="en-US" sz="800" b="1" smtClean="0">
                <a:solidFill>
                  <a:schemeClr val="dk1"/>
                </a:solidFill>
                <a:latin typeface="Times New Roman"/>
                <a:cs typeface="Times New Roman"/>
                <a:sym typeface="Times New Roman"/>
              </a:rPr>
              <a:t>2/1/2024</a:t>
            </a:fld>
            <a:endParaRPr sz="800" b="1">
              <a:solidFill>
                <a:schemeClr val="dk1"/>
              </a:solidFill>
              <a:latin typeface="Times New Roman"/>
              <a:ea typeface="Times New Roman"/>
              <a:cs typeface="Times New Roman"/>
              <a:sym typeface="Times New Roman"/>
            </a:endParaRPr>
          </a:p>
        </p:txBody>
      </p:sp>
      <p:sp>
        <p:nvSpPr>
          <p:cNvPr id="188" name="Google Shape;188;p29"/>
          <p:cNvSpPr txBox="1">
            <a:spLocks noGrp="1"/>
          </p:cNvSpPr>
          <p:nvPr>
            <p:ph type="ftr" idx="11"/>
          </p:nvPr>
        </p:nvSpPr>
        <p:spPr>
          <a:xfrm>
            <a:off x="2764639" y="4844839"/>
            <a:ext cx="3617100" cy="2739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r>
              <a:rPr lang="en-GB" sz="800" b="1" smtClean="0">
                <a:solidFill>
                  <a:schemeClr val="dk1"/>
                </a:solidFill>
                <a:latin typeface="Times New Roman"/>
                <a:ea typeface="Times New Roman"/>
                <a:cs typeface="Times New Roman"/>
                <a:sym typeface="Times New Roman"/>
              </a:rPr>
              <a:t>Unit 1                Computer Networks        SY BTech(CSE)    Semester-4               2023-24    </a:t>
            </a:r>
            <a:endParaRPr sz="800" b="1">
              <a:solidFill>
                <a:schemeClr val="dk1"/>
              </a:solidFill>
              <a:latin typeface="Times New Roman"/>
              <a:ea typeface="Times New Roman"/>
              <a:cs typeface="Times New Roman"/>
              <a:sym typeface="Times New Roman"/>
            </a:endParaRPr>
          </a:p>
        </p:txBody>
      </p:sp>
      <p:pic>
        <p:nvPicPr>
          <p:cNvPr id="9" name="Picture 6">
            <a:extLst>
              <a:ext uri="{FF2B5EF4-FFF2-40B4-BE49-F238E27FC236}">
                <a16:creationId xmlns:a16="http://schemas.microsoft.com/office/drawing/2014/main" id="{630ADB42-6527-465B-BC09-9D472344D95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71349" y="780533"/>
            <a:ext cx="7153197" cy="24587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a:extLst>
              <a:ext uri="{FF2B5EF4-FFF2-40B4-BE49-F238E27FC236}">
                <a16:creationId xmlns:a16="http://schemas.microsoft.com/office/drawing/2014/main" id="{DCD6AE34-6D51-41EE-8D86-A5DD8B2F615E}"/>
              </a:ext>
            </a:extLst>
          </p:cNvPr>
          <p:cNvSpPr/>
          <p:nvPr/>
        </p:nvSpPr>
        <p:spPr>
          <a:xfrm>
            <a:off x="178420" y="3300454"/>
            <a:ext cx="8965580" cy="1400383"/>
          </a:xfrm>
          <a:prstGeom prst="rect">
            <a:avLst/>
          </a:prstGeom>
        </p:spPr>
        <p:txBody>
          <a:bodyPr wrap="square">
            <a:spAutoFit/>
          </a:bodyPr>
          <a:lstStyle/>
          <a:p>
            <a:pPr marL="285750" indent="-285750">
              <a:spcBef>
                <a:spcPts val="300"/>
              </a:spcBef>
              <a:spcAft>
                <a:spcPts val="300"/>
              </a:spcAft>
              <a:buSzPct val="150000"/>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In </a:t>
            </a:r>
            <a:r>
              <a:rPr lang="en-IN" dirty="0">
                <a:solidFill>
                  <a:srgbClr val="FF0000"/>
                </a:solidFill>
                <a:latin typeface="Times New Roman" panose="02020603050405020304" pitchFamily="18" charset="0"/>
                <a:cs typeface="Times New Roman" panose="02020603050405020304" pitchFamily="18" charset="0"/>
              </a:rPr>
              <a:t>amplitude shift keying (ASK), </a:t>
            </a:r>
            <a:r>
              <a:rPr lang="en-IN" b="1" dirty="0">
                <a:solidFill>
                  <a:srgbClr val="002060"/>
                </a:solidFill>
                <a:latin typeface="Times New Roman" panose="02020603050405020304" pitchFamily="18" charset="0"/>
                <a:cs typeface="Times New Roman" panose="02020603050405020304" pitchFamily="18" charset="0"/>
              </a:rPr>
              <a:t>amplitude</a:t>
            </a:r>
            <a:r>
              <a:rPr lang="en-IN" dirty="0">
                <a:latin typeface="Times New Roman" panose="02020603050405020304" pitchFamily="18" charset="0"/>
                <a:cs typeface="Times New Roman" panose="02020603050405020304" pitchFamily="18" charset="0"/>
              </a:rPr>
              <a:t> of a carrier is changed using the digital data. </a:t>
            </a:r>
          </a:p>
          <a:p>
            <a:pPr marL="285750" indent="-285750">
              <a:spcBef>
                <a:spcPts val="300"/>
              </a:spcBef>
              <a:spcAft>
                <a:spcPts val="300"/>
              </a:spcAft>
              <a:buSzPct val="150000"/>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In </a:t>
            </a:r>
            <a:r>
              <a:rPr lang="en-IN" dirty="0">
                <a:solidFill>
                  <a:srgbClr val="FF0000"/>
                </a:solidFill>
                <a:latin typeface="Times New Roman" panose="02020603050405020304" pitchFamily="18" charset="0"/>
                <a:cs typeface="Times New Roman" panose="02020603050405020304" pitchFamily="18" charset="0"/>
              </a:rPr>
              <a:t>Frequency shift keying (FSK</a:t>
            </a:r>
            <a:r>
              <a:rPr lang="en-IN" dirty="0">
                <a:latin typeface="Times New Roman" panose="02020603050405020304" pitchFamily="18" charset="0"/>
                <a:cs typeface="Times New Roman" panose="02020603050405020304" pitchFamily="18" charset="0"/>
              </a:rPr>
              <a:t>), the </a:t>
            </a:r>
            <a:r>
              <a:rPr lang="en-IN" b="1" dirty="0">
                <a:solidFill>
                  <a:srgbClr val="002060"/>
                </a:solidFill>
                <a:latin typeface="Times New Roman" panose="02020603050405020304" pitchFamily="18" charset="0"/>
                <a:cs typeface="Times New Roman" panose="02020603050405020304" pitchFamily="18" charset="0"/>
              </a:rPr>
              <a:t>frequency</a:t>
            </a:r>
            <a:r>
              <a:rPr lang="en-IN" dirty="0">
                <a:latin typeface="Times New Roman" panose="02020603050405020304" pitchFamily="18" charset="0"/>
                <a:cs typeface="Times New Roman" panose="02020603050405020304" pitchFamily="18" charset="0"/>
              </a:rPr>
              <a:t> of a carrier is changed using the digital data. </a:t>
            </a:r>
          </a:p>
          <a:p>
            <a:pPr marL="285750" indent="-285750">
              <a:spcBef>
                <a:spcPts val="300"/>
              </a:spcBef>
              <a:spcAft>
                <a:spcPts val="300"/>
              </a:spcAft>
              <a:buSzPct val="150000"/>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In </a:t>
            </a:r>
            <a:r>
              <a:rPr lang="en-IN" dirty="0">
                <a:solidFill>
                  <a:srgbClr val="FF0000"/>
                </a:solidFill>
                <a:latin typeface="Times New Roman" panose="02020603050405020304" pitchFamily="18" charset="0"/>
                <a:cs typeface="Times New Roman" panose="02020603050405020304" pitchFamily="18" charset="0"/>
              </a:rPr>
              <a:t>phase shift keying (PSK</a:t>
            </a:r>
            <a:r>
              <a:rPr lang="en-IN" dirty="0">
                <a:latin typeface="Times New Roman" panose="02020603050405020304" pitchFamily="18" charset="0"/>
                <a:cs typeface="Times New Roman" panose="02020603050405020304" pitchFamily="18" charset="0"/>
              </a:rPr>
              <a:t>), the </a:t>
            </a:r>
            <a:r>
              <a:rPr lang="en-IN" b="1" dirty="0">
                <a:solidFill>
                  <a:srgbClr val="002060"/>
                </a:solidFill>
                <a:latin typeface="Times New Roman" panose="02020603050405020304" pitchFamily="18" charset="0"/>
                <a:cs typeface="Times New Roman" panose="02020603050405020304" pitchFamily="18" charset="0"/>
              </a:rPr>
              <a:t>phase</a:t>
            </a:r>
            <a:r>
              <a:rPr lang="en-IN" dirty="0">
                <a:latin typeface="Times New Roman" panose="02020603050405020304" pitchFamily="18" charset="0"/>
                <a:cs typeface="Times New Roman" panose="02020603050405020304" pitchFamily="18" charset="0"/>
              </a:rPr>
              <a:t> of a carrier signal is changed to represent digital data. </a:t>
            </a:r>
          </a:p>
          <a:p>
            <a:pPr marL="285750" indent="-285750">
              <a:spcBef>
                <a:spcPts val="300"/>
              </a:spcBef>
              <a:spcAft>
                <a:spcPts val="300"/>
              </a:spcAft>
              <a:buSzPct val="150000"/>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In </a:t>
            </a:r>
            <a:r>
              <a:rPr lang="en-IN" dirty="0">
                <a:solidFill>
                  <a:srgbClr val="FF0000"/>
                </a:solidFill>
                <a:latin typeface="Times New Roman" panose="02020603050405020304" pitchFamily="18" charset="0"/>
                <a:cs typeface="Times New Roman" panose="02020603050405020304" pitchFamily="18" charset="0"/>
              </a:rPr>
              <a:t>quadrature amplitude modulation (QAM</a:t>
            </a:r>
            <a:r>
              <a:rPr lang="en-IN" dirty="0">
                <a:latin typeface="Times New Roman" panose="02020603050405020304" pitchFamily="18" charset="0"/>
                <a:cs typeface="Times New Roman" panose="02020603050405020304" pitchFamily="18" charset="0"/>
              </a:rPr>
              <a:t>), </a:t>
            </a:r>
            <a:r>
              <a:rPr lang="en-IN" b="1" dirty="0">
                <a:solidFill>
                  <a:srgbClr val="002060"/>
                </a:solidFill>
                <a:latin typeface="Times New Roman" panose="02020603050405020304" pitchFamily="18" charset="0"/>
                <a:cs typeface="Times New Roman" panose="02020603050405020304" pitchFamily="18" charset="0"/>
              </a:rPr>
              <a:t>both amplitude and phase </a:t>
            </a:r>
            <a:r>
              <a:rPr lang="en-IN" dirty="0">
                <a:latin typeface="Times New Roman" panose="02020603050405020304" pitchFamily="18" charset="0"/>
                <a:cs typeface="Times New Roman" panose="02020603050405020304" pitchFamily="18" charset="0"/>
              </a:rPr>
              <a:t>of a carrier signal are changed to represent digital data</a:t>
            </a:r>
          </a:p>
        </p:txBody>
      </p:sp>
    </p:spTree>
    <p:extLst>
      <p:ext uri="{BB962C8B-B14F-4D97-AF65-F5344CB8AC3E}">
        <p14:creationId xmlns:p14="http://schemas.microsoft.com/office/powerpoint/2010/main" val="23852438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29"/>
          <p:cNvSpPr txBox="1">
            <a:spLocks noGrp="1"/>
          </p:cNvSpPr>
          <p:nvPr>
            <p:ph type="sldNum" idx="12"/>
          </p:nvPr>
        </p:nvSpPr>
        <p:spPr>
          <a:xfrm>
            <a:off x="7425344" y="4844839"/>
            <a:ext cx="984019" cy="273844"/>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en" sz="900">
                <a:solidFill>
                  <a:schemeClr val="dk1"/>
                </a:solidFill>
                <a:latin typeface="Times New Roman"/>
                <a:ea typeface="Times New Roman"/>
                <a:cs typeface="Times New Roman"/>
                <a:sym typeface="Times New Roman"/>
              </a:rPr>
              <a:t>31</a:t>
            </a:fld>
            <a:endParaRPr sz="900">
              <a:solidFill>
                <a:schemeClr val="dk1"/>
              </a:solidFill>
              <a:latin typeface="Times New Roman"/>
              <a:ea typeface="Times New Roman"/>
              <a:cs typeface="Times New Roman"/>
              <a:sym typeface="Times New Roman"/>
            </a:endParaRPr>
          </a:p>
        </p:txBody>
      </p:sp>
      <p:sp>
        <p:nvSpPr>
          <p:cNvPr id="185" name="Google Shape;185;p29"/>
          <p:cNvSpPr/>
          <p:nvPr/>
        </p:nvSpPr>
        <p:spPr>
          <a:xfrm>
            <a:off x="882470" y="215289"/>
            <a:ext cx="8081055" cy="623248"/>
          </a:xfrm>
          <a:prstGeom prst="rect">
            <a:avLst/>
          </a:prstGeom>
          <a:noFill/>
          <a:ln>
            <a:noFill/>
          </a:ln>
        </p:spPr>
        <p:txBody>
          <a:bodyPr spcFirstLastPara="1" wrap="square" lIns="68575" tIns="34275" rIns="68575" bIns="34275" anchor="t" anchorCtr="0">
            <a:noAutofit/>
          </a:bodyPr>
          <a:lstStyle/>
          <a:p>
            <a:r>
              <a:rPr lang="en-US" altLang="en-US" sz="2800" b="1" dirty="0">
                <a:solidFill>
                  <a:srgbClr val="C00000"/>
                </a:solidFill>
                <a:latin typeface="Times New Roman" panose="02020603050405020304" pitchFamily="18" charset="0"/>
              </a:rPr>
              <a:t>Data </a:t>
            </a:r>
            <a:r>
              <a:rPr lang="en-US" altLang="en-US" sz="2800" b="1" dirty="0" smtClean="0">
                <a:solidFill>
                  <a:srgbClr val="C00000"/>
                </a:solidFill>
                <a:latin typeface="Times New Roman" panose="02020603050405020304" pitchFamily="18" charset="0"/>
              </a:rPr>
              <a:t>Rate (</a:t>
            </a:r>
            <a:r>
              <a:rPr lang="en-US" altLang="en-US" sz="2800" b="1" dirty="0">
                <a:solidFill>
                  <a:srgbClr val="C00000"/>
                </a:solidFill>
                <a:latin typeface="Times New Roman" panose="02020603050405020304" pitchFamily="18" charset="0"/>
              </a:rPr>
              <a:t>Bit </a:t>
            </a:r>
            <a:r>
              <a:rPr lang="en-US" altLang="en-US" sz="2800" b="1" dirty="0" smtClean="0">
                <a:solidFill>
                  <a:srgbClr val="C00000"/>
                </a:solidFill>
                <a:latin typeface="Times New Roman" panose="02020603050405020304" pitchFamily="18" charset="0"/>
              </a:rPr>
              <a:t>Rate-</a:t>
            </a:r>
            <a:r>
              <a:rPr lang="en-US" altLang="en-US" sz="2800" b="1" dirty="0" smtClean="0">
                <a:solidFill>
                  <a:schemeClr val="tx1"/>
                </a:solidFill>
                <a:latin typeface="Times New Roman" panose="02020603050405020304" pitchFamily="18" charset="0"/>
              </a:rPr>
              <a:t>N</a:t>
            </a:r>
            <a:r>
              <a:rPr lang="en-US" altLang="en-US" sz="2800" b="1" dirty="0" smtClean="0">
                <a:solidFill>
                  <a:srgbClr val="C00000"/>
                </a:solidFill>
                <a:latin typeface="Times New Roman" panose="02020603050405020304" pitchFamily="18" charset="0"/>
              </a:rPr>
              <a:t>) </a:t>
            </a:r>
            <a:r>
              <a:rPr lang="en-US" altLang="en-US" sz="2400" b="1" dirty="0">
                <a:solidFill>
                  <a:srgbClr val="660066"/>
                </a:solidFill>
                <a:latin typeface="Times New Roman" panose="02020603050405020304" pitchFamily="18" charset="0"/>
              </a:rPr>
              <a:t>and </a:t>
            </a:r>
            <a:r>
              <a:rPr lang="en-US" altLang="en-US" sz="2800" b="1" dirty="0">
                <a:solidFill>
                  <a:srgbClr val="C00000"/>
                </a:solidFill>
                <a:latin typeface="Times New Roman" panose="02020603050405020304" pitchFamily="18" charset="0"/>
              </a:rPr>
              <a:t>Signal Rate </a:t>
            </a:r>
            <a:r>
              <a:rPr lang="en-US" altLang="en-US" sz="2400" b="1" dirty="0" smtClean="0">
                <a:solidFill>
                  <a:srgbClr val="660066"/>
                </a:solidFill>
                <a:latin typeface="Times New Roman" panose="02020603050405020304" pitchFamily="18" charset="0"/>
              </a:rPr>
              <a:t>(</a:t>
            </a:r>
            <a:r>
              <a:rPr lang="en-US" altLang="en-US" sz="2400" b="1" dirty="0">
                <a:solidFill>
                  <a:srgbClr val="660066"/>
                </a:solidFill>
                <a:latin typeface="Times New Roman" panose="02020603050405020304" pitchFamily="18" charset="0"/>
              </a:rPr>
              <a:t>Baud </a:t>
            </a:r>
            <a:r>
              <a:rPr lang="en-US" altLang="en-US" sz="2400" b="1" dirty="0" smtClean="0">
                <a:solidFill>
                  <a:srgbClr val="660066"/>
                </a:solidFill>
                <a:latin typeface="Times New Roman" panose="02020603050405020304" pitchFamily="18" charset="0"/>
              </a:rPr>
              <a:t>Rate-</a:t>
            </a:r>
            <a:r>
              <a:rPr lang="en-US" altLang="en-US" sz="2400" b="1" dirty="0" smtClean="0">
                <a:solidFill>
                  <a:schemeClr val="tx1"/>
                </a:solidFill>
                <a:latin typeface="Times New Roman" panose="02020603050405020304" pitchFamily="18" charset="0"/>
              </a:rPr>
              <a:t>r</a:t>
            </a:r>
            <a:r>
              <a:rPr lang="en-US" altLang="en-US" sz="2400" b="1" dirty="0" smtClean="0">
                <a:solidFill>
                  <a:srgbClr val="660066"/>
                </a:solidFill>
                <a:latin typeface="Times New Roman" panose="02020603050405020304" pitchFamily="18" charset="0"/>
              </a:rPr>
              <a:t>)</a:t>
            </a:r>
            <a:endParaRPr lang="en-US" altLang="en-US" sz="2400" b="1" dirty="0">
              <a:solidFill>
                <a:srgbClr val="660066"/>
              </a:solidFill>
              <a:latin typeface="Times New Roman" panose="02020603050405020304" pitchFamily="18" charset="0"/>
            </a:endParaRPr>
          </a:p>
        </p:txBody>
      </p:sp>
      <p:pic>
        <p:nvPicPr>
          <p:cNvPr id="186" name="Google Shape;186;p29"/>
          <p:cNvPicPr preferRelativeResize="0"/>
          <p:nvPr/>
        </p:nvPicPr>
        <p:blipFill rotWithShape="1">
          <a:blip r:embed="rId3">
            <a:alphaModFix/>
          </a:blip>
          <a:srcRect/>
          <a:stretch/>
        </p:blipFill>
        <p:spPr>
          <a:xfrm>
            <a:off x="41821" y="47020"/>
            <a:ext cx="739015" cy="528333"/>
          </a:xfrm>
          <a:prstGeom prst="rect">
            <a:avLst/>
          </a:prstGeom>
          <a:noFill/>
          <a:ln>
            <a:noFill/>
          </a:ln>
        </p:spPr>
      </p:pic>
      <p:sp>
        <p:nvSpPr>
          <p:cNvPr id="187" name="Google Shape;187;p29"/>
          <p:cNvSpPr txBox="1">
            <a:spLocks noGrp="1"/>
          </p:cNvSpPr>
          <p:nvPr>
            <p:ph type="dt" idx="10"/>
          </p:nvPr>
        </p:nvSpPr>
        <p:spPr>
          <a:xfrm>
            <a:off x="571500" y="4844838"/>
            <a:ext cx="2057400" cy="273900"/>
          </a:xfrm>
          <a:prstGeom prst="rect">
            <a:avLst/>
          </a:prstGeom>
          <a:noFill/>
          <a:ln>
            <a:noFill/>
          </a:ln>
        </p:spPr>
        <p:txBody>
          <a:bodyPr spcFirstLastPara="1" wrap="square" lIns="68575" tIns="34275" rIns="68575" bIns="34275" anchor="ctr" anchorCtr="0">
            <a:noAutofit/>
          </a:bodyPr>
          <a:lstStyle/>
          <a:p>
            <a:pPr marL="0" lvl="0" indent="0" algn="l" rtl="0">
              <a:spcBef>
                <a:spcPts val="0"/>
              </a:spcBef>
              <a:spcAft>
                <a:spcPts val="0"/>
              </a:spcAft>
              <a:buNone/>
            </a:pPr>
            <a:fld id="{856FEA54-AE01-45C7-A46C-20C9015CDFAE}" type="datetime1">
              <a:rPr lang="en-US" sz="800" b="1" smtClean="0">
                <a:solidFill>
                  <a:schemeClr val="dk1"/>
                </a:solidFill>
                <a:latin typeface="Times New Roman"/>
                <a:cs typeface="Times New Roman"/>
                <a:sym typeface="Times New Roman"/>
              </a:rPr>
              <a:t>2/1/2024</a:t>
            </a:fld>
            <a:endParaRPr sz="800" b="1">
              <a:solidFill>
                <a:schemeClr val="dk1"/>
              </a:solidFill>
              <a:latin typeface="Times New Roman"/>
              <a:ea typeface="Times New Roman"/>
              <a:cs typeface="Times New Roman"/>
              <a:sym typeface="Times New Roman"/>
            </a:endParaRPr>
          </a:p>
        </p:txBody>
      </p:sp>
      <p:sp>
        <p:nvSpPr>
          <p:cNvPr id="188" name="Google Shape;188;p29"/>
          <p:cNvSpPr txBox="1">
            <a:spLocks noGrp="1"/>
          </p:cNvSpPr>
          <p:nvPr>
            <p:ph type="ftr" idx="11"/>
          </p:nvPr>
        </p:nvSpPr>
        <p:spPr>
          <a:xfrm>
            <a:off x="2764639" y="4844839"/>
            <a:ext cx="3617100" cy="2739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r>
              <a:rPr lang="en-GB" sz="800" b="1" smtClean="0">
                <a:solidFill>
                  <a:schemeClr val="dk1"/>
                </a:solidFill>
                <a:latin typeface="Times New Roman"/>
                <a:ea typeface="Times New Roman"/>
                <a:cs typeface="Times New Roman"/>
                <a:sym typeface="Times New Roman"/>
              </a:rPr>
              <a:t>Unit 1                Computer Networks        SY BTech(CSE)    Semester-4               2023-24    </a:t>
            </a:r>
            <a:endParaRPr sz="800" b="1">
              <a:solidFill>
                <a:schemeClr val="dk1"/>
              </a:solidFill>
              <a:latin typeface="Times New Roman"/>
              <a:ea typeface="Times New Roman"/>
              <a:cs typeface="Times New Roman"/>
              <a:sym typeface="Times New Roman"/>
            </a:endParaRPr>
          </a:p>
        </p:txBody>
      </p:sp>
      <p:sp>
        <p:nvSpPr>
          <p:cNvPr id="10" name="Rectangle 9">
            <a:extLst>
              <a:ext uri="{FF2B5EF4-FFF2-40B4-BE49-F238E27FC236}">
                <a16:creationId xmlns:a16="http://schemas.microsoft.com/office/drawing/2014/main" id="{2D1DCFD2-EB2A-4D59-94E0-2F94BDBD1E72}"/>
              </a:ext>
            </a:extLst>
          </p:cNvPr>
          <p:cNvSpPr/>
          <p:nvPr/>
        </p:nvSpPr>
        <p:spPr>
          <a:xfrm>
            <a:off x="62411" y="838537"/>
            <a:ext cx="8901114" cy="3477875"/>
          </a:xfrm>
          <a:prstGeom prst="rect">
            <a:avLst/>
          </a:prstGeom>
        </p:spPr>
        <p:txBody>
          <a:bodyPr wrap="square">
            <a:spAutoFit/>
          </a:bodyPr>
          <a:lstStyle/>
          <a:p>
            <a:pPr marL="628650" indent="-342900">
              <a:buSzPct val="150000"/>
              <a:buFont typeface="Wingdings" panose="05000000000000000000" pitchFamily="2" charset="2"/>
              <a:buChar char="Ø"/>
            </a:pPr>
            <a:r>
              <a:rPr lang="en-US" sz="2200" dirty="0">
                <a:solidFill>
                  <a:srgbClr val="FF0000"/>
                </a:solidFill>
                <a:latin typeface="Times New Roman" panose="02020603050405020304" pitchFamily="18" charset="0"/>
                <a:cs typeface="Times New Roman" panose="02020603050405020304" pitchFamily="18" charset="0"/>
              </a:rPr>
              <a:t>D</a:t>
            </a:r>
            <a:r>
              <a:rPr lang="en-US" sz="2200" dirty="0" smtClean="0">
                <a:solidFill>
                  <a:srgbClr val="FF0000"/>
                </a:solidFill>
                <a:latin typeface="Times New Roman" panose="02020603050405020304" pitchFamily="18" charset="0"/>
                <a:cs typeface="Times New Roman" panose="02020603050405020304" pitchFamily="18" charset="0"/>
              </a:rPr>
              <a:t>ata Rate (Bit rate): </a:t>
            </a:r>
            <a:r>
              <a:rPr lang="en-US" sz="2200" dirty="0" smtClean="0">
                <a:latin typeface="Times New Roman" panose="02020603050405020304" pitchFamily="18" charset="0"/>
                <a:cs typeface="Times New Roman" panose="02020603050405020304" pitchFamily="18" charset="0"/>
              </a:rPr>
              <a:t>is </a:t>
            </a:r>
            <a:r>
              <a:rPr lang="en-US" sz="2200" dirty="0">
                <a:latin typeface="Times New Roman" panose="02020603050405020304" pitchFamily="18" charset="0"/>
                <a:cs typeface="Times New Roman" panose="02020603050405020304" pitchFamily="18" charset="0"/>
              </a:rPr>
              <a:t>the </a:t>
            </a:r>
            <a:r>
              <a:rPr lang="en-GB" sz="2200" dirty="0">
                <a:latin typeface="Times New Roman" panose="02020603050405020304" pitchFamily="18" charset="0"/>
                <a:cs typeface="Times New Roman" panose="02020603050405020304" pitchFamily="18" charset="0"/>
              </a:rPr>
              <a:t>transmission of a number of </a:t>
            </a:r>
            <a:r>
              <a:rPr lang="en-GB" sz="2200" b="1" dirty="0">
                <a:latin typeface="Times New Roman" panose="02020603050405020304" pitchFamily="18" charset="0"/>
                <a:cs typeface="Times New Roman" panose="02020603050405020304" pitchFamily="18" charset="0"/>
              </a:rPr>
              <a:t>bits per second.</a:t>
            </a:r>
          </a:p>
          <a:p>
            <a:pPr marL="628650" indent="-342900">
              <a:buSzPct val="150000"/>
              <a:buFont typeface="Wingdings" panose="05000000000000000000" pitchFamily="2" charset="2"/>
              <a:buChar char="Ø"/>
            </a:pPr>
            <a:r>
              <a:rPr lang="en-US" sz="2200" dirty="0" smtClean="0">
                <a:solidFill>
                  <a:srgbClr val="FF0000"/>
                </a:solidFill>
                <a:latin typeface="Times New Roman" panose="02020603050405020304" pitchFamily="18" charset="0"/>
                <a:cs typeface="Times New Roman" panose="02020603050405020304" pitchFamily="18" charset="0"/>
              </a:rPr>
              <a:t>Signal Rate (Baud rate) </a:t>
            </a:r>
            <a:r>
              <a:rPr lang="en-US" sz="2200" dirty="0" smtClean="0">
                <a:latin typeface="Times New Roman" panose="02020603050405020304" pitchFamily="18" charset="0"/>
                <a:cs typeface="Times New Roman" panose="02020603050405020304" pitchFamily="18" charset="0"/>
              </a:rPr>
              <a:t>is the</a:t>
            </a:r>
            <a:r>
              <a:rPr lang="en-GB" sz="2200" dirty="0" smtClean="0">
                <a:latin typeface="Times New Roman" panose="02020603050405020304" pitchFamily="18" charset="0"/>
                <a:cs typeface="Times New Roman" panose="02020603050405020304" pitchFamily="18" charset="0"/>
              </a:rPr>
              <a:t> </a:t>
            </a:r>
            <a:r>
              <a:rPr lang="en-GB" sz="2200" dirty="0">
                <a:latin typeface="Times New Roman" panose="02020603050405020304" pitchFamily="18" charset="0"/>
                <a:cs typeface="Times New Roman" panose="02020603050405020304" pitchFamily="18" charset="0"/>
              </a:rPr>
              <a:t>transmission </a:t>
            </a:r>
            <a:r>
              <a:rPr lang="en-GB" sz="2200" dirty="0" smtClean="0">
                <a:latin typeface="Times New Roman" panose="02020603050405020304" pitchFamily="18" charset="0"/>
                <a:cs typeface="Times New Roman" panose="02020603050405020304" pitchFamily="18" charset="0"/>
              </a:rPr>
              <a:t>of number </a:t>
            </a:r>
            <a:r>
              <a:rPr lang="en-GB" sz="2200" dirty="0">
                <a:latin typeface="Times New Roman" panose="02020603050405020304" pitchFamily="18" charset="0"/>
                <a:cs typeface="Times New Roman" panose="02020603050405020304" pitchFamily="18" charset="0"/>
              </a:rPr>
              <a:t>of signal units per second.</a:t>
            </a:r>
          </a:p>
          <a:p>
            <a:pPr marL="628650" indent="-342900">
              <a:buSzPct val="150000"/>
              <a:buFont typeface="Wingdings" panose="05000000000000000000" pitchFamily="2" charset="2"/>
              <a:buChar char="Ø"/>
            </a:pPr>
            <a:r>
              <a:rPr lang="en-US" sz="2200" dirty="0" smtClean="0">
                <a:solidFill>
                  <a:schemeClr val="tx1"/>
                </a:solidFill>
                <a:latin typeface="Times New Roman" panose="02020603050405020304" pitchFamily="18" charset="0"/>
                <a:cs typeface="Times New Roman" panose="02020603050405020304" pitchFamily="18" charset="0"/>
              </a:rPr>
              <a:t>In </a:t>
            </a:r>
            <a:r>
              <a:rPr lang="en-US" sz="2200" dirty="0">
                <a:solidFill>
                  <a:schemeClr val="tx1"/>
                </a:solidFill>
                <a:latin typeface="Times New Roman" panose="02020603050405020304" pitchFamily="18" charset="0"/>
                <a:cs typeface="Times New Roman" panose="02020603050405020304" pitchFamily="18" charset="0"/>
              </a:rPr>
              <a:t>the analog transmission of digital </a:t>
            </a:r>
            <a:r>
              <a:rPr lang="en-US" sz="2200" dirty="0" smtClean="0">
                <a:solidFill>
                  <a:schemeClr val="tx1"/>
                </a:solidFill>
                <a:latin typeface="Times New Roman" panose="02020603050405020304" pitchFamily="18" charset="0"/>
                <a:cs typeface="Times New Roman" panose="02020603050405020304" pitchFamily="18" charset="0"/>
              </a:rPr>
              <a:t>data: </a:t>
            </a:r>
            <a:r>
              <a:rPr lang="en-US" sz="2200" dirty="0">
                <a:solidFill>
                  <a:schemeClr val="tx1"/>
                </a:solidFill>
                <a:latin typeface="Times New Roman" panose="02020603050405020304" pitchFamily="18" charset="0"/>
                <a:cs typeface="Times New Roman" panose="02020603050405020304" pitchFamily="18" charset="0"/>
              </a:rPr>
              <a:t>the baud rate is less than or equal to the bit rate</a:t>
            </a:r>
            <a:endParaRPr lang="en-IN" sz="2200" dirty="0">
              <a:solidFill>
                <a:schemeClr val="tx1"/>
              </a:solidFill>
              <a:latin typeface="Times New Roman" panose="02020603050405020304" pitchFamily="18" charset="0"/>
              <a:cs typeface="Times New Roman" panose="02020603050405020304" pitchFamily="18" charset="0"/>
            </a:endParaRPr>
          </a:p>
          <a:p>
            <a:pPr marL="628650" indent="-342900">
              <a:buSzPct val="150000"/>
              <a:buFont typeface="Wingdings" panose="05000000000000000000" pitchFamily="2" charset="2"/>
              <a:buChar char="Ø"/>
            </a:pPr>
            <a:r>
              <a:rPr lang="en-IN" sz="2200" dirty="0">
                <a:latin typeface="Times New Roman" panose="02020603050405020304" pitchFamily="18" charset="0"/>
                <a:cs typeface="Times New Roman" panose="02020603050405020304" pitchFamily="18" charset="0"/>
              </a:rPr>
              <a:t>The relationship between data rate and baud rate is given by </a:t>
            </a:r>
            <a:r>
              <a:rPr lang="en-IN" sz="2200" dirty="0" smtClean="0">
                <a:latin typeface="Times New Roman" panose="02020603050405020304" pitchFamily="18" charset="0"/>
                <a:cs typeface="Times New Roman" panose="02020603050405020304" pitchFamily="18" charset="0"/>
              </a:rPr>
              <a:t>formula: </a:t>
            </a:r>
            <a:r>
              <a:rPr lang="en-IN" sz="2200" dirty="0">
                <a:latin typeface="Times New Roman" panose="02020603050405020304" pitchFamily="18" charset="0"/>
                <a:cs typeface="Times New Roman" panose="02020603050405020304" pitchFamily="18" charset="0"/>
              </a:rPr>
              <a:t>	</a:t>
            </a:r>
            <a:r>
              <a:rPr lang="pt-BR" sz="2200" b="1" dirty="0">
                <a:solidFill>
                  <a:srgbClr val="0070C0"/>
                </a:solidFill>
              </a:rPr>
              <a:t>S= N * (1/r) baud</a:t>
            </a:r>
            <a:endParaRPr lang="pt-BR" sz="2200" dirty="0"/>
          </a:p>
          <a:p>
            <a:pPr marL="628650" indent="-342900">
              <a:buSzPct val="150000"/>
              <a:buFont typeface="Wingdings" panose="05000000000000000000" pitchFamily="2" charset="2"/>
              <a:buChar char="Ø"/>
            </a:pPr>
            <a:r>
              <a:rPr lang="en-US" sz="2200" dirty="0">
                <a:latin typeface="Times New Roman" panose="02020603050405020304" pitchFamily="18" charset="0"/>
                <a:cs typeface="Times New Roman" panose="02020603050405020304" pitchFamily="18" charset="0"/>
              </a:rPr>
              <a:t>Where N is the data </a:t>
            </a:r>
            <a:r>
              <a:rPr lang="en-US" sz="2200" dirty="0" smtClean="0">
                <a:latin typeface="Times New Roman" panose="02020603050405020304" pitchFamily="18" charset="0"/>
                <a:cs typeface="Times New Roman" panose="02020603050405020304" pitchFamily="18" charset="0"/>
              </a:rPr>
              <a:t>rate (</a:t>
            </a:r>
            <a:r>
              <a:rPr lang="en-US" sz="2200" dirty="0">
                <a:latin typeface="Times New Roman" panose="02020603050405020304" pitchFamily="18" charset="0"/>
                <a:cs typeface="Times New Roman" panose="02020603050405020304" pitchFamily="18" charset="0"/>
              </a:rPr>
              <a:t>bps) and r is the number of data elements carried in one signal element. The value of r in analog transmission is r=log</a:t>
            </a:r>
            <a:r>
              <a:rPr lang="en-US" sz="2200" baseline="-25000" dirty="0">
                <a:latin typeface="Times New Roman" panose="02020603050405020304" pitchFamily="18" charset="0"/>
                <a:cs typeface="Times New Roman" panose="02020603050405020304" pitchFamily="18" charset="0"/>
              </a:rPr>
              <a:t>2</a:t>
            </a:r>
            <a:r>
              <a:rPr lang="en-US" sz="2200" dirty="0">
                <a:latin typeface="Times New Roman" panose="02020603050405020304" pitchFamily="18" charset="0"/>
                <a:cs typeface="Times New Roman" panose="02020603050405020304" pitchFamily="18" charset="0"/>
              </a:rPr>
              <a:t>L, where L is type of signal element</a:t>
            </a:r>
            <a:endParaRPr lang="en-IN"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6704655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29"/>
          <p:cNvSpPr txBox="1">
            <a:spLocks noGrp="1"/>
          </p:cNvSpPr>
          <p:nvPr>
            <p:ph type="sldNum" idx="12"/>
          </p:nvPr>
        </p:nvSpPr>
        <p:spPr>
          <a:xfrm>
            <a:off x="7425344" y="4844839"/>
            <a:ext cx="984019" cy="273844"/>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en" sz="900">
                <a:solidFill>
                  <a:schemeClr val="dk1"/>
                </a:solidFill>
                <a:latin typeface="Times New Roman"/>
                <a:ea typeface="Times New Roman"/>
                <a:cs typeface="Times New Roman"/>
                <a:sym typeface="Times New Roman"/>
              </a:rPr>
              <a:t>32</a:t>
            </a:fld>
            <a:endParaRPr sz="900">
              <a:solidFill>
                <a:schemeClr val="dk1"/>
              </a:solidFill>
              <a:latin typeface="Times New Roman"/>
              <a:ea typeface="Times New Roman"/>
              <a:cs typeface="Times New Roman"/>
              <a:sym typeface="Times New Roman"/>
            </a:endParaRPr>
          </a:p>
        </p:txBody>
      </p:sp>
      <p:sp>
        <p:nvSpPr>
          <p:cNvPr id="185" name="Google Shape;185;p29"/>
          <p:cNvSpPr/>
          <p:nvPr/>
        </p:nvSpPr>
        <p:spPr>
          <a:xfrm>
            <a:off x="904028" y="120248"/>
            <a:ext cx="7338322" cy="623248"/>
          </a:xfrm>
          <a:prstGeom prst="rect">
            <a:avLst/>
          </a:prstGeom>
          <a:noFill/>
          <a:ln>
            <a:noFill/>
          </a:ln>
        </p:spPr>
        <p:txBody>
          <a:bodyPr spcFirstLastPara="1" wrap="square" lIns="68575" tIns="34275" rIns="68575" bIns="34275" anchor="t" anchorCtr="0">
            <a:noAutofit/>
          </a:bodyPr>
          <a:lstStyle/>
          <a:p>
            <a:r>
              <a:rPr lang="en-US" altLang="en-US" sz="2800" b="1" dirty="0" smtClean="0">
                <a:solidFill>
                  <a:srgbClr val="660066"/>
                </a:solidFill>
                <a:latin typeface="Times New Roman" panose="02020603050405020304" pitchFamily="18" charset="0"/>
              </a:rPr>
              <a:t>Difference between: Data </a:t>
            </a:r>
            <a:r>
              <a:rPr lang="en-US" altLang="en-US" sz="2800" b="1" dirty="0">
                <a:solidFill>
                  <a:srgbClr val="660066"/>
                </a:solidFill>
                <a:latin typeface="Times New Roman" panose="02020603050405020304" pitchFamily="18" charset="0"/>
              </a:rPr>
              <a:t>Rate </a:t>
            </a:r>
            <a:r>
              <a:rPr lang="en-US" altLang="en-US" sz="2800" b="1" dirty="0" smtClean="0">
                <a:solidFill>
                  <a:srgbClr val="660066"/>
                </a:solidFill>
                <a:latin typeface="Times New Roman" panose="02020603050405020304" pitchFamily="18" charset="0"/>
              </a:rPr>
              <a:t>and </a:t>
            </a:r>
            <a:r>
              <a:rPr lang="en-US" altLang="en-US" sz="2800" b="1" dirty="0">
                <a:solidFill>
                  <a:srgbClr val="660066"/>
                </a:solidFill>
                <a:latin typeface="Times New Roman" panose="02020603050405020304" pitchFamily="18" charset="0"/>
              </a:rPr>
              <a:t>Signal Rate</a:t>
            </a:r>
          </a:p>
        </p:txBody>
      </p:sp>
      <p:pic>
        <p:nvPicPr>
          <p:cNvPr id="186" name="Google Shape;186;p29"/>
          <p:cNvPicPr preferRelativeResize="0"/>
          <p:nvPr/>
        </p:nvPicPr>
        <p:blipFill rotWithShape="1">
          <a:blip r:embed="rId3">
            <a:alphaModFix/>
          </a:blip>
          <a:srcRect/>
          <a:stretch/>
        </p:blipFill>
        <p:spPr>
          <a:xfrm>
            <a:off x="41821" y="47020"/>
            <a:ext cx="739015" cy="528333"/>
          </a:xfrm>
          <a:prstGeom prst="rect">
            <a:avLst/>
          </a:prstGeom>
          <a:noFill/>
          <a:ln>
            <a:noFill/>
          </a:ln>
        </p:spPr>
      </p:pic>
      <p:sp>
        <p:nvSpPr>
          <p:cNvPr id="187" name="Google Shape;187;p29"/>
          <p:cNvSpPr txBox="1">
            <a:spLocks noGrp="1"/>
          </p:cNvSpPr>
          <p:nvPr>
            <p:ph type="dt" idx="10"/>
          </p:nvPr>
        </p:nvSpPr>
        <p:spPr>
          <a:xfrm>
            <a:off x="571500" y="4844838"/>
            <a:ext cx="2057400" cy="273900"/>
          </a:xfrm>
          <a:prstGeom prst="rect">
            <a:avLst/>
          </a:prstGeom>
          <a:noFill/>
          <a:ln>
            <a:noFill/>
          </a:ln>
        </p:spPr>
        <p:txBody>
          <a:bodyPr spcFirstLastPara="1" wrap="square" lIns="68575" tIns="34275" rIns="68575" bIns="34275" anchor="ctr" anchorCtr="0">
            <a:noAutofit/>
          </a:bodyPr>
          <a:lstStyle/>
          <a:p>
            <a:pPr marL="0" lvl="0" indent="0" algn="l" rtl="0">
              <a:spcBef>
                <a:spcPts val="0"/>
              </a:spcBef>
              <a:spcAft>
                <a:spcPts val="0"/>
              </a:spcAft>
              <a:buNone/>
            </a:pPr>
            <a:fld id="{AFEFA36D-EF2C-4E64-A4CB-04AC3A24ACE3}" type="datetime1">
              <a:rPr lang="en-US" sz="800" b="1" smtClean="0">
                <a:solidFill>
                  <a:schemeClr val="dk1"/>
                </a:solidFill>
                <a:latin typeface="Times New Roman"/>
                <a:cs typeface="Times New Roman"/>
                <a:sym typeface="Times New Roman"/>
              </a:rPr>
              <a:t>2/1/2024</a:t>
            </a:fld>
            <a:endParaRPr sz="800" b="1">
              <a:solidFill>
                <a:schemeClr val="dk1"/>
              </a:solidFill>
              <a:latin typeface="Times New Roman"/>
              <a:ea typeface="Times New Roman"/>
              <a:cs typeface="Times New Roman"/>
              <a:sym typeface="Times New Roman"/>
            </a:endParaRPr>
          </a:p>
        </p:txBody>
      </p:sp>
      <p:sp>
        <p:nvSpPr>
          <p:cNvPr id="188" name="Google Shape;188;p29"/>
          <p:cNvSpPr txBox="1">
            <a:spLocks noGrp="1"/>
          </p:cNvSpPr>
          <p:nvPr>
            <p:ph type="ftr" idx="11"/>
          </p:nvPr>
        </p:nvSpPr>
        <p:spPr>
          <a:xfrm>
            <a:off x="2764639" y="4844839"/>
            <a:ext cx="3617100" cy="2739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r>
              <a:rPr lang="en-GB" sz="800" b="1" smtClean="0">
                <a:solidFill>
                  <a:schemeClr val="dk1"/>
                </a:solidFill>
                <a:latin typeface="Times New Roman"/>
                <a:ea typeface="Times New Roman"/>
                <a:cs typeface="Times New Roman"/>
                <a:sym typeface="Times New Roman"/>
              </a:rPr>
              <a:t>Unit 1                Computer Networks        SY BTech(CSE)    Semester-4               2023-24    </a:t>
            </a:r>
            <a:endParaRPr sz="800" b="1">
              <a:solidFill>
                <a:schemeClr val="dk1"/>
              </a:solidFill>
              <a:latin typeface="Times New Roman"/>
              <a:ea typeface="Times New Roman"/>
              <a:cs typeface="Times New Roman"/>
              <a:sym typeface="Times New Roman"/>
            </a:endParaRPr>
          </a:p>
        </p:txBody>
      </p:sp>
      <p:graphicFrame>
        <p:nvGraphicFramePr>
          <p:cNvPr id="2" name="Table 1">
            <a:extLst>
              <a:ext uri="{FF2B5EF4-FFF2-40B4-BE49-F238E27FC236}">
                <a16:creationId xmlns:a16="http://schemas.microsoft.com/office/drawing/2014/main" id="{37F738F4-FF65-477F-8269-A6DF8A95D095}"/>
              </a:ext>
            </a:extLst>
          </p:cNvPr>
          <p:cNvGraphicFramePr>
            <a:graphicFrameLocks noGrp="1"/>
          </p:cNvGraphicFramePr>
          <p:nvPr>
            <p:extLst>
              <p:ext uri="{D42A27DB-BD31-4B8C-83A1-F6EECF244321}">
                <p14:modId xmlns:p14="http://schemas.microsoft.com/office/powerpoint/2010/main" val="2941346448"/>
              </p:ext>
            </p:extLst>
          </p:nvPr>
        </p:nvGraphicFramePr>
        <p:xfrm>
          <a:off x="571500" y="609652"/>
          <a:ext cx="8237963" cy="4192833"/>
        </p:xfrm>
        <a:graphic>
          <a:graphicData uri="http://schemas.openxmlformats.org/drawingml/2006/table">
            <a:tbl>
              <a:tblPr firstRow="1" firstCol="1" bandRow="1">
                <a:tableStyleId>{A9509230-F0C3-48DD-A159-C2E272794097}</a:tableStyleId>
              </a:tblPr>
              <a:tblGrid>
                <a:gridCol w="3728502">
                  <a:extLst>
                    <a:ext uri="{9D8B030D-6E8A-4147-A177-3AD203B41FA5}">
                      <a16:colId xmlns:a16="http://schemas.microsoft.com/office/drawing/2014/main" val="4266341528"/>
                    </a:ext>
                  </a:extLst>
                </a:gridCol>
                <a:gridCol w="4509461">
                  <a:extLst>
                    <a:ext uri="{9D8B030D-6E8A-4147-A177-3AD203B41FA5}">
                      <a16:colId xmlns:a16="http://schemas.microsoft.com/office/drawing/2014/main" val="3363853583"/>
                    </a:ext>
                  </a:extLst>
                </a:gridCol>
              </a:tblGrid>
              <a:tr h="316780">
                <a:tc>
                  <a:txBody>
                    <a:bodyPr/>
                    <a:lstStyle/>
                    <a:p>
                      <a:pPr algn="ctr">
                        <a:lnSpc>
                          <a:spcPct val="107000"/>
                        </a:lnSpc>
                        <a:spcAft>
                          <a:spcPts val="0"/>
                        </a:spcAft>
                      </a:pPr>
                      <a:r>
                        <a:rPr lang="en-IN" sz="1800" b="1" dirty="0">
                          <a:solidFill>
                            <a:srgbClr val="C00000"/>
                          </a:solidFill>
                          <a:effectLst/>
                          <a:latin typeface="Times New Roman" panose="02020603050405020304" pitchFamily="18" charset="0"/>
                          <a:cs typeface="Times New Roman" panose="02020603050405020304" pitchFamily="18" charset="0"/>
                        </a:rPr>
                        <a:t>Bit Rate</a:t>
                      </a:r>
                      <a:endParaRPr lang="en-IN" sz="1800" b="1" dirty="0">
                        <a:solidFill>
                          <a:srgbClr val="C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111273" marR="111273" marT="111273" marB="111273"/>
                </a:tc>
                <a:tc>
                  <a:txBody>
                    <a:bodyPr/>
                    <a:lstStyle/>
                    <a:p>
                      <a:pPr algn="ctr">
                        <a:lnSpc>
                          <a:spcPct val="107000"/>
                        </a:lnSpc>
                        <a:spcAft>
                          <a:spcPts val="0"/>
                        </a:spcAft>
                      </a:pPr>
                      <a:r>
                        <a:rPr lang="en-IN" sz="1800" b="1" dirty="0">
                          <a:solidFill>
                            <a:srgbClr val="C00000"/>
                          </a:solidFill>
                          <a:effectLst/>
                          <a:latin typeface="Times New Roman" panose="02020603050405020304" pitchFamily="18" charset="0"/>
                          <a:cs typeface="Times New Roman" panose="02020603050405020304" pitchFamily="18" charset="0"/>
                        </a:rPr>
                        <a:t>Baud Rate</a:t>
                      </a:r>
                      <a:endParaRPr lang="en-IN" sz="1800" b="1" dirty="0">
                        <a:solidFill>
                          <a:srgbClr val="C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111273" marR="111273" marT="111273" marB="111273"/>
                </a:tc>
                <a:extLst>
                  <a:ext uri="{0D108BD9-81ED-4DB2-BD59-A6C34878D82A}">
                    <a16:rowId xmlns:a16="http://schemas.microsoft.com/office/drawing/2014/main" val="3222586738"/>
                  </a:ext>
                </a:extLst>
              </a:tr>
              <a:tr h="700143">
                <a:tc>
                  <a:txBody>
                    <a:bodyPr/>
                    <a:lstStyle/>
                    <a:p>
                      <a:pPr algn="just">
                        <a:lnSpc>
                          <a:spcPct val="107000"/>
                        </a:lnSpc>
                        <a:spcAft>
                          <a:spcPts val="0"/>
                        </a:spcAft>
                      </a:pPr>
                      <a:r>
                        <a:rPr lang="en-IN" sz="1800">
                          <a:effectLst/>
                          <a:latin typeface="Times New Roman" panose="02020603050405020304" pitchFamily="18" charset="0"/>
                          <a:cs typeface="Times New Roman" panose="02020603050405020304" pitchFamily="18" charset="0"/>
                        </a:rPr>
                        <a:t>The number of bits per second is known as the bit rate.</a:t>
                      </a:r>
                      <a:endParaRPr lang="en-IN"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74182" marR="74182" marT="74182" marB="74182"/>
                </a:tc>
                <a:tc>
                  <a:txBody>
                    <a:bodyPr/>
                    <a:lstStyle/>
                    <a:p>
                      <a:pPr algn="just">
                        <a:lnSpc>
                          <a:spcPct val="107000"/>
                        </a:lnSpc>
                        <a:spcAft>
                          <a:spcPts val="0"/>
                        </a:spcAft>
                      </a:pPr>
                      <a:r>
                        <a:rPr lang="en-IN" sz="1800">
                          <a:effectLst/>
                          <a:latin typeface="Times New Roman" panose="02020603050405020304" pitchFamily="18" charset="0"/>
                          <a:cs typeface="Times New Roman" panose="02020603050405020304" pitchFamily="18" charset="0"/>
                        </a:rPr>
                        <a:t>The number of signal units per second is known as the baud rate.</a:t>
                      </a:r>
                      <a:endParaRPr lang="en-IN"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74182" marR="74182" marT="74182" marB="74182"/>
                </a:tc>
                <a:extLst>
                  <a:ext uri="{0D108BD9-81ED-4DB2-BD59-A6C34878D82A}">
                    <a16:rowId xmlns:a16="http://schemas.microsoft.com/office/drawing/2014/main" val="1272229526"/>
                  </a:ext>
                </a:extLst>
              </a:tr>
              <a:tr h="700143">
                <a:tc>
                  <a:txBody>
                    <a:bodyPr/>
                    <a:lstStyle/>
                    <a:p>
                      <a:pPr algn="just">
                        <a:lnSpc>
                          <a:spcPct val="107000"/>
                        </a:lnSpc>
                        <a:spcAft>
                          <a:spcPts val="0"/>
                        </a:spcAft>
                      </a:pPr>
                      <a:r>
                        <a:rPr lang="en-IN" sz="1800" dirty="0">
                          <a:effectLst/>
                          <a:latin typeface="Times New Roman" panose="02020603050405020304" pitchFamily="18" charset="0"/>
                          <a:cs typeface="Times New Roman" panose="02020603050405020304" pitchFamily="18" charset="0"/>
                        </a:rPr>
                        <a:t>Bit rate determines the number of bits travelled per second.</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74182" marR="74182" marT="74182" marB="74182"/>
                </a:tc>
                <a:tc>
                  <a:txBody>
                    <a:bodyPr/>
                    <a:lstStyle/>
                    <a:p>
                      <a:pPr algn="just">
                        <a:lnSpc>
                          <a:spcPct val="107000"/>
                        </a:lnSpc>
                        <a:spcAft>
                          <a:spcPts val="0"/>
                        </a:spcAft>
                      </a:pPr>
                      <a:r>
                        <a:rPr lang="en-IN" sz="1800" dirty="0">
                          <a:effectLst/>
                          <a:latin typeface="Times New Roman" panose="02020603050405020304" pitchFamily="18" charset="0"/>
                          <a:cs typeface="Times New Roman" panose="02020603050405020304" pitchFamily="18" charset="0"/>
                        </a:rPr>
                        <a:t>Baud Rate determines the number of times a signal's status changes.</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74182" marR="74182" marT="74182" marB="74182"/>
                </a:tc>
                <a:extLst>
                  <a:ext uri="{0D108BD9-81ED-4DB2-BD59-A6C34878D82A}">
                    <a16:rowId xmlns:a16="http://schemas.microsoft.com/office/drawing/2014/main" val="3828853552"/>
                  </a:ext>
                </a:extLst>
              </a:tr>
              <a:tr h="700143">
                <a:tc>
                  <a:txBody>
                    <a:bodyPr/>
                    <a:lstStyle/>
                    <a:p>
                      <a:pPr algn="just">
                        <a:lnSpc>
                          <a:spcPct val="107000"/>
                        </a:lnSpc>
                        <a:spcAft>
                          <a:spcPts val="0"/>
                        </a:spcAft>
                      </a:pPr>
                      <a:r>
                        <a:rPr lang="en-IN" sz="1800" dirty="0">
                          <a:effectLst/>
                          <a:latin typeface="Times New Roman" panose="02020603050405020304" pitchFamily="18" charset="0"/>
                          <a:cs typeface="Times New Roman" panose="02020603050405020304" pitchFamily="18" charset="0"/>
                        </a:rPr>
                        <a:t>Bit rate= baud rate x the count of bits per signal unit.</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74182" marR="74182" marT="74182" marB="74182"/>
                </a:tc>
                <a:tc>
                  <a:txBody>
                    <a:bodyPr/>
                    <a:lstStyle/>
                    <a:p>
                      <a:pPr algn="just">
                        <a:lnSpc>
                          <a:spcPct val="107000"/>
                        </a:lnSpc>
                        <a:spcAft>
                          <a:spcPts val="0"/>
                        </a:spcAft>
                      </a:pPr>
                      <a:r>
                        <a:rPr lang="en-IN" sz="1800">
                          <a:effectLst/>
                          <a:latin typeface="Times New Roman" panose="02020603050405020304" pitchFamily="18" charset="0"/>
                          <a:cs typeface="Times New Roman" panose="02020603050405020304" pitchFamily="18" charset="0"/>
                        </a:rPr>
                        <a:t>Baud rate= bit rate/ the number of bits per signal unit.</a:t>
                      </a:r>
                      <a:endParaRPr lang="en-IN"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74182" marR="74182" marT="74182" marB="74182"/>
                </a:tc>
                <a:extLst>
                  <a:ext uri="{0D108BD9-81ED-4DB2-BD59-A6C34878D82A}">
                    <a16:rowId xmlns:a16="http://schemas.microsoft.com/office/drawing/2014/main" val="2078984144"/>
                  </a:ext>
                </a:extLst>
              </a:tr>
              <a:tr h="700143">
                <a:tc>
                  <a:txBody>
                    <a:bodyPr/>
                    <a:lstStyle/>
                    <a:p>
                      <a:pPr algn="just">
                        <a:lnSpc>
                          <a:spcPct val="107000"/>
                        </a:lnSpc>
                        <a:spcAft>
                          <a:spcPts val="0"/>
                        </a:spcAft>
                      </a:pPr>
                      <a:r>
                        <a:rPr lang="en-IN" sz="1800">
                          <a:effectLst/>
                          <a:latin typeface="Times New Roman" panose="02020603050405020304" pitchFamily="18" charset="0"/>
                          <a:cs typeface="Times New Roman" panose="02020603050405020304" pitchFamily="18" charset="0"/>
                        </a:rPr>
                        <a:t>The focus is on computer efficiency.</a:t>
                      </a:r>
                      <a:endParaRPr lang="en-IN"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74182" marR="74182" marT="74182" marB="74182"/>
                </a:tc>
                <a:tc>
                  <a:txBody>
                    <a:bodyPr/>
                    <a:lstStyle/>
                    <a:p>
                      <a:pPr algn="just">
                        <a:lnSpc>
                          <a:spcPct val="107000"/>
                        </a:lnSpc>
                        <a:spcAft>
                          <a:spcPts val="0"/>
                        </a:spcAft>
                      </a:pPr>
                      <a:r>
                        <a:rPr lang="en-IN" sz="1800">
                          <a:effectLst/>
                          <a:latin typeface="Times New Roman" panose="02020603050405020304" pitchFamily="18" charset="0"/>
                          <a:cs typeface="Times New Roman" panose="02020603050405020304" pitchFamily="18" charset="0"/>
                        </a:rPr>
                        <a:t>On the other hand, data transmission over the channel is more concerned.</a:t>
                      </a:r>
                      <a:endParaRPr lang="en-IN"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74182" marR="74182" marT="74182" marB="74182"/>
                </a:tc>
                <a:extLst>
                  <a:ext uri="{0D108BD9-81ED-4DB2-BD59-A6C34878D82A}">
                    <a16:rowId xmlns:a16="http://schemas.microsoft.com/office/drawing/2014/main" val="114933751"/>
                  </a:ext>
                </a:extLst>
              </a:tr>
              <a:tr h="700143">
                <a:tc>
                  <a:txBody>
                    <a:bodyPr/>
                    <a:lstStyle/>
                    <a:p>
                      <a:pPr algn="just">
                        <a:lnSpc>
                          <a:spcPct val="107000"/>
                        </a:lnSpc>
                        <a:spcAft>
                          <a:spcPts val="0"/>
                        </a:spcAft>
                      </a:pPr>
                      <a:r>
                        <a:rPr lang="en-IN" sz="1800">
                          <a:effectLst/>
                          <a:latin typeface="Times New Roman" panose="02020603050405020304" pitchFamily="18" charset="0"/>
                          <a:cs typeface="Times New Roman" panose="02020603050405020304" pitchFamily="18" charset="0"/>
                        </a:rPr>
                        <a:t>Bit Rate cannot determine the bandwidth.</a:t>
                      </a:r>
                      <a:endParaRPr lang="en-IN"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74182" marR="74182" marT="74182" marB="74182"/>
                </a:tc>
                <a:tc>
                  <a:txBody>
                    <a:bodyPr/>
                    <a:lstStyle/>
                    <a:p>
                      <a:pPr algn="just">
                        <a:lnSpc>
                          <a:spcPct val="107000"/>
                        </a:lnSpc>
                        <a:spcAft>
                          <a:spcPts val="0"/>
                        </a:spcAft>
                      </a:pPr>
                      <a:r>
                        <a:rPr lang="en-IN" sz="1800" dirty="0">
                          <a:effectLst/>
                          <a:latin typeface="Times New Roman" panose="02020603050405020304" pitchFamily="18" charset="0"/>
                          <a:cs typeface="Times New Roman" panose="02020603050405020304" pitchFamily="18" charset="0"/>
                        </a:rPr>
                        <a:t>It can determine the amount of bandwidth necessary to send the signal.</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74182" marR="74182" marT="74182" marB="74182"/>
                </a:tc>
                <a:extLst>
                  <a:ext uri="{0D108BD9-81ED-4DB2-BD59-A6C34878D82A}">
                    <a16:rowId xmlns:a16="http://schemas.microsoft.com/office/drawing/2014/main" val="321392579"/>
                  </a:ext>
                </a:extLst>
              </a:tr>
            </a:tbl>
          </a:graphicData>
        </a:graphic>
      </p:graphicFrame>
    </p:spTree>
    <p:extLst>
      <p:ext uri="{BB962C8B-B14F-4D97-AF65-F5344CB8AC3E}">
        <p14:creationId xmlns:p14="http://schemas.microsoft.com/office/powerpoint/2010/main" val="406413419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29"/>
          <p:cNvSpPr txBox="1">
            <a:spLocks noGrp="1"/>
          </p:cNvSpPr>
          <p:nvPr>
            <p:ph type="sldNum" idx="12"/>
          </p:nvPr>
        </p:nvSpPr>
        <p:spPr>
          <a:xfrm>
            <a:off x="7425344" y="4844839"/>
            <a:ext cx="984019" cy="273844"/>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en" sz="900">
                <a:solidFill>
                  <a:schemeClr val="dk1"/>
                </a:solidFill>
                <a:latin typeface="Times New Roman"/>
                <a:ea typeface="Times New Roman"/>
                <a:cs typeface="Times New Roman"/>
                <a:sym typeface="Times New Roman"/>
              </a:rPr>
              <a:t>33</a:t>
            </a:fld>
            <a:endParaRPr sz="900">
              <a:solidFill>
                <a:schemeClr val="dk1"/>
              </a:solidFill>
              <a:latin typeface="Times New Roman"/>
              <a:ea typeface="Times New Roman"/>
              <a:cs typeface="Times New Roman"/>
              <a:sym typeface="Times New Roman"/>
            </a:endParaRPr>
          </a:p>
        </p:txBody>
      </p:sp>
      <p:sp>
        <p:nvSpPr>
          <p:cNvPr id="185" name="Google Shape;185;p29"/>
          <p:cNvSpPr/>
          <p:nvPr/>
        </p:nvSpPr>
        <p:spPr>
          <a:xfrm>
            <a:off x="1353615" y="185434"/>
            <a:ext cx="7338322" cy="623248"/>
          </a:xfrm>
          <a:prstGeom prst="rect">
            <a:avLst/>
          </a:prstGeom>
          <a:noFill/>
          <a:ln>
            <a:noFill/>
          </a:ln>
        </p:spPr>
        <p:txBody>
          <a:bodyPr spcFirstLastPara="1" wrap="square" lIns="68575" tIns="34275" rIns="68575" bIns="34275" anchor="t" anchorCtr="0">
            <a:noAutofit/>
          </a:bodyPr>
          <a:lstStyle/>
          <a:p>
            <a:r>
              <a:rPr lang="en-US" altLang="en-US" sz="2400" b="1" dirty="0">
                <a:solidFill>
                  <a:srgbClr val="660066"/>
                </a:solidFill>
                <a:latin typeface="Times New Roman" panose="02020603050405020304" pitchFamily="18" charset="0"/>
              </a:rPr>
              <a:t>Example 3</a:t>
            </a:r>
          </a:p>
        </p:txBody>
      </p:sp>
      <p:pic>
        <p:nvPicPr>
          <p:cNvPr id="186" name="Google Shape;186;p29"/>
          <p:cNvPicPr preferRelativeResize="0"/>
          <p:nvPr/>
        </p:nvPicPr>
        <p:blipFill rotWithShape="1">
          <a:blip r:embed="rId3">
            <a:alphaModFix/>
          </a:blip>
          <a:srcRect/>
          <a:stretch/>
        </p:blipFill>
        <p:spPr>
          <a:xfrm>
            <a:off x="41821" y="47020"/>
            <a:ext cx="739015" cy="528333"/>
          </a:xfrm>
          <a:prstGeom prst="rect">
            <a:avLst/>
          </a:prstGeom>
          <a:noFill/>
          <a:ln>
            <a:noFill/>
          </a:ln>
        </p:spPr>
      </p:pic>
      <p:sp>
        <p:nvSpPr>
          <p:cNvPr id="187" name="Google Shape;187;p29"/>
          <p:cNvSpPr txBox="1">
            <a:spLocks noGrp="1"/>
          </p:cNvSpPr>
          <p:nvPr>
            <p:ph type="dt" idx="10"/>
          </p:nvPr>
        </p:nvSpPr>
        <p:spPr>
          <a:xfrm>
            <a:off x="571500" y="4844838"/>
            <a:ext cx="2057400" cy="273900"/>
          </a:xfrm>
          <a:prstGeom prst="rect">
            <a:avLst/>
          </a:prstGeom>
          <a:noFill/>
          <a:ln>
            <a:noFill/>
          </a:ln>
        </p:spPr>
        <p:txBody>
          <a:bodyPr spcFirstLastPara="1" wrap="square" lIns="68575" tIns="34275" rIns="68575" bIns="34275" anchor="ctr" anchorCtr="0">
            <a:noAutofit/>
          </a:bodyPr>
          <a:lstStyle/>
          <a:p>
            <a:pPr marL="0" lvl="0" indent="0" algn="l" rtl="0">
              <a:spcBef>
                <a:spcPts val="0"/>
              </a:spcBef>
              <a:spcAft>
                <a:spcPts val="0"/>
              </a:spcAft>
              <a:buNone/>
            </a:pPr>
            <a:fld id="{77AC9BAF-4D0B-4218-9CFA-703CCE5A6237}" type="datetime1">
              <a:rPr lang="en-US" sz="800" b="1" smtClean="0">
                <a:solidFill>
                  <a:schemeClr val="dk1"/>
                </a:solidFill>
                <a:latin typeface="Times New Roman"/>
                <a:cs typeface="Times New Roman"/>
                <a:sym typeface="Times New Roman"/>
              </a:rPr>
              <a:t>2/1/2024</a:t>
            </a:fld>
            <a:endParaRPr sz="800" b="1">
              <a:solidFill>
                <a:schemeClr val="dk1"/>
              </a:solidFill>
              <a:latin typeface="Times New Roman"/>
              <a:ea typeface="Times New Roman"/>
              <a:cs typeface="Times New Roman"/>
              <a:sym typeface="Times New Roman"/>
            </a:endParaRPr>
          </a:p>
        </p:txBody>
      </p:sp>
      <p:sp>
        <p:nvSpPr>
          <p:cNvPr id="188" name="Google Shape;188;p29"/>
          <p:cNvSpPr txBox="1">
            <a:spLocks noGrp="1"/>
          </p:cNvSpPr>
          <p:nvPr>
            <p:ph type="ftr" idx="11"/>
          </p:nvPr>
        </p:nvSpPr>
        <p:spPr>
          <a:xfrm>
            <a:off x="2764639" y="4844839"/>
            <a:ext cx="3617100" cy="2739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r>
              <a:rPr lang="en-GB" sz="800" b="1" smtClean="0">
                <a:solidFill>
                  <a:schemeClr val="dk1"/>
                </a:solidFill>
                <a:latin typeface="Times New Roman"/>
                <a:ea typeface="Times New Roman"/>
                <a:cs typeface="Times New Roman"/>
                <a:sym typeface="Times New Roman"/>
              </a:rPr>
              <a:t>Unit 1                Computer Networks        SY BTech(CSE)    Semester-4               2023-24    </a:t>
            </a:r>
            <a:endParaRPr sz="800" b="1">
              <a:solidFill>
                <a:schemeClr val="dk1"/>
              </a:solidFill>
              <a:latin typeface="Times New Roman"/>
              <a:ea typeface="Times New Roman"/>
              <a:cs typeface="Times New Roman"/>
              <a:sym typeface="Times New Roman"/>
            </a:endParaRPr>
          </a:p>
        </p:txBody>
      </p:sp>
      <p:sp>
        <p:nvSpPr>
          <p:cNvPr id="8" name="Google Shape;148;p7">
            <a:extLst>
              <a:ext uri="{FF2B5EF4-FFF2-40B4-BE49-F238E27FC236}">
                <a16:creationId xmlns:a16="http://schemas.microsoft.com/office/drawing/2014/main" id="{C958FFAB-AF4B-49F5-AB21-A8949EEFBEF9}"/>
              </a:ext>
            </a:extLst>
          </p:cNvPr>
          <p:cNvSpPr/>
          <p:nvPr/>
        </p:nvSpPr>
        <p:spPr>
          <a:xfrm>
            <a:off x="457200" y="940974"/>
            <a:ext cx="8229600" cy="83095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chemeClr val="dk1"/>
                </a:solidFill>
                <a:latin typeface="Times New Roman"/>
                <a:ea typeface="Times New Roman"/>
                <a:cs typeface="Times New Roman"/>
                <a:sym typeface="Times New Roman"/>
              </a:rPr>
              <a:t>An analog signal carries 4 bits per signal element. If 1000 signal elements are sent per second, find the bit rate.</a:t>
            </a:r>
            <a:endParaRPr sz="2400" dirty="0"/>
          </a:p>
        </p:txBody>
      </p:sp>
      <p:sp>
        <p:nvSpPr>
          <p:cNvPr id="9" name="Google Shape;149;p7">
            <a:extLst>
              <a:ext uri="{FF2B5EF4-FFF2-40B4-BE49-F238E27FC236}">
                <a16:creationId xmlns:a16="http://schemas.microsoft.com/office/drawing/2014/main" id="{D9030F24-044F-4E97-BBB7-B5BF41F76F66}"/>
              </a:ext>
            </a:extLst>
          </p:cNvPr>
          <p:cNvSpPr/>
          <p:nvPr/>
        </p:nvSpPr>
        <p:spPr>
          <a:xfrm>
            <a:off x="457200" y="1919863"/>
            <a:ext cx="8686800" cy="120028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i="1" dirty="0">
                <a:solidFill>
                  <a:schemeClr val="hlink"/>
                </a:solidFill>
                <a:latin typeface="Times New Roman"/>
                <a:ea typeface="Times New Roman"/>
                <a:cs typeface="Times New Roman"/>
                <a:sym typeface="Times New Roman"/>
              </a:rPr>
              <a:t>Solution</a:t>
            </a:r>
            <a:endParaRPr sz="2400" dirty="0"/>
          </a:p>
          <a:p>
            <a:pPr marL="0" marR="0" lvl="0" indent="0" algn="l" rtl="0">
              <a:spcBef>
                <a:spcPts val="0"/>
              </a:spcBef>
              <a:spcAft>
                <a:spcPts val="0"/>
              </a:spcAft>
              <a:buNone/>
            </a:pPr>
            <a:r>
              <a:rPr lang="en-US" sz="2400" dirty="0">
                <a:solidFill>
                  <a:schemeClr val="dk1"/>
                </a:solidFill>
                <a:latin typeface="Times"/>
                <a:ea typeface="Times"/>
                <a:cs typeface="Times"/>
                <a:sym typeface="Times"/>
              </a:rPr>
              <a:t>In this case, r = 4, S = 1000 (signal rate, or baud), and N (the bit rate) is unknown. We can find the value of N from</a:t>
            </a:r>
            <a:endParaRPr sz="2400" dirty="0"/>
          </a:p>
        </p:txBody>
      </p:sp>
      <p:pic>
        <p:nvPicPr>
          <p:cNvPr id="10" name="Google Shape;151;p7">
            <a:extLst>
              <a:ext uri="{FF2B5EF4-FFF2-40B4-BE49-F238E27FC236}">
                <a16:creationId xmlns:a16="http://schemas.microsoft.com/office/drawing/2014/main" id="{74E5FBFE-DC44-463D-9715-C20E911B7F79}"/>
              </a:ext>
            </a:extLst>
          </p:cNvPr>
          <p:cNvPicPr preferRelativeResize="0"/>
          <p:nvPr/>
        </p:nvPicPr>
        <p:blipFill rotWithShape="1">
          <a:blip r:embed="rId4">
            <a:alphaModFix/>
          </a:blip>
          <a:srcRect/>
          <a:stretch/>
        </p:blipFill>
        <p:spPr>
          <a:xfrm>
            <a:off x="1354931" y="3485772"/>
            <a:ext cx="6434138" cy="566738"/>
          </a:xfrm>
          <a:prstGeom prst="rect">
            <a:avLst/>
          </a:prstGeom>
          <a:noFill/>
          <a:ln w="57150" cap="flat" cmpd="thickThin">
            <a:solidFill>
              <a:schemeClr val="folHlink"/>
            </a:solidFill>
            <a:prstDash val="solid"/>
            <a:miter lim="800000"/>
            <a:headEnd type="none" w="sm" len="sm"/>
            <a:tailEnd type="none" w="sm" len="sm"/>
          </a:ln>
        </p:spPr>
      </p:pic>
    </p:spTree>
    <p:extLst>
      <p:ext uri="{BB962C8B-B14F-4D97-AF65-F5344CB8AC3E}">
        <p14:creationId xmlns:p14="http://schemas.microsoft.com/office/powerpoint/2010/main" val="416338610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29"/>
          <p:cNvSpPr txBox="1">
            <a:spLocks noGrp="1"/>
          </p:cNvSpPr>
          <p:nvPr>
            <p:ph type="sldNum" idx="12"/>
          </p:nvPr>
        </p:nvSpPr>
        <p:spPr>
          <a:xfrm>
            <a:off x="7425344" y="4844839"/>
            <a:ext cx="984019" cy="273844"/>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en" sz="900">
                <a:solidFill>
                  <a:schemeClr val="dk1"/>
                </a:solidFill>
                <a:latin typeface="Times New Roman"/>
                <a:ea typeface="Times New Roman"/>
                <a:cs typeface="Times New Roman"/>
                <a:sym typeface="Times New Roman"/>
              </a:rPr>
              <a:t>34</a:t>
            </a:fld>
            <a:endParaRPr sz="900">
              <a:solidFill>
                <a:schemeClr val="dk1"/>
              </a:solidFill>
              <a:latin typeface="Times New Roman"/>
              <a:ea typeface="Times New Roman"/>
              <a:cs typeface="Times New Roman"/>
              <a:sym typeface="Times New Roman"/>
            </a:endParaRPr>
          </a:p>
        </p:txBody>
      </p:sp>
      <p:sp>
        <p:nvSpPr>
          <p:cNvPr id="185" name="Google Shape;185;p29"/>
          <p:cNvSpPr/>
          <p:nvPr/>
        </p:nvSpPr>
        <p:spPr>
          <a:xfrm>
            <a:off x="1071041" y="164348"/>
            <a:ext cx="7338322" cy="623248"/>
          </a:xfrm>
          <a:prstGeom prst="rect">
            <a:avLst/>
          </a:prstGeom>
          <a:noFill/>
          <a:ln>
            <a:noFill/>
          </a:ln>
        </p:spPr>
        <p:txBody>
          <a:bodyPr spcFirstLastPara="1" wrap="square" lIns="68575" tIns="34275" rIns="68575" bIns="34275" anchor="t" anchorCtr="0">
            <a:noAutofit/>
          </a:bodyPr>
          <a:lstStyle/>
          <a:p>
            <a:pPr>
              <a:buSzPct val="150000"/>
            </a:pPr>
            <a:r>
              <a:rPr lang="en-US" sz="2800" b="1" dirty="0">
                <a:solidFill>
                  <a:srgbClr val="7030A0"/>
                </a:solidFill>
                <a:latin typeface="Times New Roman"/>
                <a:ea typeface="Times New Roman"/>
                <a:cs typeface="Times New Roman"/>
                <a:sym typeface="Times New Roman"/>
              </a:rPr>
              <a:t>Example 4</a:t>
            </a:r>
            <a:endParaRPr lang="en-US" sz="2800" dirty="0">
              <a:solidFill>
                <a:srgbClr val="7030A0"/>
              </a:solidFill>
              <a:latin typeface="Times New Roman" panose="02020603050405020304" pitchFamily="18" charset="0"/>
              <a:cs typeface="Times New Roman" panose="02020603050405020304" pitchFamily="18" charset="0"/>
            </a:endParaRPr>
          </a:p>
        </p:txBody>
      </p:sp>
      <p:pic>
        <p:nvPicPr>
          <p:cNvPr id="186" name="Google Shape;186;p29"/>
          <p:cNvPicPr preferRelativeResize="0"/>
          <p:nvPr/>
        </p:nvPicPr>
        <p:blipFill rotWithShape="1">
          <a:blip r:embed="rId3">
            <a:alphaModFix/>
          </a:blip>
          <a:srcRect/>
          <a:stretch/>
        </p:blipFill>
        <p:spPr>
          <a:xfrm>
            <a:off x="41821" y="47020"/>
            <a:ext cx="739015" cy="528333"/>
          </a:xfrm>
          <a:prstGeom prst="rect">
            <a:avLst/>
          </a:prstGeom>
          <a:noFill/>
          <a:ln>
            <a:noFill/>
          </a:ln>
        </p:spPr>
      </p:pic>
      <p:sp>
        <p:nvSpPr>
          <p:cNvPr id="187" name="Google Shape;187;p29"/>
          <p:cNvSpPr txBox="1">
            <a:spLocks noGrp="1"/>
          </p:cNvSpPr>
          <p:nvPr>
            <p:ph type="dt" idx="10"/>
          </p:nvPr>
        </p:nvSpPr>
        <p:spPr>
          <a:xfrm>
            <a:off x="571500" y="4844838"/>
            <a:ext cx="2057400" cy="273900"/>
          </a:xfrm>
          <a:prstGeom prst="rect">
            <a:avLst/>
          </a:prstGeom>
          <a:noFill/>
          <a:ln>
            <a:noFill/>
          </a:ln>
        </p:spPr>
        <p:txBody>
          <a:bodyPr spcFirstLastPara="1" wrap="square" lIns="68575" tIns="34275" rIns="68575" bIns="34275" anchor="ctr" anchorCtr="0">
            <a:noAutofit/>
          </a:bodyPr>
          <a:lstStyle/>
          <a:p>
            <a:pPr marL="0" lvl="0" indent="0" algn="l" rtl="0">
              <a:spcBef>
                <a:spcPts val="0"/>
              </a:spcBef>
              <a:spcAft>
                <a:spcPts val="0"/>
              </a:spcAft>
              <a:buNone/>
            </a:pPr>
            <a:fld id="{4F9B4348-46ED-4BE1-AF3D-DD98F636EF71}" type="datetime1">
              <a:rPr lang="en-US" sz="800" b="1" smtClean="0">
                <a:solidFill>
                  <a:schemeClr val="dk1"/>
                </a:solidFill>
                <a:latin typeface="Times New Roman"/>
                <a:cs typeface="Times New Roman"/>
                <a:sym typeface="Times New Roman"/>
              </a:rPr>
              <a:t>2/1/2024</a:t>
            </a:fld>
            <a:endParaRPr sz="800" b="1">
              <a:solidFill>
                <a:schemeClr val="dk1"/>
              </a:solidFill>
              <a:latin typeface="Times New Roman"/>
              <a:ea typeface="Times New Roman"/>
              <a:cs typeface="Times New Roman"/>
              <a:sym typeface="Times New Roman"/>
            </a:endParaRPr>
          </a:p>
        </p:txBody>
      </p:sp>
      <p:sp>
        <p:nvSpPr>
          <p:cNvPr id="188" name="Google Shape;188;p29"/>
          <p:cNvSpPr txBox="1">
            <a:spLocks noGrp="1"/>
          </p:cNvSpPr>
          <p:nvPr>
            <p:ph type="ftr" idx="11"/>
          </p:nvPr>
        </p:nvSpPr>
        <p:spPr>
          <a:xfrm>
            <a:off x="2764639" y="4844839"/>
            <a:ext cx="3617100" cy="2739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r>
              <a:rPr lang="en-GB" sz="800" b="1" smtClean="0">
                <a:solidFill>
                  <a:schemeClr val="dk1"/>
                </a:solidFill>
                <a:latin typeface="Times New Roman"/>
                <a:ea typeface="Times New Roman"/>
                <a:cs typeface="Times New Roman"/>
                <a:sym typeface="Times New Roman"/>
              </a:rPr>
              <a:t>Unit 1                Computer Networks        SY BTech(CSE)    Semester-4               2023-24    </a:t>
            </a:r>
            <a:endParaRPr sz="800" b="1">
              <a:solidFill>
                <a:schemeClr val="dk1"/>
              </a:solidFill>
              <a:latin typeface="Times New Roman"/>
              <a:ea typeface="Times New Roman"/>
              <a:cs typeface="Times New Roman"/>
              <a:sym typeface="Times New Roman"/>
            </a:endParaRPr>
          </a:p>
        </p:txBody>
      </p:sp>
      <p:sp>
        <p:nvSpPr>
          <p:cNvPr id="16" name="Google Shape;162;p8">
            <a:extLst>
              <a:ext uri="{FF2B5EF4-FFF2-40B4-BE49-F238E27FC236}">
                <a16:creationId xmlns:a16="http://schemas.microsoft.com/office/drawing/2014/main" id="{075F1EF4-BAA4-4DFF-80F0-399F62E48E51}"/>
              </a:ext>
            </a:extLst>
          </p:cNvPr>
          <p:cNvSpPr/>
          <p:nvPr/>
        </p:nvSpPr>
        <p:spPr>
          <a:xfrm>
            <a:off x="628649" y="733425"/>
            <a:ext cx="8092563" cy="1177215"/>
          </a:xfrm>
          <a:prstGeom prst="rect">
            <a:avLst/>
          </a:prstGeom>
          <a:noFill/>
          <a:ln>
            <a:noFill/>
          </a:ln>
        </p:spPr>
        <p:txBody>
          <a:bodyPr spcFirstLastPara="1" wrap="square" lIns="68569" tIns="34275" rIns="68569" bIns="34275" anchor="t" anchorCtr="0">
            <a:spAutoFit/>
          </a:bodyPr>
          <a:lstStyle/>
          <a:p>
            <a:pPr algn="just"/>
            <a:r>
              <a:rPr lang="en-US" sz="2400" b="1" i="1" dirty="0">
                <a:solidFill>
                  <a:schemeClr val="dk1"/>
                </a:solidFill>
                <a:latin typeface="Times New Roman"/>
                <a:ea typeface="Times New Roman"/>
                <a:cs typeface="Times New Roman"/>
                <a:sym typeface="Times New Roman"/>
              </a:rPr>
              <a:t>An analog signal has a bit rate of 8000 bps and a baud rate of 1000 baud. How many data elements are carried by each signal element? How many signal elements do we need?</a:t>
            </a:r>
            <a:endParaRPr sz="2400" dirty="0"/>
          </a:p>
        </p:txBody>
      </p:sp>
      <p:sp>
        <p:nvSpPr>
          <p:cNvPr id="17" name="Google Shape;163;p8">
            <a:extLst>
              <a:ext uri="{FF2B5EF4-FFF2-40B4-BE49-F238E27FC236}">
                <a16:creationId xmlns:a16="http://schemas.microsoft.com/office/drawing/2014/main" id="{0C50C66C-320F-4CEC-8942-EDF8CBAFAB03}"/>
              </a:ext>
            </a:extLst>
          </p:cNvPr>
          <p:cNvSpPr/>
          <p:nvPr/>
        </p:nvSpPr>
        <p:spPr>
          <a:xfrm>
            <a:off x="555522" y="2057398"/>
            <a:ext cx="8165689" cy="1177215"/>
          </a:xfrm>
          <a:prstGeom prst="rect">
            <a:avLst/>
          </a:prstGeom>
          <a:noFill/>
          <a:ln>
            <a:noFill/>
          </a:ln>
        </p:spPr>
        <p:txBody>
          <a:bodyPr spcFirstLastPara="1" wrap="square" lIns="68569" tIns="34275" rIns="68569" bIns="34275" anchor="t" anchorCtr="0">
            <a:spAutoFit/>
          </a:bodyPr>
          <a:lstStyle/>
          <a:p>
            <a:r>
              <a:rPr lang="en-US" sz="2400" b="1" i="1" dirty="0">
                <a:solidFill>
                  <a:schemeClr val="hlink"/>
                </a:solidFill>
                <a:latin typeface="Times New Roman"/>
                <a:ea typeface="Times New Roman"/>
                <a:cs typeface="Times New Roman"/>
                <a:sym typeface="Times New Roman"/>
              </a:rPr>
              <a:t>Solution</a:t>
            </a:r>
            <a:endParaRPr sz="2400" dirty="0"/>
          </a:p>
          <a:p>
            <a:pPr algn="just"/>
            <a:r>
              <a:rPr lang="en-US" sz="2400" dirty="0">
                <a:solidFill>
                  <a:schemeClr val="dk1"/>
                </a:solidFill>
                <a:latin typeface="Times"/>
                <a:ea typeface="Times"/>
                <a:cs typeface="Times"/>
                <a:sym typeface="Times"/>
              </a:rPr>
              <a:t>In this example, S = 1000 baud, N = 8000bps, and r and L are unknown. We find first the value of r and then the value of L.</a:t>
            </a:r>
            <a:endParaRPr sz="2400" dirty="0"/>
          </a:p>
        </p:txBody>
      </p:sp>
      <p:pic>
        <p:nvPicPr>
          <p:cNvPr id="18" name="Google Shape;164;p8">
            <a:extLst>
              <a:ext uri="{FF2B5EF4-FFF2-40B4-BE49-F238E27FC236}">
                <a16:creationId xmlns:a16="http://schemas.microsoft.com/office/drawing/2014/main" id="{27647D28-1AC2-41C4-9C2B-14983222AC42}"/>
              </a:ext>
            </a:extLst>
          </p:cNvPr>
          <p:cNvPicPr preferRelativeResize="0"/>
          <p:nvPr/>
        </p:nvPicPr>
        <p:blipFill rotWithShape="1">
          <a:blip r:embed="rId4">
            <a:alphaModFix/>
          </a:blip>
          <a:srcRect/>
          <a:stretch/>
        </p:blipFill>
        <p:spPr>
          <a:xfrm>
            <a:off x="2045495" y="3421987"/>
            <a:ext cx="4070747" cy="783431"/>
          </a:xfrm>
          <a:prstGeom prst="rect">
            <a:avLst/>
          </a:prstGeom>
          <a:noFill/>
          <a:ln w="57150" cap="flat" cmpd="thickThin">
            <a:solidFill>
              <a:schemeClr val="folHlink"/>
            </a:solidFill>
            <a:prstDash val="solid"/>
            <a:miter lim="800000"/>
            <a:headEnd type="none" w="sm" len="sm"/>
            <a:tailEnd type="none" w="sm" len="sm"/>
          </a:ln>
        </p:spPr>
      </p:pic>
    </p:spTree>
    <p:extLst>
      <p:ext uri="{BB962C8B-B14F-4D97-AF65-F5344CB8AC3E}">
        <p14:creationId xmlns:p14="http://schemas.microsoft.com/office/powerpoint/2010/main" val="16145944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29"/>
          <p:cNvSpPr txBox="1">
            <a:spLocks noGrp="1"/>
          </p:cNvSpPr>
          <p:nvPr>
            <p:ph type="sldNum" idx="12"/>
          </p:nvPr>
        </p:nvSpPr>
        <p:spPr>
          <a:xfrm>
            <a:off x="7425344" y="4844839"/>
            <a:ext cx="984019" cy="273844"/>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en" sz="900">
                <a:solidFill>
                  <a:schemeClr val="dk1"/>
                </a:solidFill>
                <a:latin typeface="Times New Roman"/>
                <a:ea typeface="Times New Roman"/>
                <a:cs typeface="Times New Roman"/>
                <a:sym typeface="Times New Roman"/>
              </a:rPr>
              <a:t>35</a:t>
            </a:fld>
            <a:endParaRPr sz="900">
              <a:solidFill>
                <a:schemeClr val="dk1"/>
              </a:solidFill>
              <a:latin typeface="Times New Roman"/>
              <a:ea typeface="Times New Roman"/>
              <a:cs typeface="Times New Roman"/>
              <a:sym typeface="Times New Roman"/>
            </a:endParaRPr>
          </a:p>
        </p:txBody>
      </p:sp>
      <p:sp>
        <p:nvSpPr>
          <p:cNvPr id="185" name="Google Shape;185;p29"/>
          <p:cNvSpPr/>
          <p:nvPr/>
        </p:nvSpPr>
        <p:spPr>
          <a:xfrm>
            <a:off x="1071041" y="185434"/>
            <a:ext cx="7338322" cy="623248"/>
          </a:xfrm>
          <a:prstGeom prst="rect">
            <a:avLst/>
          </a:prstGeom>
          <a:noFill/>
          <a:ln>
            <a:noFill/>
          </a:ln>
        </p:spPr>
        <p:txBody>
          <a:bodyPr spcFirstLastPara="1" wrap="square" lIns="68575" tIns="34275" rIns="68575" bIns="34275" anchor="t" anchorCtr="0">
            <a:noAutofit/>
          </a:bodyPr>
          <a:lstStyle/>
          <a:p>
            <a:r>
              <a:rPr lang="en-IN" sz="2800" dirty="0">
                <a:solidFill>
                  <a:srgbClr val="C00000"/>
                </a:solidFill>
                <a:latin typeface="Times New Roman" panose="02020603050405020304" pitchFamily="18" charset="0"/>
                <a:cs typeface="Times New Roman" panose="02020603050405020304" pitchFamily="18" charset="0"/>
              </a:rPr>
              <a:t>Amplitude Shift Keying (ASK)</a:t>
            </a:r>
            <a:endParaRPr lang="en-US" altLang="en-US" sz="2800" b="1" dirty="0">
              <a:solidFill>
                <a:srgbClr val="C00000"/>
              </a:solidFill>
              <a:latin typeface="Times New Roman" panose="02020603050405020304" pitchFamily="18" charset="0"/>
            </a:endParaRPr>
          </a:p>
        </p:txBody>
      </p:sp>
      <p:pic>
        <p:nvPicPr>
          <p:cNvPr id="186" name="Google Shape;186;p29"/>
          <p:cNvPicPr preferRelativeResize="0"/>
          <p:nvPr/>
        </p:nvPicPr>
        <p:blipFill rotWithShape="1">
          <a:blip r:embed="rId3">
            <a:alphaModFix/>
          </a:blip>
          <a:srcRect/>
          <a:stretch/>
        </p:blipFill>
        <p:spPr>
          <a:xfrm>
            <a:off x="41821" y="47020"/>
            <a:ext cx="739015" cy="528333"/>
          </a:xfrm>
          <a:prstGeom prst="rect">
            <a:avLst/>
          </a:prstGeom>
          <a:noFill/>
          <a:ln>
            <a:noFill/>
          </a:ln>
        </p:spPr>
      </p:pic>
      <p:sp>
        <p:nvSpPr>
          <p:cNvPr id="187" name="Google Shape;187;p29"/>
          <p:cNvSpPr txBox="1">
            <a:spLocks noGrp="1"/>
          </p:cNvSpPr>
          <p:nvPr>
            <p:ph type="dt" idx="10"/>
          </p:nvPr>
        </p:nvSpPr>
        <p:spPr>
          <a:xfrm>
            <a:off x="571500" y="4844838"/>
            <a:ext cx="2057400" cy="273900"/>
          </a:xfrm>
          <a:prstGeom prst="rect">
            <a:avLst/>
          </a:prstGeom>
          <a:noFill/>
          <a:ln>
            <a:noFill/>
          </a:ln>
        </p:spPr>
        <p:txBody>
          <a:bodyPr spcFirstLastPara="1" wrap="square" lIns="68575" tIns="34275" rIns="68575" bIns="34275" anchor="ctr" anchorCtr="0">
            <a:noAutofit/>
          </a:bodyPr>
          <a:lstStyle/>
          <a:p>
            <a:pPr marL="0" lvl="0" indent="0" algn="l" rtl="0">
              <a:spcBef>
                <a:spcPts val="0"/>
              </a:spcBef>
              <a:spcAft>
                <a:spcPts val="0"/>
              </a:spcAft>
              <a:buNone/>
            </a:pPr>
            <a:fld id="{525255D7-CDA6-4D84-B593-2AE07339CD40}" type="datetime1">
              <a:rPr lang="en-US" sz="800" b="1" smtClean="0">
                <a:solidFill>
                  <a:schemeClr val="dk1"/>
                </a:solidFill>
                <a:latin typeface="Times New Roman"/>
                <a:cs typeface="Times New Roman"/>
                <a:sym typeface="Times New Roman"/>
              </a:rPr>
              <a:t>2/1/2024</a:t>
            </a:fld>
            <a:endParaRPr sz="800" b="1">
              <a:solidFill>
                <a:schemeClr val="dk1"/>
              </a:solidFill>
              <a:latin typeface="Times New Roman"/>
              <a:ea typeface="Times New Roman"/>
              <a:cs typeface="Times New Roman"/>
              <a:sym typeface="Times New Roman"/>
            </a:endParaRPr>
          </a:p>
        </p:txBody>
      </p:sp>
      <p:sp>
        <p:nvSpPr>
          <p:cNvPr id="188" name="Google Shape;188;p29"/>
          <p:cNvSpPr txBox="1">
            <a:spLocks noGrp="1"/>
          </p:cNvSpPr>
          <p:nvPr>
            <p:ph type="ftr" idx="11"/>
          </p:nvPr>
        </p:nvSpPr>
        <p:spPr>
          <a:xfrm>
            <a:off x="2764639" y="4844839"/>
            <a:ext cx="3617100" cy="2739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r>
              <a:rPr lang="en-GB" sz="800" b="1" smtClean="0">
                <a:solidFill>
                  <a:schemeClr val="dk1"/>
                </a:solidFill>
                <a:latin typeface="Times New Roman"/>
                <a:ea typeface="Times New Roman"/>
                <a:cs typeface="Times New Roman"/>
                <a:sym typeface="Times New Roman"/>
              </a:rPr>
              <a:t>Unit 1                Computer Networks        SY BTech(CSE)    Semester-4               2023-24    </a:t>
            </a:r>
            <a:endParaRPr sz="800" b="1">
              <a:solidFill>
                <a:schemeClr val="dk1"/>
              </a:solidFill>
              <a:latin typeface="Times New Roman"/>
              <a:ea typeface="Times New Roman"/>
              <a:cs typeface="Times New Roman"/>
              <a:sym typeface="Times New Roman"/>
            </a:endParaRPr>
          </a:p>
        </p:txBody>
      </p:sp>
      <p:pic>
        <p:nvPicPr>
          <p:cNvPr id="10" name="Picture 6">
            <a:extLst>
              <a:ext uri="{FF2B5EF4-FFF2-40B4-BE49-F238E27FC236}">
                <a16:creationId xmlns:a16="http://schemas.microsoft.com/office/drawing/2014/main" id="{90DBC610-878B-4703-9E42-D8AB850ACBE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35324" y="530511"/>
            <a:ext cx="3490828" cy="11998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a:extLst>
              <a:ext uri="{FF2B5EF4-FFF2-40B4-BE49-F238E27FC236}">
                <a16:creationId xmlns:a16="http://schemas.microsoft.com/office/drawing/2014/main" id="{EC75F42D-3DC4-48EC-BBC1-67520153BD8C}"/>
              </a:ext>
            </a:extLst>
          </p:cNvPr>
          <p:cNvSpPr/>
          <p:nvPr/>
        </p:nvSpPr>
        <p:spPr>
          <a:xfrm>
            <a:off x="351220" y="808682"/>
            <a:ext cx="5001365" cy="830997"/>
          </a:xfrm>
          <a:prstGeom prst="rect">
            <a:avLst/>
          </a:prstGeom>
        </p:spPr>
        <p:txBody>
          <a:bodyPr wrap="square">
            <a:spAutoFit/>
          </a:bodyPr>
          <a:lstStyle/>
          <a:p>
            <a:pPr algn="just"/>
            <a:r>
              <a:rPr lang="en-IN" sz="1600" dirty="0">
                <a:latin typeface="Times New Roman" panose="02020603050405020304" pitchFamily="18" charset="0"/>
                <a:cs typeface="Times New Roman" panose="02020603050405020304" pitchFamily="18" charset="0"/>
              </a:rPr>
              <a:t>In </a:t>
            </a:r>
            <a:r>
              <a:rPr lang="en-IN" sz="1600" dirty="0">
                <a:solidFill>
                  <a:srgbClr val="FF0000"/>
                </a:solidFill>
                <a:latin typeface="Times New Roman" panose="02020603050405020304" pitchFamily="18" charset="0"/>
                <a:cs typeface="Times New Roman" panose="02020603050405020304" pitchFamily="18" charset="0"/>
              </a:rPr>
              <a:t>amplitude shift keying</a:t>
            </a:r>
            <a:r>
              <a:rPr lang="en-IN" sz="1600" dirty="0">
                <a:latin typeface="Times New Roman" panose="02020603050405020304" pitchFamily="18" charset="0"/>
                <a:cs typeface="Times New Roman" panose="02020603050405020304" pitchFamily="18" charset="0"/>
              </a:rPr>
              <a:t>, the </a:t>
            </a:r>
            <a:r>
              <a:rPr lang="en-IN" sz="1600" b="1" dirty="0">
                <a:latin typeface="Times New Roman" panose="02020603050405020304" pitchFamily="18" charset="0"/>
                <a:cs typeface="Times New Roman" panose="02020603050405020304" pitchFamily="18" charset="0"/>
              </a:rPr>
              <a:t>amplitude of the carrier signal is varied</a:t>
            </a:r>
            <a:r>
              <a:rPr lang="en-IN" sz="1600" dirty="0">
                <a:latin typeface="Times New Roman" panose="02020603050405020304" pitchFamily="18" charset="0"/>
                <a:cs typeface="Times New Roman" panose="02020603050405020304" pitchFamily="18" charset="0"/>
              </a:rPr>
              <a:t> to create signal elements. Both </a:t>
            </a:r>
            <a:r>
              <a:rPr lang="en-IN" sz="1600" b="1" dirty="0">
                <a:solidFill>
                  <a:srgbClr val="002060"/>
                </a:solidFill>
                <a:latin typeface="Times New Roman" panose="02020603050405020304" pitchFamily="18" charset="0"/>
                <a:cs typeface="Times New Roman" panose="02020603050405020304" pitchFamily="18" charset="0"/>
              </a:rPr>
              <a:t>frequency and phase remain constant </a:t>
            </a:r>
            <a:r>
              <a:rPr lang="en-IN" sz="1600" dirty="0">
                <a:latin typeface="Times New Roman" panose="02020603050405020304" pitchFamily="18" charset="0"/>
                <a:cs typeface="Times New Roman" panose="02020603050405020304" pitchFamily="18" charset="0"/>
              </a:rPr>
              <a:t>while the amplitude changes.</a:t>
            </a:r>
          </a:p>
        </p:txBody>
      </p:sp>
      <p:pic>
        <p:nvPicPr>
          <p:cNvPr id="14" name="Picture 8">
            <a:extLst>
              <a:ext uri="{FF2B5EF4-FFF2-40B4-BE49-F238E27FC236}">
                <a16:creationId xmlns:a16="http://schemas.microsoft.com/office/drawing/2014/main" id="{48838A66-ECB8-46DD-BC19-7E59ACD159E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0836" y="1785760"/>
            <a:ext cx="6915023" cy="18839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14">
            <a:extLst>
              <a:ext uri="{FF2B5EF4-FFF2-40B4-BE49-F238E27FC236}">
                <a16:creationId xmlns:a16="http://schemas.microsoft.com/office/drawing/2014/main" id="{7FD9FA32-639B-493A-BED2-3F9E7F38A0E7}"/>
              </a:ext>
            </a:extLst>
          </p:cNvPr>
          <p:cNvSpPr/>
          <p:nvPr/>
        </p:nvSpPr>
        <p:spPr>
          <a:xfrm>
            <a:off x="503620" y="3815790"/>
            <a:ext cx="8068880" cy="830997"/>
          </a:xfrm>
          <a:prstGeom prst="rect">
            <a:avLst/>
          </a:prstGeom>
        </p:spPr>
        <p:txBody>
          <a:bodyPr wrap="square">
            <a:spAutoFit/>
          </a:bodyPr>
          <a:lstStyle/>
          <a:p>
            <a:pPr marL="285750" indent="-285750">
              <a:buSzPct val="15000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ASK is normally implemented using only two levels. This is referred to </a:t>
            </a:r>
            <a:r>
              <a:rPr lang="en-US" sz="1600" dirty="0">
                <a:solidFill>
                  <a:srgbClr val="FF0000"/>
                </a:solidFill>
                <a:latin typeface="Times New Roman" panose="02020603050405020304" pitchFamily="18" charset="0"/>
                <a:cs typeface="Times New Roman" panose="02020603050405020304" pitchFamily="18" charset="0"/>
              </a:rPr>
              <a:t>as binary amplitude shift keying</a:t>
            </a:r>
            <a:r>
              <a:rPr lang="en-US" sz="1600" dirty="0">
                <a:latin typeface="Times New Roman" panose="02020603050405020304" pitchFamily="18" charset="0"/>
                <a:cs typeface="Times New Roman" panose="02020603050405020304" pitchFamily="18" charset="0"/>
              </a:rPr>
              <a:t> or </a:t>
            </a:r>
            <a:r>
              <a:rPr lang="en-US" sz="1600" dirty="0">
                <a:solidFill>
                  <a:srgbClr val="FF0000"/>
                </a:solidFill>
                <a:latin typeface="Times New Roman" panose="02020603050405020304" pitchFamily="18" charset="0"/>
                <a:cs typeface="Times New Roman" panose="02020603050405020304" pitchFamily="18" charset="0"/>
              </a:rPr>
              <a:t>on-off keying (OOK</a:t>
            </a:r>
            <a:r>
              <a:rPr lang="en-US" sz="1600" dirty="0">
                <a:latin typeface="Times New Roman" panose="02020603050405020304" pitchFamily="18" charset="0"/>
                <a:cs typeface="Times New Roman" panose="02020603050405020304" pitchFamily="18" charset="0"/>
              </a:rPr>
              <a:t>). The peak amplitude of one signal level is 0; the other is the same as the amplitude of the carrier frequency</a:t>
            </a:r>
            <a:endParaRPr lang="en-IN"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6278657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29"/>
          <p:cNvSpPr txBox="1">
            <a:spLocks noGrp="1"/>
          </p:cNvSpPr>
          <p:nvPr>
            <p:ph type="sldNum" idx="12"/>
          </p:nvPr>
        </p:nvSpPr>
        <p:spPr>
          <a:xfrm>
            <a:off x="7425344" y="4844839"/>
            <a:ext cx="984019" cy="273844"/>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en" sz="900">
                <a:solidFill>
                  <a:schemeClr val="dk1"/>
                </a:solidFill>
                <a:latin typeface="Times New Roman"/>
                <a:ea typeface="Times New Roman"/>
                <a:cs typeface="Times New Roman"/>
                <a:sym typeface="Times New Roman"/>
              </a:rPr>
              <a:t>36</a:t>
            </a:fld>
            <a:endParaRPr sz="900">
              <a:solidFill>
                <a:schemeClr val="dk1"/>
              </a:solidFill>
              <a:latin typeface="Times New Roman"/>
              <a:ea typeface="Times New Roman"/>
              <a:cs typeface="Times New Roman"/>
              <a:sym typeface="Times New Roman"/>
            </a:endParaRPr>
          </a:p>
        </p:txBody>
      </p:sp>
      <p:sp>
        <p:nvSpPr>
          <p:cNvPr id="185" name="Google Shape;185;p29"/>
          <p:cNvSpPr/>
          <p:nvPr/>
        </p:nvSpPr>
        <p:spPr>
          <a:xfrm>
            <a:off x="1353615" y="185434"/>
            <a:ext cx="7338322" cy="623248"/>
          </a:xfrm>
          <a:prstGeom prst="rect">
            <a:avLst/>
          </a:prstGeom>
          <a:noFill/>
          <a:ln>
            <a:noFill/>
          </a:ln>
        </p:spPr>
        <p:txBody>
          <a:bodyPr spcFirstLastPara="1" wrap="square" lIns="68575" tIns="34275" rIns="68575" bIns="34275" anchor="t" anchorCtr="0">
            <a:noAutofit/>
          </a:bodyPr>
          <a:lstStyle/>
          <a:p>
            <a:r>
              <a:rPr lang="en-IN" sz="2800" dirty="0">
                <a:solidFill>
                  <a:srgbClr val="C00000"/>
                </a:solidFill>
                <a:latin typeface="Times New Roman" panose="02020603050405020304" pitchFamily="18" charset="0"/>
                <a:cs typeface="Times New Roman" panose="02020603050405020304" pitchFamily="18" charset="0"/>
              </a:rPr>
              <a:t>Bandwidth of Amplitude Shift Keying (ASK)</a:t>
            </a:r>
            <a:endParaRPr lang="en-US" altLang="en-US" sz="2800" b="1" dirty="0">
              <a:solidFill>
                <a:srgbClr val="C00000"/>
              </a:solidFill>
              <a:latin typeface="Times New Roman" panose="02020603050405020304" pitchFamily="18" charset="0"/>
            </a:endParaRPr>
          </a:p>
        </p:txBody>
      </p:sp>
      <p:pic>
        <p:nvPicPr>
          <p:cNvPr id="186" name="Google Shape;186;p29"/>
          <p:cNvPicPr preferRelativeResize="0"/>
          <p:nvPr/>
        </p:nvPicPr>
        <p:blipFill rotWithShape="1">
          <a:blip r:embed="rId3">
            <a:alphaModFix/>
          </a:blip>
          <a:srcRect/>
          <a:stretch/>
        </p:blipFill>
        <p:spPr>
          <a:xfrm>
            <a:off x="41821" y="47020"/>
            <a:ext cx="739015" cy="528333"/>
          </a:xfrm>
          <a:prstGeom prst="rect">
            <a:avLst/>
          </a:prstGeom>
          <a:noFill/>
          <a:ln>
            <a:noFill/>
          </a:ln>
        </p:spPr>
      </p:pic>
      <p:sp>
        <p:nvSpPr>
          <p:cNvPr id="187" name="Google Shape;187;p29"/>
          <p:cNvSpPr txBox="1">
            <a:spLocks noGrp="1"/>
          </p:cNvSpPr>
          <p:nvPr>
            <p:ph type="dt" idx="10"/>
          </p:nvPr>
        </p:nvSpPr>
        <p:spPr>
          <a:xfrm>
            <a:off x="571500" y="4844838"/>
            <a:ext cx="2057400" cy="273900"/>
          </a:xfrm>
          <a:prstGeom prst="rect">
            <a:avLst/>
          </a:prstGeom>
          <a:noFill/>
          <a:ln>
            <a:noFill/>
          </a:ln>
        </p:spPr>
        <p:txBody>
          <a:bodyPr spcFirstLastPara="1" wrap="square" lIns="68575" tIns="34275" rIns="68575" bIns="34275" anchor="ctr" anchorCtr="0">
            <a:noAutofit/>
          </a:bodyPr>
          <a:lstStyle/>
          <a:p>
            <a:pPr marL="0" lvl="0" indent="0" algn="l" rtl="0">
              <a:spcBef>
                <a:spcPts val="0"/>
              </a:spcBef>
              <a:spcAft>
                <a:spcPts val="0"/>
              </a:spcAft>
              <a:buNone/>
            </a:pPr>
            <a:fld id="{B2067FEF-0B91-457C-BEA7-777E20ABF183}" type="datetime1">
              <a:rPr lang="en-US" sz="800" b="1" smtClean="0">
                <a:solidFill>
                  <a:schemeClr val="dk1"/>
                </a:solidFill>
                <a:latin typeface="Times New Roman"/>
                <a:cs typeface="Times New Roman"/>
                <a:sym typeface="Times New Roman"/>
              </a:rPr>
              <a:t>2/1/2024</a:t>
            </a:fld>
            <a:endParaRPr sz="800" b="1">
              <a:solidFill>
                <a:schemeClr val="dk1"/>
              </a:solidFill>
              <a:latin typeface="Times New Roman"/>
              <a:ea typeface="Times New Roman"/>
              <a:cs typeface="Times New Roman"/>
              <a:sym typeface="Times New Roman"/>
            </a:endParaRPr>
          </a:p>
        </p:txBody>
      </p:sp>
      <p:sp>
        <p:nvSpPr>
          <p:cNvPr id="188" name="Google Shape;188;p29"/>
          <p:cNvSpPr txBox="1">
            <a:spLocks noGrp="1"/>
          </p:cNvSpPr>
          <p:nvPr>
            <p:ph type="ftr" idx="11"/>
          </p:nvPr>
        </p:nvSpPr>
        <p:spPr>
          <a:xfrm>
            <a:off x="2764639" y="4844839"/>
            <a:ext cx="3617100" cy="2739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r>
              <a:rPr lang="en-GB" sz="800" b="1" smtClean="0">
                <a:solidFill>
                  <a:schemeClr val="dk1"/>
                </a:solidFill>
                <a:latin typeface="Times New Roman"/>
                <a:ea typeface="Times New Roman"/>
                <a:cs typeface="Times New Roman"/>
                <a:sym typeface="Times New Roman"/>
              </a:rPr>
              <a:t>Unit 1                Computer Networks        SY BTech(CSE)    Semester-4               2023-24    </a:t>
            </a:r>
            <a:endParaRPr sz="800" b="1">
              <a:solidFill>
                <a:schemeClr val="dk1"/>
              </a:solidFill>
              <a:latin typeface="Times New Roman"/>
              <a:ea typeface="Times New Roman"/>
              <a:cs typeface="Times New Roman"/>
              <a:sym typeface="Times New Roman"/>
            </a:endParaRPr>
          </a:p>
        </p:txBody>
      </p:sp>
      <p:sp>
        <p:nvSpPr>
          <p:cNvPr id="3" name="Rectangle 2">
            <a:extLst>
              <a:ext uri="{FF2B5EF4-FFF2-40B4-BE49-F238E27FC236}">
                <a16:creationId xmlns:a16="http://schemas.microsoft.com/office/drawing/2014/main" id="{026C084B-6B23-4759-B1FE-19E8A15F16B1}"/>
              </a:ext>
            </a:extLst>
          </p:cNvPr>
          <p:cNvSpPr/>
          <p:nvPr/>
        </p:nvSpPr>
        <p:spPr>
          <a:xfrm>
            <a:off x="379141" y="977468"/>
            <a:ext cx="8452625" cy="3483005"/>
          </a:xfrm>
          <a:prstGeom prst="rect">
            <a:avLst/>
          </a:prstGeom>
        </p:spPr>
        <p:txBody>
          <a:bodyPr wrap="square">
            <a:spAutoFit/>
          </a:bodyPr>
          <a:lstStyle/>
          <a:p>
            <a:pPr marL="228600" lvl="0" indent="-228600">
              <a:lnSpc>
                <a:spcPct val="90000"/>
              </a:lnSpc>
              <a:buClr>
                <a:schemeClr val="dk1"/>
              </a:buClr>
              <a:buSzPts val="2800"/>
              <a:buChar char="•"/>
            </a:pPr>
            <a:r>
              <a:rPr lang="en-US" sz="1800" dirty="0">
                <a:latin typeface="Times New Roman" panose="02020603050405020304" pitchFamily="18" charset="0"/>
                <a:cs typeface="Times New Roman" panose="02020603050405020304" pitchFamily="18" charset="0"/>
              </a:rPr>
              <a:t>Carrier signal is only sine wave, the process of modulation produces a non periodic composite signal. </a:t>
            </a:r>
          </a:p>
          <a:p>
            <a:pPr marL="228600" lvl="0" indent="-228600">
              <a:lnSpc>
                <a:spcPct val="90000"/>
              </a:lnSpc>
              <a:spcBef>
                <a:spcPts val="1000"/>
              </a:spcBef>
              <a:buClr>
                <a:schemeClr val="dk1"/>
              </a:buClr>
              <a:buSzPts val="2800"/>
              <a:buChar char="•"/>
            </a:pPr>
            <a:r>
              <a:rPr lang="en-US" sz="1800" dirty="0">
                <a:latin typeface="Times New Roman" panose="02020603050405020304" pitchFamily="18" charset="0"/>
                <a:cs typeface="Times New Roman" panose="02020603050405020304" pitchFamily="18" charset="0"/>
              </a:rPr>
              <a:t>Bandwidth is proportional to signal rate(baud rate).</a:t>
            </a:r>
          </a:p>
          <a:p>
            <a:pPr marL="228600" lvl="0" indent="-228600">
              <a:lnSpc>
                <a:spcPct val="90000"/>
              </a:lnSpc>
              <a:spcBef>
                <a:spcPts val="1000"/>
              </a:spcBef>
              <a:buClr>
                <a:schemeClr val="dk1"/>
              </a:buClr>
              <a:buSzPts val="2800"/>
              <a:buChar char="•"/>
            </a:pPr>
            <a:r>
              <a:rPr lang="en-US" sz="1800" dirty="0">
                <a:latin typeface="Times New Roman" panose="02020603050405020304" pitchFamily="18" charset="0"/>
                <a:cs typeface="Times New Roman" panose="02020603050405020304" pitchFamily="18" charset="0"/>
              </a:rPr>
              <a:t>There is another factor involved called as d, which depends on modulation and filtering process. The value of d is between 0 and 1. </a:t>
            </a:r>
          </a:p>
          <a:p>
            <a:pPr marL="228600" lvl="0" indent="-228600">
              <a:lnSpc>
                <a:spcPct val="90000"/>
              </a:lnSpc>
              <a:spcBef>
                <a:spcPts val="1000"/>
              </a:spcBef>
              <a:buClr>
                <a:schemeClr val="dk1"/>
              </a:buClr>
              <a:buSzPts val="2800"/>
              <a:buChar char="•"/>
            </a:pPr>
            <a:r>
              <a:rPr lang="en-US" sz="1800" dirty="0">
                <a:latin typeface="Times New Roman" panose="02020603050405020304" pitchFamily="18" charset="0"/>
                <a:cs typeface="Times New Roman" panose="02020603050405020304" pitchFamily="18" charset="0"/>
              </a:rPr>
              <a:t>Bandwidth can be expressed as shown</a:t>
            </a:r>
          </a:p>
          <a:p>
            <a:pPr lvl="0" algn="ctr">
              <a:lnSpc>
                <a:spcPct val="90000"/>
              </a:lnSpc>
              <a:spcBef>
                <a:spcPts val="1000"/>
              </a:spcBef>
              <a:buClr>
                <a:schemeClr val="dk1"/>
              </a:buClr>
              <a:buSzPts val="2800"/>
            </a:pPr>
            <a:r>
              <a:rPr lang="en-US" sz="1800" dirty="0">
                <a:latin typeface="Times New Roman" panose="02020603050405020304" pitchFamily="18" charset="0"/>
                <a:cs typeface="Times New Roman" panose="02020603050405020304" pitchFamily="18" charset="0"/>
              </a:rPr>
              <a:t>B= (1+d) * S</a:t>
            </a:r>
          </a:p>
          <a:p>
            <a:pPr lvl="0">
              <a:lnSpc>
                <a:spcPct val="90000"/>
              </a:lnSpc>
              <a:spcBef>
                <a:spcPts val="1000"/>
              </a:spcBef>
              <a:buClr>
                <a:schemeClr val="dk1"/>
              </a:buClr>
              <a:buSzPts val="2800"/>
            </a:pPr>
            <a:r>
              <a:rPr lang="en-US" sz="1800" dirty="0">
                <a:latin typeface="Times New Roman" panose="02020603050405020304" pitchFamily="18" charset="0"/>
                <a:cs typeface="Times New Roman" panose="02020603050405020304" pitchFamily="18" charset="0"/>
              </a:rPr>
              <a:t>Where B is the bandwidth and S is the signal rate.</a:t>
            </a:r>
          </a:p>
          <a:p>
            <a:pPr lvl="0">
              <a:lnSpc>
                <a:spcPct val="90000"/>
              </a:lnSpc>
              <a:spcBef>
                <a:spcPts val="1000"/>
              </a:spcBef>
              <a:buClr>
                <a:schemeClr val="dk1"/>
              </a:buClr>
              <a:buSzPts val="2800"/>
            </a:pPr>
            <a:r>
              <a:rPr lang="en-US" sz="1800" dirty="0">
                <a:latin typeface="Times New Roman" panose="02020603050405020304" pitchFamily="18" charset="0"/>
                <a:cs typeface="Times New Roman" panose="02020603050405020304" pitchFamily="18" charset="0"/>
              </a:rPr>
              <a:t>The middle of bandwidth is fc where carrier frequency is located.</a:t>
            </a:r>
          </a:p>
          <a:p>
            <a:pPr lvl="0">
              <a:lnSpc>
                <a:spcPct val="90000"/>
              </a:lnSpc>
              <a:spcBef>
                <a:spcPts val="1000"/>
              </a:spcBef>
              <a:buClr>
                <a:schemeClr val="dk1"/>
              </a:buClr>
              <a:buSzPts val="2800"/>
            </a:pPr>
            <a:endParaRPr lang="en-US"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1679986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29"/>
          <p:cNvSpPr txBox="1">
            <a:spLocks noGrp="1"/>
          </p:cNvSpPr>
          <p:nvPr>
            <p:ph type="sldNum" idx="12"/>
          </p:nvPr>
        </p:nvSpPr>
        <p:spPr>
          <a:xfrm>
            <a:off x="7425344" y="4844839"/>
            <a:ext cx="984019" cy="273844"/>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en" sz="900">
                <a:solidFill>
                  <a:schemeClr val="dk1"/>
                </a:solidFill>
                <a:latin typeface="Times New Roman"/>
                <a:ea typeface="Times New Roman"/>
                <a:cs typeface="Times New Roman"/>
                <a:sym typeface="Times New Roman"/>
              </a:rPr>
              <a:t>37</a:t>
            </a:fld>
            <a:endParaRPr sz="900">
              <a:solidFill>
                <a:schemeClr val="dk1"/>
              </a:solidFill>
              <a:latin typeface="Times New Roman"/>
              <a:ea typeface="Times New Roman"/>
              <a:cs typeface="Times New Roman"/>
              <a:sym typeface="Times New Roman"/>
            </a:endParaRPr>
          </a:p>
        </p:txBody>
      </p:sp>
      <p:sp>
        <p:nvSpPr>
          <p:cNvPr id="185" name="Google Shape;185;p29"/>
          <p:cNvSpPr/>
          <p:nvPr/>
        </p:nvSpPr>
        <p:spPr>
          <a:xfrm>
            <a:off x="1071041" y="164348"/>
            <a:ext cx="7338322" cy="623248"/>
          </a:xfrm>
          <a:prstGeom prst="rect">
            <a:avLst/>
          </a:prstGeom>
          <a:noFill/>
          <a:ln>
            <a:noFill/>
          </a:ln>
        </p:spPr>
        <p:txBody>
          <a:bodyPr spcFirstLastPara="1" wrap="square" lIns="68575" tIns="34275" rIns="68575" bIns="34275" anchor="t" anchorCtr="0">
            <a:noAutofit/>
          </a:bodyPr>
          <a:lstStyle/>
          <a:p>
            <a:pPr>
              <a:buSzPct val="150000"/>
            </a:pPr>
            <a:r>
              <a:rPr lang="en-US" sz="2800" dirty="0">
                <a:solidFill>
                  <a:srgbClr val="7030A0"/>
                </a:solidFill>
                <a:latin typeface="Times New Roman" panose="02020603050405020304" pitchFamily="18" charset="0"/>
                <a:cs typeface="Times New Roman" panose="02020603050405020304" pitchFamily="18" charset="0"/>
              </a:rPr>
              <a:t>Example 5</a:t>
            </a:r>
          </a:p>
        </p:txBody>
      </p:sp>
      <p:pic>
        <p:nvPicPr>
          <p:cNvPr id="186" name="Google Shape;186;p29"/>
          <p:cNvPicPr preferRelativeResize="0"/>
          <p:nvPr/>
        </p:nvPicPr>
        <p:blipFill rotWithShape="1">
          <a:blip r:embed="rId3">
            <a:alphaModFix/>
          </a:blip>
          <a:srcRect/>
          <a:stretch/>
        </p:blipFill>
        <p:spPr>
          <a:xfrm>
            <a:off x="41821" y="47020"/>
            <a:ext cx="739015" cy="528333"/>
          </a:xfrm>
          <a:prstGeom prst="rect">
            <a:avLst/>
          </a:prstGeom>
          <a:noFill/>
          <a:ln>
            <a:noFill/>
          </a:ln>
        </p:spPr>
      </p:pic>
      <p:sp>
        <p:nvSpPr>
          <p:cNvPr id="187" name="Google Shape;187;p29"/>
          <p:cNvSpPr txBox="1">
            <a:spLocks noGrp="1"/>
          </p:cNvSpPr>
          <p:nvPr>
            <p:ph type="dt" idx="10"/>
          </p:nvPr>
        </p:nvSpPr>
        <p:spPr>
          <a:xfrm>
            <a:off x="571500" y="4844838"/>
            <a:ext cx="2057400" cy="273900"/>
          </a:xfrm>
          <a:prstGeom prst="rect">
            <a:avLst/>
          </a:prstGeom>
          <a:noFill/>
          <a:ln>
            <a:noFill/>
          </a:ln>
        </p:spPr>
        <p:txBody>
          <a:bodyPr spcFirstLastPara="1" wrap="square" lIns="68575" tIns="34275" rIns="68575" bIns="34275" anchor="ctr" anchorCtr="0">
            <a:noAutofit/>
          </a:bodyPr>
          <a:lstStyle/>
          <a:p>
            <a:pPr marL="0" lvl="0" indent="0" algn="l" rtl="0">
              <a:spcBef>
                <a:spcPts val="0"/>
              </a:spcBef>
              <a:spcAft>
                <a:spcPts val="0"/>
              </a:spcAft>
              <a:buNone/>
            </a:pPr>
            <a:fld id="{94289D9B-B678-4B20-B639-96918DFD8945}" type="datetime1">
              <a:rPr lang="en-US" sz="800" b="1" smtClean="0">
                <a:solidFill>
                  <a:schemeClr val="dk1"/>
                </a:solidFill>
                <a:latin typeface="Times New Roman"/>
                <a:cs typeface="Times New Roman"/>
                <a:sym typeface="Times New Roman"/>
              </a:rPr>
              <a:t>2/1/2024</a:t>
            </a:fld>
            <a:endParaRPr sz="800" b="1">
              <a:solidFill>
                <a:schemeClr val="dk1"/>
              </a:solidFill>
              <a:latin typeface="Times New Roman"/>
              <a:ea typeface="Times New Roman"/>
              <a:cs typeface="Times New Roman"/>
              <a:sym typeface="Times New Roman"/>
            </a:endParaRPr>
          </a:p>
        </p:txBody>
      </p:sp>
      <p:sp>
        <p:nvSpPr>
          <p:cNvPr id="188" name="Google Shape;188;p29"/>
          <p:cNvSpPr txBox="1">
            <a:spLocks noGrp="1"/>
          </p:cNvSpPr>
          <p:nvPr>
            <p:ph type="ftr" idx="11"/>
          </p:nvPr>
        </p:nvSpPr>
        <p:spPr>
          <a:xfrm>
            <a:off x="2764639" y="4844839"/>
            <a:ext cx="3617100" cy="2739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r>
              <a:rPr lang="en-GB" sz="800" b="1" smtClean="0">
                <a:solidFill>
                  <a:schemeClr val="dk1"/>
                </a:solidFill>
                <a:latin typeface="Times New Roman"/>
                <a:ea typeface="Times New Roman"/>
                <a:cs typeface="Times New Roman"/>
                <a:sym typeface="Times New Roman"/>
              </a:rPr>
              <a:t>Unit 1                Computer Networks        SY BTech(CSE)    Semester-4               2023-24    </a:t>
            </a:r>
            <a:endParaRPr sz="800" b="1">
              <a:solidFill>
                <a:schemeClr val="dk1"/>
              </a:solidFill>
              <a:latin typeface="Times New Roman"/>
              <a:ea typeface="Times New Roman"/>
              <a:cs typeface="Times New Roman"/>
              <a:sym typeface="Times New Roman"/>
            </a:endParaRPr>
          </a:p>
        </p:txBody>
      </p:sp>
      <p:sp>
        <p:nvSpPr>
          <p:cNvPr id="10" name="Google Shape;222;p14">
            <a:extLst>
              <a:ext uri="{FF2B5EF4-FFF2-40B4-BE49-F238E27FC236}">
                <a16:creationId xmlns:a16="http://schemas.microsoft.com/office/drawing/2014/main" id="{4D37A421-0096-412C-BE23-9DB109A4A22E}"/>
              </a:ext>
            </a:extLst>
          </p:cNvPr>
          <p:cNvSpPr/>
          <p:nvPr/>
        </p:nvSpPr>
        <p:spPr>
          <a:xfrm>
            <a:off x="780835" y="742950"/>
            <a:ext cx="8156687" cy="900216"/>
          </a:xfrm>
          <a:prstGeom prst="rect">
            <a:avLst/>
          </a:prstGeom>
          <a:noFill/>
          <a:ln>
            <a:noFill/>
          </a:ln>
        </p:spPr>
        <p:txBody>
          <a:bodyPr spcFirstLastPara="1" wrap="square" lIns="68569" tIns="34275" rIns="68569" bIns="34275" anchor="t" anchorCtr="0">
            <a:spAutoFit/>
          </a:bodyPr>
          <a:lstStyle/>
          <a:p>
            <a:pPr algn="just"/>
            <a:r>
              <a:rPr lang="en-US" sz="1800" b="1" i="1" dirty="0">
                <a:solidFill>
                  <a:schemeClr val="dk1"/>
                </a:solidFill>
                <a:latin typeface="Times New Roman"/>
                <a:ea typeface="Times New Roman"/>
                <a:cs typeface="Times New Roman"/>
                <a:sym typeface="Times New Roman"/>
              </a:rPr>
              <a:t>We have an available bandwidth of 100 kHz which spans from 200 to 300 kHz. What are the carrier frequency and the bit rate (N) if we modulated our data by using ASK with d = 1?  </a:t>
            </a:r>
            <a:endParaRPr sz="1800" b="1" i="1" dirty="0">
              <a:solidFill>
                <a:schemeClr val="dk1"/>
              </a:solidFill>
              <a:latin typeface="Times New Roman"/>
              <a:ea typeface="Times New Roman"/>
              <a:cs typeface="Times New Roman"/>
              <a:sym typeface="Times New Roman"/>
            </a:endParaRPr>
          </a:p>
        </p:txBody>
      </p:sp>
      <p:sp>
        <p:nvSpPr>
          <p:cNvPr id="11" name="Google Shape;223;p14">
            <a:extLst>
              <a:ext uri="{FF2B5EF4-FFF2-40B4-BE49-F238E27FC236}">
                <a16:creationId xmlns:a16="http://schemas.microsoft.com/office/drawing/2014/main" id="{2A6C1B9E-CAE4-49CB-BB0A-A38B65F0F297}"/>
              </a:ext>
            </a:extLst>
          </p:cNvPr>
          <p:cNvSpPr/>
          <p:nvPr/>
        </p:nvSpPr>
        <p:spPr>
          <a:xfrm>
            <a:off x="442452" y="1514631"/>
            <a:ext cx="8495070" cy="3377817"/>
          </a:xfrm>
          <a:prstGeom prst="rect">
            <a:avLst/>
          </a:prstGeom>
          <a:noFill/>
          <a:ln>
            <a:noFill/>
          </a:ln>
        </p:spPr>
        <p:txBody>
          <a:bodyPr spcFirstLastPara="1" wrap="square" lIns="68569" tIns="34275" rIns="68569" bIns="34275" anchor="t" anchorCtr="0">
            <a:spAutoFit/>
          </a:bodyPr>
          <a:lstStyle/>
          <a:p>
            <a:pPr algn="just"/>
            <a:r>
              <a:rPr lang="en-US" sz="2100" b="1" i="1" dirty="0">
                <a:solidFill>
                  <a:schemeClr val="hlink"/>
                </a:solidFill>
                <a:latin typeface="Times New Roman"/>
                <a:ea typeface="Times New Roman"/>
                <a:cs typeface="Times New Roman"/>
                <a:sym typeface="Times New Roman"/>
              </a:rPr>
              <a:t>Solution</a:t>
            </a:r>
            <a:endParaRPr lang="en-US" sz="1050" dirty="0"/>
          </a:p>
          <a:p>
            <a:pPr algn="just"/>
            <a:r>
              <a:rPr lang="en-US" sz="1600" b="1" i="1" dirty="0">
                <a:solidFill>
                  <a:schemeClr val="dk1"/>
                </a:solidFill>
                <a:latin typeface="Times"/>
                <a:ea typeface="Times"/>
                <a:cs typeface="Times"/>
                <a:sym typeface="Times"/>
              </a:rPr>
              <a:t>The middle of the bandwidth is located at 250 kHz. This means that our carrier frequency can be at f</a:t>
            </a:r>
            <a:r>
              <a:rPr lang="en-US" sz="1600" b="1" i="1" baseline="-25000" dirty="0">
                <a:solidFill>
                  <a:schemeClr val="dk1"/>
                </a:solidFill>
                <a:latin typeface="Times"/>
                <a:ea typeface="Times"/>
                <a:cs typeface="Times"/>
                <a:sym typeface="Times"/>
              </a:rPr>
              <a:t>c</a:t>
            </a:r>
            <a:r>
              <a:rPr lang="en-US" sz="1600" b="1" i="1" dirty="0">
                <a:solidFill>
                  <a:schemeClr val="dk1"/>
                </a:solidFill>
                <a:latin typeface="Times"/>
                <a:ea typeface="Times"/>
                <a:cs typeface="Times"/>
                <a:sym typeface="Times"/>
              </a:rPr>
              <a:t> = 250 kHz. We can use the formula for bandwidth to find the bit rate (with d = 1 and r = 1).  </a:t>
            </a:r>
          </a:p>
          <a:p>
            <a:pPr algn="just"/>
            <a:endParaRPr lang="en-US" sz="1600" b="1" i="1" dirty="0">
              <a:solidFill>
                <a:schemeClr val="dk1"/>
              </a:solidFill>
              <a:latin typeface="Times"/>
              <a:ea typeface="Times"/>
              <a:cs typeface="Times"/>
              <a:sym typeface="Times"/>
            </a:endParaRPr>
          </a:p>
          <a:p>
            <a:pPr algn="just"/>
            <a:r>
              <a:rPr lang="en-US" sz="1600" b="1" i="1" dirty="0">
                <a:solidFill>
                  <a:schemeClr val="dk1"/>
                </a:solidFill>
                <a:latin typeface="Times New Roman"/>
                <a:ea typeface="Times New Roman"/>
                <a:cs typeface="Times New Roman"/>
                <a:sym typeface="Times New Roman"/>
              </a:rPr>
              <a:t>Bandwidth = (1+d) * baud rate S</a:t>
            </a:r>
            <a:endParaRPr lang="en-US" sz="1600" dirty="0"/>
          </a:p>
          <a:p>
            <a:pPr algn="just"/>
            <a:endParaRPr lang="en-US" sz="1600" b="1" i="1" dirty="0">
              <a:solidFill>
                <a:schemeClr val="dk1"/>
              </a:solidFill>
              <a:latin typeface="Times New Roman"/>
              <a:ea typeface="Times New Roman"/>
              <a:cs typeface="Times New Roman"/>
              <a:sym typeface="Times New Roman"/>
            </a:endParaRPr>
          </a:p>
          <a:p>
            <a:pPr algn="just"/>
            <a:r>
              <a:rPr lang="en-US" sz="1600" b="1" i="1" dirty="0">
                <a:solidFill>
                  <a:schemeClr val="dk1"/>
                </a:solidFill>
                <a:latin typeface="Times New Roman"/>
                <a:ea typeface="Times New Roman"/>
                <a:cs typeface="Times New Roman"/>
                <a:sym typeface="Times New Roman"/>
              </a:rPr>
              <a:t>Don’t want to know baud rate S, we want to know bit rate N, so substitute S = </a:t>
            </a:r>
            <a:r>
              <a:rPr lang="en-US" sz="1600" b="1" i="1" dirty="0">
                <a:solidFill>
                  <a:srgbClr val="FF0000"/>
                </a:solidFill>
                <a:latin typeface="Times New Roman"/>
                <a:ea typeface="Times New Roman"/>
                <a:cs typeface="Times New Roman"/>
                <a:sym typeface="Times New Roman"/>
              </a:rPr>
              <a:t>N * 1/r</a:t>
            </a:r>
            <a:endParaRPr lang="en-US" sz="1600" b="1" i="1" dirty="0">
              <a:solidFill>
                <a:schemeClr val="dk1"/>
              </a:solidFill>
              <a:latin typeface="Times New Roman"/>
              <a:ea typeface="Times New Roman"/>
              <a:cs typeface="Times New Roman"/>
              <a:sym typeface="Times New Roman"/>
            </a:endParaRPr>
          </a:p>
          <a:p>
            <a:pPr algn="just"/>
            <a:endParaRPr lang="en-US" sz="1600" b="1" i="1" dirty="0">
              <a:solidFill>
                <a:schemeClr val="dk1"/>
              </a:solidFill>
              <a:latin typeface="Times New Roman"/>
              <a:ea typeface="Times New Roman"/>
              <a:cs typeface="Times New Roman"/>
              <a:sym typeface="Times New Roman"/>
            </a:endParaRPr>
          </a:p>
          <a:p>
            <a:pPr algn="just"/>
            <a:r>
              <a:rPr lang="en-US" sz="1600" b="1" i="1" dirty="0">
                <a:solidFill>
                  <a:schemeClr val="dk1"/>
                </a:solidFill>
                <a:latin typeface="Times New Roman"/>
                <a:ea typeface="Times New Roman"/>
                <a:cs typeface="Times New Roman"/>
                <a:sym typeface="Times New Roman"/>
              </a:rPr>
              <a:t>Bandwidth = (1+d) * </a:t>
            </a:r>
            <a:r>
              <a:rPr lang="en-US" sz="1600" b="1" i="1" dirty="0">
                <a:solidFill>
                  <a:srgbClr val="FF0000"/>
                </a:solidFill>
                <a:latin typeface="Times New Roman"/>
                <a:ea typeface="Times New Roman"/>
                <a:cs typeface="Times New Roman"/>
                <a:sym typeface="Times New Roman"/>
              </a:rPr>
              <a:t>N * 1/r</a:t>
            </a:r>
            <a:endParaRPr lang="en-US" sz="1600" dirty="0"/>
          </a:p>
          <a:p>
            <a:pPr algn="just"/>
            <a:r>
              <a:rPr lang="en-US" sz="1600" b="1" i="1" dirty="0">
                <a:solidFill>
                  <a:schemeClr val="dk1"/>
                </a:solidFill>
                <a:latin typeface="Times New Roman"/>
                <a:ea typeface="Times New Roman"/>
                <a:cs typeface="Times New Roman"/>
                <a:sym typeface="Times New Roman"/>
              </a:rPr>
              <a:t>100kHz = 2 N * 1/1		(given r=1 and d=1)</a:t>
            </a:r>
            <a:endParaRPr lang="en-US" sz="1600" dirty="0"/>
          </a:p>
          <a:p>
            <a:pPr algn="just"/>
            <a:r>
              <a:rPr lang="en-US" sz="1600" b="1" i="1" dirty="0">
                <a:solidFill>
                  <a:schemeClr val="dk1"/>
                </a:solidFill>
                <a:latin typeface="Times New Roman"/>
                <a:ea typeface="Times New Roman"/>
                <a:cs typeface="Times New Roman"/>
                <a:sym typeface="Times New Roman"/>
              </a:rPr>
              <a:t>100kHz = 2N</a:t>
            </a:r>
            <a:endParaRPr lang="en-US" sz="1600" dirty="0"/>
          </a:p>
          <a:p>
            <a:pPr algn="just"/>
            <a:r>
              <a:rPr lang="en-US" sz="1600" b="1" i="1" dirty="0">
                <a:solidFill>
                  <a:srgbClr val="FF0000"/>
                </a:solidFill>
                <a:latin typeface="Times New Roman"/>
                <a:ea typeface="Times New Roman"/>
                <a:cs typeface="Times New Roman"/>
                <a:sym typeface="Times New Roman"/>
              </a:rPr>
              <a:t>N = 50 kbps</a:t>
            </a:r>
          </a:p>
          <a:p>
            <a:pPr algn="just"/>
            <a:endParaRPr sz="1800" dirty="0"/>
          </a:p>
        </p:txBody>
      </p:sp>
    </p:spTree>
    <p:extLst>
      <p:ext uri="{BB962C8B-B14F-4D97-AF65-F5344CB8AC3E}">
        <p14:creationId xmlns:p14="http://schemas.microsoft.com/office/powerpoint/2010/main" val="303270559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29"/>
          <p:cNvSpPr txBox="1">
            <a:spLocks noGrp="1"/>
          </p:cNvSpPr>
          <p:nvPr>
            <p:ph type="sldNum" idx="12"/>
          </p:nvPr>
        </p:nvSpPr>
        <p:spPr>
          <a:xfrm>
            <a:off x="7425344" y="4844839"/>
            <a:ext cx="984019" cy="273844"/>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en" sz="900">
                <a:solidFill>
                  <a:schemeClr val="dk1"/>
                </a:solidFill>
                <a:latin typeface="Times New Roman"/>
                <a:ea typeface="Times New Roman"/>
                <a:cs typeface="Times New Roman"/>
                <a:sym typeface="Times New Roman"/>
              </a:rPr>
              <a:t>38</a:t>
            </a:fld>
            <a:endParaRPr sz="900">
              <a:solidFill>
                <a:schemeClr val="dk1"/>
              </a:solidFill>
              <a:latin typeface="Times New Roman"/>
              <a:ea typeface="Times New Roman"/>
              <a:cs typeface="Times New Roman"/>
              <a:sym typeface="Times New Roman"/>
            </a:endParaRPr>
          </a:p>
        </p:txBody>
      </p:sp>
      <p:sp>
        <p:nvSpPr>
          <p:cNvPr id="185" name="Google Shape;185;p29"/>
          <p:cNvSpPr/>
          <p:nvPr/>
        </p:nvSpPr>
        <p:spPr>
          <a:xfrm>
            <a:off x="1353615" y="185434"/>
            <a:ext cx="7338322" cy="623248"/>
          </a:xfrm>
          <a:prstGeom prst="rect">
            <a:avLst/>
          </a:prstGeom>
          <a:noFill/>
          <a:ln>
            <a:noFill/>
          </a:ln>
        </p:spPr>
        <p:txBody>
          <a:bodyPr spcFirstLastPara="1" wrap="square" lIns="68575" tIns="34275" rIns="68575" bIns="34275" anchor="t" anchorCtr="0">
            <a:noAutofit/>
          </a:bodyPr>
          <a:lstStyle/>
          <a:p>
            <a:r>
              <a:rPr lang="en-IN" sz="2800" dirty="0">
                <a:solidFill>
                  <a:srgbClr val="7030A0"/>
                </a:solidFill>
                <a:latin typeface="Times New Roman" panose="02020603050405020304" pitchFamily="18" charset="0"/>
                <a:cs typeface="Times New Roman" panose="02020603050405020304" pitchFamily="18" charset="0"/>
              </a:rPr>
              <a:t>Amplitude Shift Keying (ASK)</a:t>
            </a:r>
            <a:endParaRPr lang="en-US" altLang="en-US" sz="2800" b="1" dirty="0">
              <a:solidFill>
                <a:srgbClr val="7030A0"/>
              </a:solidFill>
              <a:latin typeface="Times New Roman" panose="02020603050405020304" pitchFamily="18" charset="0"/>
            </a:endParaRPr>
          </a:p>
        </p:txBody>
      </p:sp>
      <p:pic>
        <p:nvPicPr>
          <p:cNvPr id="186" name="Google Shape;186;p29"/>
          <p:cNvPicPr preferRelativeResize="0"/>
          <p:nvPr/>
        </p:nvPicPr>
        <p:blipFill rotWithShape="1">
          <a:blip r:embed="rId3">
            <a:alphaModFix/>
          </a:blip>
          <a:srcRect/>
          <a:stretch/>
        </p:blipFill>
        <p:spPr>
          <a:xfrm>
            <a:off x="41821" y="47020"/>
            <a:ext cx="739015" cy="528333"/>
          </a:xfrm>
          <a:prstGeom prst="rect">
            <a:avLst/>
          </a:prstGeom>
          <a:noFill/>
          <a:ln>
            <a:noFill/>
          </a:ln>
        </p:spPr>
      </p:pic>
      <p:sp>
        <p:nvSpPr>
          <p:cNvPr id="187" name="Google Shape;187;p29"/>
          <p:cNvSpPr txBox="1">
            <a:spLocks noGrp="1"/>
          </p:cNvSpPr>
          <p:nvPr>
            <p:ph type="dt" idx="10"/>
          </p:nvPr>
        </p:nvSpPr>
        <p:spPr>
          <a:xfrm>
            <a:off x="571500" y="4844838"/>
            <a:ext cx="2057400" cy="273900"/>
          </a:xfrm>
          <a:prstGeom prst="rect">
            <a:avLst/>
          </a:prstGeom>
          <a:noFill/>
          <a:ln>
            <a:noFill/>
          </a:ln>
        </p:spPr>
        <p:txBody>
          <a:bodyPr spcFirstLastPara="1" wrap="square" lIns="68575" tIns="34275" rIns="68575" bIns="34275" anchor="ctr" anchorCtr="0">
            <a:noAutofit/>
          </a:bodyPr>
          <a:lstStyle/>
          <a:p>
            <a:pPr marL="0" lvl="0" indent="0" algn="l" rtl="0">
              <a:spcBef>
                <a:spcPts val="0"/>
              </a:spcBef>
              <a:spcAft>
                <a:spcPts val="0"/>
              </a:spcAft>
              <a:buNone/>
            </a:pPr>
            <a:fld id="{3DE6688A-3B54-4CC8-9AC3-81BB59028D07}" type="datetime1">
              <a:rPr lang="en-US" sz="800" b="1" smtClean="0">
                <a:solidFill>
                  <a:schemeClr val="dk1"/>
                </a:solidFill>
                <a:latin typeface="Times New Roman"/>
                <a:cs typeface="Times New Roman"/>
                <a:sym typeface="Times New Roman"/>
              </a:rPr>
              <a:t>2/1/2024</a:t>
            </a:fld>
            <a:endParaRPr sz="800" b="1">
              <a:solidFill>
                <a:schemeClr val="dk1"/>
              </a:solidFill>
              <a:latin typeface="Times New Roman"/>
              <a:ea typeface="Times New Roman"/>
              <a:cs typeface="Times New Roman"/>
              <a:sym typeface="Times New Roman"/>
            </a:endParaRPr>
          </a:p>
        </p:txBody>
      </p:sp>
      <p:sp>
        <p:nvSpPr>
          <p:cNvPr id="188" name="Google Shape;188;p29"/>
          <p:cNvSpPr txBox="1">
            <a:spLocks noGrp="1"/>
          </p:cNvSpPr>
          <p:nvPr>
            <p:ph type="ftr" idx="11"/>
          </p:nvPr>
        </p:nvSpPr>
        <p:spPr>
          <a:xfrm>
            <a:off x="2764639" y="4844839"/>
            <a:ext cx="3617100" cy="2739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r>
              <a:rPr lang="en-GB" sz="800" b="1" smtClean="0">
                <a:solidFill>
                  <a:schemeClr val="dk1"/>
                </a:solidFill>
                <a:latin typeface="Times New Roman"/>
                <a:ea typeface="Times New Roman"/>
                <a:cs typeface="Times New Roman"/>
                <a:sym typeface="Times New Roman"/>
              </a:rPr>
              <a:t>Unit 1                Computer Networks        SY BTech(CSE)    Semester-4               2023-24    </a:t>
            </a:r>
            <a:endParaRPr sz="800" b="1">
              <a:solidFill>
                <a:schemeClr val="dk1"/>
              </a:solidFill>
              <a:latin typeface="Times New Roman"/>
              <a:ea typeface="Times New Roman"/>
              <a:cs typeface="Times New Roman"/>
              <a:sym typeface="Times New Roman"/>
            </a:endParaRPr>
          </a:p>
        </p:txBody>
      </p:sp>
      <p:sp>
        <p:nvSpPr>
          <p:cNvPr id="10" name="Google Shape;223;p14">
            <a:extLst>
              <a:ext uri="{FF2B5EF4-FFF2-40B4-BE49-F238E27FC236}">
                <a16:creationId xmlns:a16="http://schemas.microsoft.com/office/drawing/2014/main" id="{E1DD3EB2-C7D9-4EA6-AC35-71975C60882F}"/>
              </a:ext>
            </a:extLst>
          </p:cNvPr>
          <p:cNvSpPr/>
          <p:nvPr/>
        </p:nvSpPr>
        <p:spPr>
          <a:xfrm>
            <a:off x="679376" y="575353"/>
            <a:ext cx="8686800" cy="4031833"/>
          </a:xfrm>
          <a:prstGeom prst="rect">
            <a:avLst/>
          </a:prstGeom>
          <a:noFill/>
          <a:ln>
            <a:noFill/>
          </a:ln>
        </p:spPr>
        <p:txBody>
          <a:bodyPr spcFirstLastPara="1" wrap="square" lIns="91425" tIns="45700" rIns="91425" bIns="45700" anchor="t" anchorCtr="0">
            <a:spAutoFit/>
          </a:bodyPr>
          <a:lstStyle/>
          <a:p>
            <a:pPr lvl="0" algn="just">
              <a:lnSpc>
                <a:spcPct val="150000"/>
              </a:lnSpc>
            </a:pPr>
            <a:r>
              <a:rPr lang="en-US" sz="1600" b="1" dirty="0">
                <a:solidFill>
                  <a:srgbClr val="FF0000"/>
                </a:solidFill>
                <a:latin typeface="Times New Roman"/>
                <a:ea typeface="Times New Roman"/>
                <a:cs typeface="Times New Roman"/>
                <a:sym typeface="Times New Roman"/>
              </a:rPr>
              <a:t>Advantages</a:t>
            </a:r>
          </a:p>
          <a:p>
            <a:pPr marL="285750" lvl="0" indent="-285750" algn="just">
              <a:lnSpc>
                <a:spcPct val="150000"/>
              </a:lnSpc>
              <a:buSzPct val="150000"/>
              <a:buFont typeface="Arial" panose="020B0604020202020204" pitchFamily="34" charset="0"/>
              <a:buChar char="•"/>
            </a:pPr>
            <a:r>
              <a:rPr lang="en-US" sz="1600" dirty="0">
                <a:solidFill>
                  <a:schemeClr val="tx1"/>
                </a:solidFill>
                <a:latin typeface="Times New Roman"/>
                <a:ea typeface="Times New Roman"/>
                <a:cs typeface="Times New Roman"/>
                <a:sym typeface="Times New Roman"/>
              </a:rPr>
              <a:t>It can be used to transmit digital data over optical fiber.</a:t>
            </a:r>
          </a:p>
          <a:p>
            <a:pPr marL="285750" lvl="0" indent="-285750" algn="just">
              <a:lnSpc>
                <a:spcPct val="150000"/>
              </a:lnSpc>
              <a:buSzPct val="150000"/>
              <a:buFont typeface="Arial" panose="020B0604020202020204" pitchFamily="34" charset="0"/>
              <a:buChar char="•"/>
            </a:pPr>
            <a:r>
              <a:rPr lang="en-US" sz="1600" dirty="0">
                <a:solidFill>
                  <a:schemeClr val="tx1"/>
                </a:solidFill>
                <a:latin typeface="Times New Roman"/>
                <a:ea typeface="Times New Roman"/>
                <a:cs typeface="Times New Roman"/>
                <a:sym typeface="Times New Roman"/>
              </a:rPr>
              <a:t>The receiver and transmitter have a simple design which also makes it comparatively inexpensive.</a:t>
            </a:r>
          </a:p>
          <a:p>
            <a:pPr marL="285750" lvl="0" indent="-285750" algn="just">
              <a:lnSpc>
                <a:spcPct val="150000"/>
              </a:lnSpc>
              <a:buSzPct val="150000"/>
              <a:buFont typeface="Arial" panose="020B0604020202020204" pitchFamily="34" charset="0"/>
              <a:buChar char="•"/>
            </a:pPr>
            <a:r>
              <a:rPr lang="en-US" sz="1600" dirty="0">
                <a:solidFill>
                  <a:schemeClr val="tx1"/>
                </a:solidFill>
                <a:latin typeface="Times New Roman"/>
                <a:ea typeface="Times New Roman"/>
                <a:cs typeface="Times New Roman"/>
                <a:sym typeface="Times New Roman"/>
              </a:rPr>
              <a:t>It uses lesser bandwidth as compared to FSK thus it offers high bandwidth efficiency.</a:t>
            </a:r>
          </a:p>
          <a:p>
            <a:pPr algn="just">
              <a:lnSpc>
                <a:spcPct val="150000"/>
              </a:lnSpc>
              <a:buSzPct val="150000"/>
            </a:pPr>
            <a:r>
              <a:rPr lang="en-US" sz="1600" b="1" dirty="0">
                <a:solidFill>
                  <a:srgbClr val="FF0000"/>
                </a:solidFill>
                <a:latin typeface="Times New Roman"/>
                <a:ea typeface="Times New Roman"/>
                <a:cs typeface="Times New Roman"/>
                <a:sym typeface="Times New Roman"/>
              </a:rPr>
              <a:t>Disadvantages</a:t>
            </a:r>
          </a:p>
          <a:p>
            <a:pPr marL="285750" lvl="0" indent="-285750" algn="just">
              <a:lnSpc>
                <a:spcPct val="150000"/>
              </a:lnSpc>
              <a:buSzPct val="150000"/>
              <a:buFont typeface="Arial" panose="020B0604020202020204" pitchFamily="34" charset="0"/>
              <a:buChar char="•"/>
            </a:pPr>
            <a:r>
              <a:rPr lang="en-US" sz="1600" dirty="0">
                <a:solidFill>
                  <a:schemeClr val="tx1"/>
                </a:solidFill>
                <a:latin typeface="Times New Roman"/>
                <a:ea typeface="Times New Roman"/>
                <a:cs typeface="Times New Roman"/>
                <a:sym typeface="Times New Roman"/>
              </a:rPr>
              <a:t>It is susceptible to noise interference and entire transmissions could be lost due to this.</a:t>
            </a:r>
          </a:p>
          <a:p>
            <a:pPr marL="285750" lvl="0" indent="-285750" algn="just">
              <a:lnSpc>
                <a:spcPct val="150000"/>
              </a:lnSpc>
              <a:buSzPct val="150000"/>
              <a:buFont typeface="Arial" panose="020B0604020202020204" pitchFamily="34" charset="0"/>
              <a:buChar char="•"/>
            </a:pPr>
            <a:r>
              <a:rPr lang="en-US" sz="1600" dirty="0">
                <a:solidFill>
                  <a:schemeClr val="tx1"/>
                </a:solidFill>
                <a:latin typeface="Times New Roman"/>
                <a:ea typeface="Times New Roman"/>
                <a:cs typeface="Times New Roman"/>
                <a:sym typeface="Times New Roman"/>
              </a:rPr>
              <a:t>It has lower power efficiency</a:t>
            </a:r>
          </a:p>
          <a:p>
            <a:pPr marL="285750" lvl="0" indent="-285750" algn="just">
              <a:lnSpc>
                <a:spcPct val="150000"/>
              </a:lnSpc>
              <a:buSzPct val="150000"/>
              <a:buFont typeface="Arial" panose="020B0604020202020204" pitchFamily="34" charset="0"/>
              <a:buChar char="•"/>
            </a:pPr>
            <a:r>
              <a:rPr lang="en-US" sz="1600" dirty="0">
                <a:solidFill>
                  <a:schemeClr val="tx1"/>
                </a:solidFill>
                <a:latin typeface="Times New Roman" panose="02020603050405020304" pitchFamily="18" charset="0"/>
                <a:cs typeface="Times New Roman" panose="02020603050405020304" pitchFamily="18" charset="0"/>
              </a:rPr>
              <a:t>ASK techniques are not suitable for high bit rate data transmission</a:t>
            </a:r>
          </a:p>
          <a:p>
            <a:pPr algn="just">
              <a:buSzPct val="150000"/>
            </a:pPr>
            <a:r>
              <a:rPr lang="en-US" sz="1600" b="1" dirty="0">
                <a:solidFill>
                  <a:srgbClr val="FF0000"/>
                </a:solidFill>
                <a:latin typeface="Times New Roman"/>
                <a:ea typeface="Times New Roman"/>
                <a:cs typeface="Times New Roman"/>
                <a:sym typeface="Times New Roman"/>
              </a:rPr>
              <a:t>Applications</a:t>
            </a:r>
            <a:endParaRPr lang="en-US" sz="1600" dirty="0">
              <a:solidFill>
                <a:schemeClr val="tx1"/>
              </a:solidFill>
              <a:latin typeface="Times New Roman" panose="02020603050405020304" pitchFamily="18" charset="0"/>
              <a:cs typeface="Times New Roman" panose="02020603050405020304" pitchFamily="18" charset="0"/>
            </a:endParaRPr>
          </a:p>
          <a:p>
            <a:pPr marL="285750" lvl="0" indent="-285750" algn="just">
              <a:buSzPct val="150000"/>
              <a:buFont typeface="Arial" panose="020B0604020202020204" pitchFamily="34" charset="0"/>
              <a:buChar char="•"/>
            </a:pPr>
            <a:r>
              <a:rPr lang="en-US" sz="1600" dirty="0">
                <a:solidFill>
                  <a:schemeClr val="tx1"/>
                </a:solidFill>
                <a:latin typeface="Times New Roman" panose="02020603050405020304" pitchFamily="18" charset="0"/>
                <a:cs typeface="Times New Roman" panose="02020603050405020304" pitchFamily="18" charset="0"/>
              </a:rPr>
              <a:t>Home automation devices.</a:t>
            </a:r>
          </a:p>
          <a:p>
            <a:pPr marL="285750" lvl="0" indent="-285750" algn="just">
              <a:buSzPct val="150000"/>
              <a:buFont typeface="Arial" panose="020B0604020202020204" pitchFamily="34" charset="0"/>
              <a:buChar char="•"/>
            </a:pPr>
            <a:r>
              <a:rPr lang="en-US" sz="1600" dirty="0">
                <a:solidFill>
                  <a:schemeClr val="tx1"/>
                </a:solidFill>
                <a:latin typeface="Times New Roman" panose="02020603050405020304" pitchFamily="18" charset="0"/>
                <a:cs typeface="Times New Roman" panose="02020603050405020304" pitchFamily="18" charset="0"/>
              </a:rPr>
              <a:t>Industrial networks devices.</a:t>
            </a:r>
          </a:p>
          <a:p>
            <a:pPr marL="285750" lvl="0" indent="-285750" algn="just">
              <a:buSzPct val="150000"/>
              <a:buFont typeface="Arial" panose="020B0604020202020204" pitchFamily="34" charset="0"/>
              <a:buChar char="•"/>
            </a:pPr>
            <a:r>
              <a:rPr lang="en-US" sz="1600" dirty="0">
                <a:solidFill>
                  <a:schemeClr val="tx1"/>
                </a:solidFill>
                <a:latin typeface="Times New Roman" panose="02020603050405020304" pitchFamily="18" charset="0"/>
                <a:cs typeface="Times New Roman" panose="02020603050405020304" pitchFamily="18" charset="0"/>
              </a:rPr>
              <a:t>Wireless base stations.</a:t>
            </a:r>
          </a:p>
        </p:txBody>
      </p:sp>
    </p:spTree>
    <p:extLst>
      <p:ext uri="{BB962C8B-B14F-4D97-AF65-F5344CB8AC3E}">
        <p14:creationId xmlns:p14="http://schemas.microsoft.com/office/powerpoint/2010/main" val="398374946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29"/>
          <p:cNvSpPr txBox="1">
            <a:spLocks noGrp="1"/>
          </p:cNvSpPr>
          <p:nvPr>
            <p:ph type="sldNum" idx="12"/>
          </p:nvPr>
        </p:nvSpPr>
        <p:spPr>
          <a:xfrm>
            <a:off x="7425344" y="4844839"/>
            <a:ext cx="984019" cy="273844"/>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en" sz="900">
                <a:solidFill>
                  <a:schemeClr val="dk1"/>
                </a:solidFill>
                <a:latin typeface="Times New Roman"/>
                <a:ea typeface="Times New Roman"/>
                <a:cs typeface="Times New Roman"/>
                <a:sym typeface="Times New Roman"/>
              </a:rPr>
              <a:t>39</a:t>
            </a:fld>
            <a:endParaRPr sz="900">
              <a:solidFill>
                <a:schemeClr val="dk1"/>
              </a:solidFill>
              <a:latin typeface="Times New Roman"/>
              <a:ea typeface="Times New Roman"/>
              <a:cs typeface="Times New Roman"/>
              <a:sym typeface="Times New Roman"/>
            </a:endParaRPr>
          </a:p>
        </p:txBody>
      </p:sp>
      <p:sp>
        <p:nvSpPr>
          <p:cNvPr id="185" name="Google Shape;185;p29"/>
          <p:cNvSpPr/>
          <p:nvPr/>
        </p:nvSpPr>
        <p:spPr>
          <a:xfrm>
            <a:off x="1353615" y="185434"/>
            <a:ext cx="7338322" cy="623248"/>
          </a:xfrm>
          <a:prstGeom prst="rect">
            <a:avLst/>
          </a:prstGeom>
          <a:noFill/>
          <a:ln>
            <a:noFill/>
          </a:ln>
        </p:spPr>
        <p:txBody>
          <a:bodyPr spcFirstLastPara="1" wrap="square" lIns="68575" tIns="34275" rIns="68575" bIns="34275" anchor="t" anchorCtr="0">
            <a:noAutofit/>
          </a:bodyPr>
          <a:lstStyle/>
          <a:p>
            <a:r>
              <a:rPr lang="en-IN" sz="2800" dirty="0">
                <a:solidFill>
                  <a:srgbClr val="7030A0"/>
                </a:solidFill>
                <a:latin typeface="Times New Roman" panose="02020603050405020304" pitchFamily="18" charset="0"/>
                <a:cs typeface="Times New Roman" panose="02020603050405020304" pitchFamily="18" charset="0"/>
              </a:rPr>
              <a:t>Frequency Shift Keying (FSK)</a:t>
            </a:r>
            <a:endParaRPr lang="en-US" altLang="en-US" sz="2800" b="1" dirty="0">
              <a:solidFill>
                <a:srgbClr val="7030A0"/>
              </a:solidFill>
              <a:latin typeface="Times New Roman" panose="02020603050405020304" pitchFamily="18" charset="0"/>
            </a:endParaRPr>
          </a:p>
        </p:txBody>
      </p:sp>
      <p:pic>
        <p:nvPicPr>
          <p:cNvPr id="186" name="Google Shape;186;p29"/>
          <p:cNvPicPr preferRelativeResize="0"/>
          <p:nvPr/>
        </p:nvPicPr>
        <p:blipFill rotWithShape="1">
          <a:blip r:embed="rId3">
            <a:alphaModFix/>
          </a:blip>
          <a:srcRect/>
          <a:stretch/>
        </p:blipFill>
        <p:spPr>
          <a:xfrm>
            <a:off x="41821" y="47020"/>
            <a:ext cx="739015" cy="528333"/>
          </a:xfrm>
          <a:prstGeom prst="rect">
            <a:avLst/>
          </a:prstGeom>
          <a:noFill/>
          <a:ln>
            <a:noFill/>
          </a:ln>
        </p:spPr>
      </p:pic>
      <p:sp>
        <p:nvSpPr>
          <p:cNvPr id="187" name="Google Shape;187;p29"/>
          <p:cNvSpPr txBox="1">
            <a:spLocks noGrp="1"/>
          </p:cNvSpPr>
          <p:nvPr>
            <p:ph type="dt" idx="10"/>
          </p:nvPr>
        </p:nvSpPr>
        <p:spPr>
          <a:xfrm>
            <a:off x="571500" y="4844838"/>
            <a:ext cx="2057400" cy="273900"/>
          </a:xfrm>
          <a:prstGeom prst="rect">
            <a:avLst/>
          </a:prstGeom>
          <a:noFill/>
          <a:ln>
            <a:noFill/>
          </a:ln>
        </p:spPr>
        <p:txBody>
          <a:bodyPr spcFirstLastPara="1" wrap="square" lIns="68575" tIns="34275" rIns="68575" bIns="34275" anchor="ctr" anchorCtr="0">
            <a:noAutofit/>
          </a:bodyPr>
          <a:lstStyle/>
          <a:p>
            <a:pPr marL="0" lvl="0" indent="0" algn="l" rtl="0">
              <a:spcBef>
                <a:spcPts val="0"/>
              </a:spcBef>
              <a:spcAft>
                <a:spcPts val="0"/>
              </a:spcAft>
              <a:buNone/>
            </a:pPr>
            <a:fld id="{145AD2A3-32FD-434E-9CBD-91A603DD3532}" type="datetime1">
              <a:rPr lang="en-US" sz="800" b="1" smtClean="0">
                <a:solidFill>
                  <a:schemeClr val="dk1"/>
                </a:solidFill>
                <a:latin typeface="Times New Roman"/>
                <a:cs typeface="Times New Roman"/>
                <a:sym typeface="Times New Roman"/>
              </a:rPr>
              <a:t>2/1/2024</a:t>
            </a:fld>
            <a:endParaRPr sz="800" b="1">
              <a:solidFill>
                <a:schemeClr val="dk1"/>
              </a:solidFill>
              <a:latin typeface="Times New Roman"/>
              <a:ea typeface="Times New Roman"/>
              <a:cs typeface="Times New Roman"/>
              <a:sym typeface="Times New Roman"/>
            </a:endParaRPr>
          </a:p>
        </p:txBody>
      </p:sp>
      <p:sp>
        <p:nvSpPr>
          <p:cNvPr id="188" name="Google Shape;188;p29"/>
          <p:cNvSpPr txBox="1">
            <a:spLocks noGrp="1"/>
          </p:cNvSpPr>
          <p:nvPr>
            <p:ph type="ftr" idx="11"/>
          </p:nvPr>
        </p:nvSpPr>
        <p:spPr>
          <a:xfrm>
            <a:off x="2764639" y="4844839"/>
            <a:ext cx="3617100" cy="2739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r>
              <a:rPr lang="en-GB" sz="800" b="1" smtClean="0">
                <a:solidFill>
                  <a:schemeClr val="dk1"/>
                </a:solidFill>
                <a:latin typeface="Times New Roman"/>
                <a:ea typeface="Times New Roman"/>
                <a:cs typeface="Times New Roman"/>
                <a:sym typeface="Times New Roman"/>
              </a:rPr>
              <a:t>Unit 1                Computer Networks        SY BTech(CSE)    Semester-4               2023-24    </a:t>
            </a:r>
            <a:endParaRPr sz="800" b="1">
              <a:solidFill>
                <a:schemeClr val="dk1"/>
              </a:solidFill>
              <a:latin typeface="Times New Roman"/>
              <a:ea typeface="Times New Roman"/>
              <a:cs typeface="Times New Roman"/>
              <a:sym typeface="Times New Roman"/>
            </a:endParaRPr>
          </a:p>
        </p:txBody>
      </p:sp>
      <p:pic>
        <p:nvPicPr>
          <p:cNvPr id="8" name="Picture 7">
            <a:extLst>
              <a:ext uri="{FF2B5EF4-FFF2-40B4-BE49-F238E27FC236}">
                <a16:creationId xmlns:a16="http://schemas.microsoft.com/office/drawing/2014/main" id="{BAAE9E0F-BFA4-4996-931A-8D1C97953FA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9671" y="2571750"/>
            <a:ext cx="6924657" cy="2134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a:extLst>
              <a:ext uri="{FF2B5EF4-FFF2-40B4-BE49-F238E27FC236}">
                <a16:creationId xmlns:a16="http://schemas.microsoft.com/office/drawing/2014/main" id="{2F357A1B-BDEB-48EE-9CFE-623159348BE6}"/>
              </a:ext>
            </a:extLst>
          </p:cNvPr>
          <p:cNvSpPr/>
          <p:nvPr/>
        </p:nvSpPr>
        <p:spPr>
          <a:xfrm>
            <a:off x="149873" y="715901"/>
            <a:ext cx="8872616" cy="1954381"/>
          </a:xfrm>
          <a:prstGeom prst="rect">
            <a:avLst/>
          </a:prstGeom>
        </p:spPr>
        <p:txBody>
          <a:bodyPr wrap="square">
            <a:spAutoFit/>
          </a:bodyPr>
          <a:lstStyle/>
          <a:p>
            <a:pPr marL="285750" indent="-285750">
              <a:buSzPct val="150000"/>
              <a:buFont typeface="Arial" panose="020B0604020202020204" pitchFamily="34" charset="0"/>
              <a:buChar char="•"/>
            </a:pPr>
            <a:r>
              <a:rPr lang="en-IN" sz="1500" dirty="0">
                <a:latin typeface="Times New Roman" panose="02020603050405020304" pitchFamily="18" charset="0"/>
                <a:cs typeface="Times New Roman" panose="02020603050405020304" pitchFamily="18" charset="0"/>
              </a:rPr>
              <a:t>In frequency shift keying, the </a:t>
            </a:r>
            <a:r>
              <a:rPr lang="en-IN" sz="1600" b="1" dirty="0">
                <a:solidFill>
                  <a:srgbClr val="002060"/>
                </a:solidFill>
                <a:latin typeface="Times New Roman" panose="02020603050405020304" pitchFamily="18" charset="0"/>
                <a:cs typeface="Times New Roman" panose="02020603050405020304" pitchFamily="18" charset="0"/>
              </a:rPr>
              <a:t>frequency of the carrier signal is varied </a:t>
            </a:r>
            <a:r>
              <a:rPr lang="en-IN" sz="1500" dirty="0">
                <a:latin typeface="Times New Roman" panose="02020603050405020304" pitchFamily="18" charset="0"/>
                <a:cs typeface="Times New Roman" panose="02020603050405020304" pitchFamily="18" charset="0"/>
              </a:rPr>
              <a:t>to represent</a:t>
            </a:r>
          </a:p>
          <a:p>
            <a:pPr marL="285750" indent="-285750">
              <a:buSzPct val="150000"/>
              <a:buFont typeface="Arial" panose="020B0604020202020204" pitchFamily="34" charset="0"/>
              <a:buChar char="•"/>
            </a:pPr>
            <a:r>
              <a:rPr lang="en-IN" sz="1500" dirty="0">
                <a:latin typeface="Times New Roman" panose="02020603050405020304" pitchFamily="18" charset="0"/>
                <a:cs typeface="Times New Roman" panose="02020603050405020304" pitchFamily="18" charset="0"/>
              </a:rPr>
              <a:t>data. The frequency of the modulated signal is constant for the duration of one signal element, but changes for the next signal element if the data element changes. </a:t>
            </a:r>
            <a:r>
              <a:rPr lang="en-IN" sz="1500" b="1" dirty="0">
                <a:solidFill>
                  <a:srgbClr val="C00000"/>
                </a:solidFill>
                <a:latin typeface="Times New Roman" panose="02020603050405020304" pitchFamily="18" charset="0"/>
                <a:cs typeface="Times New Roman" panose="02020603050405020304" pitchFamily="18" charset="0"/>
              </a:rPr>
              <a:t>Both amplitude and phase remain constant </a:t>
            </a:r>
            <a:r>
              <a:rPr lang="en-IN" sz="1500" dirty="0">
                <a:solidFill>
                  <a:schemeClr val="tx1"/>
                </a:solidFill>
                <a:latin typeface="Times New Roman" panose="02020603050405020304" pitchFamily="18" charset="0"/>
                <a:cs typeface="Times New Roman" panose="02020603050405020304" pitchFamily="18" charset="0"/>
              </a:rPr>
              <a:t>for all signal elements</a:t>
            </a:r>
            <a:r>
              <a:rPr lang="en-IN" sz="1500" dirty="0">
                <a:solidFill>
                  <a:schemeClr val="tx1"/>
                </a:solidFill>
              </a:rPr>
              <a:t>.</a:t>
            </a:r>
          </a:p>
          <a:p>
            <a:pPr marL="285750" indent="-285750">
              <a:buSzPct val="150000"/>
              <a:buFont typeface="Arial" panose="020B0604020202020204" pitchFamily="34" charset="0"/>
              <a:buChar char="•"/>
            </a:pPr>
            <a:r>
              <a:rPr lang="en-US" sz="1500" dirty="0">
                <a:solidFill>
                  <a:schemeClr val="tx1"/>
                </a:solidFill>
                <a:latin typeface="Times New Roman" panose="02020603050405020304" pitchFamily="18" charset="0"/>
                <a:cs typeface="Times New Roman" panose="02020603050405020304" pitchFamily="18" charset="0"/>
              </a:rPr>
              <a:t>Carrier signal are simple sine waves, but modulation creates a non periodic composite signal with continuous frequencies. We can say that FSK as two ASK signal with its own carrier frequencies (f1 or f2). The Difference between two frequencies is 2Df then the </a:t>
            </a:r>
            <a:r>
              <a:rPr lang="en-US" sz="1500" dirty="0">
                <a:solidFill>
                  <a:srgbClr val="FF0000"/>
                </a:solidFill>
                <a:latin typeface="Times New Roman" panose="02020603050405020304" pitchFamily="18" charset="0"/>
                <a:cs typeface="Times New Roman" panose="02020603050405020304" pitchFamily="18" charset="0"/>
              </a:rPr>
              <a:t>required bandwidth is   B= (1+d)*S + 2Df</a:t>
            </a:r>
            <a:endParaRPr lang="en-IN" sz="1500" dirty="0">
              <a:solidFill>
                <a:srgbClr val="FF0000"/>
              </a:solidFill>
              <a:latin typeface="Times New Roman" panose="02020603050405020304" pitchFamily="18" charset="0"/>
              <a:cs typeface="Times New Roman" panose="02020603050405020304" pitchFamily="18" charset="0"/>
            </a:endParaRPr>
          </a:p>
          <a:p>
            <a:pPr marL="285750" indent="-285750">
              <a:buSzPct val="150000"/>
              <a:buFont typeface="Arial" panose="020B0604020202020204" pitchFamily="34" charset="0"/>
              <a:buChar char="•"/>
            </a:pPr>
            <a:endParaRPr lang="en-IN" sz="1600" dirty="0">
              <a:solidFill>
                <a:srgbClr val="FF0000"/>
              </a:solidFill>
            </a:endParaRPr>
          </a:p>
        </p:txBody>
      </p:sp>
    </p:spTree>
    <p:extLst>
      <p:ext uri="{BB962C8B-B14F-4D97-AF65-F5344CB8AC3E}">
        <p14:creationId xmlns:p14="http://schemas.microsoft.com/office/powerpoint/2010/main" val="301469574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28"/>
          <p:cNvSpPr txBox="1">
            <a:spLocks noGrp="1"/>
          </p:cNvSpPr>
          <p:nvPr>
            <p:ph type="title"/>
          </p:nvPr>
        </p:nvSpPr>
        <p:spPr>
          <a:xfrm>
            <a:off x="1600200" y="-102740"/>
            <a:ext cx="7033260" cy="726330"/>
          </a:xfrm>
          <a:prstGeom prst="rect">
            <a:avLst/>
          </a:prstGeom>
          <a:noFill/>
          <a:ln>
            <a:noFill/>
          </a:ln>
        </p:spPr>
        <p:txBody>
          <a:bodyPr spcFirstLastPara="1" wrap="square" lIns="68575" tIns="34275" rIns="68575" bIns="34275" anchor="b" anchorCtr="0">
            <a:normAutofit/>
          </a:bodyPr>
          <a:lstStyle/>
          <a:p>
            <a:pPr marL="0" lvl="0" indent="0" algn="l" rtl="0">
              <a:lnSpc>
                <a:spcPct val="85000"/>
              </a:lnSpc>
              <a:spcBef>
                <a:spcPts val="0"/>
              </a:spcBef>
              <a:spcAft>
                <a:spcPts val="0"/>
              </a:spcAft>
              <a:buClr>
                <a:srgbClr val="3F3F3F"/>
              </a:buClr>
              <a:buSzPts val="3600"/>
              <a:buFont typeface="Arial"/>
              <a:buNone/>
            </a:pPr>
            <a:r>
              <a:rPr lang="en" dirty="0">
                <a:solidFill>
                  <a:srgbClr val="7030A0"/>
                </a:solidFill>
                <a:latin typeface="Times New Roman"/>
                <a:ea typeface="Times New Roman"/>
                <a:cs typeface="Times New Roman"/>
                <a:sym typeface="Times New Roman"/>
              </a:rPr>
              <a:t>Syllabus</a:t>
            </a:r>
            <a:endParaRPr dirty="0">
              <a:solidFill>
                <a:srgbClr val="7030A0"/>
              </a:solidFill>
              <a:latin typeface="Times New Roman"/>
              <a:ea typeface="Times New Roman"/>
              <a:cs typeface="Times New Roman"/>
              <a:sym typeface="Times New Roman"/>
            </a:endParaRPr>
          </a:p>
        </p:txBody>
      </p:sp>
      <p:sp>
        <p:nvSpPr>
          <p:cNvPr id="173" name="Google Shape;173;p28"/>
          <p:cNvSpPr txBox="1">
            <a:spLocks noGrp="1"/>
          </p:cNvSpPr>
          <p:nvPr>
            <p:ph type="sldNum" idx="12"/>
          </p:nvPr>
        </p:nvSpPr>
        <p:spPr>
          <a:xfrm>
            <a:off x="7425344" y="4844839"/>
            <a:ext cx="984019" cy="273844"/>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en" sz="900">
                <a:solidFill>
                  <a:schemeClr val="dk1"/>
                </a:solidFill>
                <a:latin typeface="Times New Roman"/>
                <a:ea typeface="Times New Roman"/>
                <a:cs typeface="Times New Roman"/>
                <a:sym typeface="Times New Roman"/>
              </a:rPr>
              <a:t>4</a:t>
            </a:fld>
            <a:endParaRPr sz="900">
              <a:solidFill>
                <a:schemeClr val="dk1"/>
              </a:solidFill>
              <a:latin typeface="Times New Roman"/>
              <a:ea typeface="Times New Roman"/>
              <a:cs typeface="Times New Roman"/>
              <a:sym typeface="Times New Roman"/>
            </a:endParaRPr>
          </a:p>
        </p:txBody>
      </p:sp>
      <p:pic>
        <p:nvPicPr>
          <p:cNvPr id="174" name="Google Shape;174;p28"/>
          <p:cNvPicPr preferRelativeResize="0"/>
          <p:nvPr/>
        </p:nvPicPr>
        <p:blipFill rotWithShape="1">
          <a:blip r:embed="rId3">
            <a:alphaModFix/>
          </a:blip>
          <a:srcRect/>
          <a:stretch/>
        </p:blipFill>
        <p:spPr>
          <a:xfrm>
            <a:off x="41822" y="47021"/>
            <a:ext cx="728200" cy="712706"/>
          </a:xfrm>
          <a:prstGeom prst="rect">
            <a:avLst/>
          </a:prstGeom>
          <a:noFill/>
          <a:ln>
            <a:noFill/>
          </a:ln>
        </p:spPr>
      </p:pic>
      <p:sp>
        <p:nvSpPr>
          <p:cNvPr id="175" name="Google Shape;175;p28"/>
          <p:cNvSpPr txBox="1">
            <a:spLocks noGrp="1"/>
          </p:cNvSpPr>
          <p:nvPr>
            <p:ph type="dt" idx="10"/>
          </p:nvPr>
        </p:nvSpPr>
        <p:spPr>
          <a:xfrm>
            <a:off x="571500" y="4844838"/>
            <a:ext cx="2057400" cy="273900"/>
          </a:xfrm>
          <a:prstGeom prst="rect">
            <a:avLst/>
          </a:prstGeom>
          <a:noFill/>
          <a:ln>
            <a:noFill/>
          </a:ln>
        </p:spPr>
        <p:txBody>
          <a:bodyPr spcFirstLastPara="1" wrap="square" lIns="68575" tIns="34275" rIns="68575" bIns="34275" anchor="ctr" anchorCtr="0">
            <a:noAutofit/>
          </a:bodyPr>
          <a:lstStyle/>
          <a:p>
            <a:pPr marL="0" lvl="0" indent="0" algn="l" rtl="0">
              <a:spcBef>
                <a:spcPts val="0"/>
              </a:spcBef>
              <a:spcAft>
                <a:spcPts val="0"/>
              </a:spcAft>
              <a:buNone/>
            </a:pPr>
            <a:fld id="{53898CC7-90B1-4BC7-996E-8669C487926A}" type="datetime1">
              <a:rPr lang="en-US" sz="800" b="1" smtClean="0">
                <a:solidFill>
                  <a:schemeClr val="dk1"/>
                </a:solidFill>
                <a:latin typeface="Times New Roman"/>
                <a:cs typeface="Times New Roman"/>
                <a:sym typeface="Times New Roman"/>
              </a:rPr>
              <a:t>2/1/2024</a:t>
            </a:fld>
            <a:endParaRPr sz="800" b="1">
              <a:solidFill>
                <a:schemeClr val="dk1"/>
              </a:solidFill>
              <a:latin typeface="Times New Roman"/>
              <a:ea typeface="Times New Roman"/>
              <a:cs typeface="Times New Roman"/>
              <a:sym typeface="Times New Roman"/>
            </a:endParaRPr>
          </a:p>
        </p:txBody>
      </p:sp>
      <p:sp>
        <p:nvSpPr>
          <p:cNvPr id="176" name="Google Shape;176;p28"/>
          <p:cNvSpPr txBox="1">
            <a:spLocks noGrp="1"/>
          </p:cNvSpPr>
          <p:nvPr>
            <p:ph type="ftr" idx="11"/>
          </p:nvPr>
        </p:nvSpPr>
        <p:spPr>
          <a:xfrm>
            <a:off x="2764639" y="4844839"/>
            <a:ext cx="3617100" cy="2739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r>
              <a:rPr lang="en-GB" sz="800" b="1" smtClean="0">
                <a:solidFill>
                  <a:schemeClr val="dk1"/>
                </a:solidFill>
                <a:latin typeface="Times New Roman"/>
                <a:ea typeface="Times New Roman"/>
                <a:cs typeface="Times New Roman"/>
                <a:sym typeface="Times New Roman"/>
              </a:rPr>
              <a:t>Unit 1                Computer Networks        SY BTech(CSE)    Semester-4               2023-24    </a:t>
            </a:r>
            <a:endParaRPr sz="800" b="1">
              <a:solidFill>
                <a:schemeClr val="dk1"/>
              </a:solidFill>
              <a:latin typeface="Times New Roman"/>
              <a:ea typeface="Times New Roman"/>
              <a:cs typeface="Times New Roman"/>
              <a:sym typeface="Times New Roman"/>
            </a:endParaRPr>
          </a:p>
        </p:txBody>
      </p:sp>
      <p:graphicFrame>
        <p:nvGraphicFramePr>
          <p:cNvPr id="177" name="Google Shape;177;p28"/>
          <p:cNvGraphicFramePr/>
          <p:nvPr>
            <p:extLst>
              <p:ext uri="{D42A27DB-BD31-4B8C-83A1-F6EECF244321}">
                <p14:modId xmlns:p14="http://schemas.microsoft.com/office/powerpoint/2010/main" val="1546588838"/>
              </p:ext>
            </p:extLst>
          </p:nvPr>
        </p:nvGraphicFramePr>
        <p:xfrm>
          <a:off x="226413" y="759726"/>
          <a:ext cx="8917587" cy="3956055"/>
        </p:xfrm>
        <a:graphic>
          <a:graphicData uri="http://schemas.openxmlformats.org/drawingml/2006/table">
            <a:tbl>
              <a:tblPr>
                <a:noFill/>
                <a:tableStyleId>{A9509230-F0C3-48DD-A159-C2E272794097}</a:tableStyleId>
              </a:tblPr>
              <a:tblGrid>
                <a:gridCol w="522731">
                  <a:extLst>
                    <a:ext uri="{9D8B030D-6E8A-4147-A177-3AD203B41FA5}">
                      <a16:colId xmlns:a16="http://schemas.microsoft.com/office/drawing/2014/main" val="20000"/>
                    </a:ext>
                  </a:extLst>
                </a:gridCol>
                <a:gridCol w="8394856">
                  <a:extLst>
                    <a:ext uri="{9D8B030D-6E8A-4147-A177-3AD203B41FA5}">
                      <a16:colId xmlns:a16="http://schemas.microsoft.com/office/drawing/2014/main" val="20001"/>
                    </a:ext>
                  </a:extLst>
                </a:gridCol>
              </a:tblGrid>
              <a:tr h="877695">
                <a:tc>
                  <a:txBody>
                    <a:bodyPr/>
                    <a:lstStyle/>
                    <a:p>
                      <a:pPr marL="0" lvl="0" indent="0" algn="ctr" rtl="0">
                        <a:lnSpc>
                          <a:spcPct val="100000"/>
                        </a:lnSpc>
                        <a:spcBef>
                          <a:spcPts val="0"/>
                        </a:spcBef>
                        <a:spcAft>
                          <a:spcPts val="0"/>
                        </a:spcAft>
                        <a:buNone/>
                      </a:pPr>
                      <a:r>
                        <a:rPr lang="en" sz="1200" dirty="0">
                          <a:latin typeface="Times New Roman"/>
                          <a:ea typeface="Times New Roman"/>
                          <a:cs typeface="Times New Roman"/>
                          <a:sym typeface="Times New Roman"/>
                        </a:rPr>
                        <a:t>1</a:t>
                      </a:r>
                      <a:endParaRPr sz="1200" dirty="0">
                        <a:latin typeface="Times New Roman"/>
                        <a:ea typeface="Times New Roman"/>
                        <a:cs typeface="Times New Roman"/>
                        <a:sym typeface="Times New Roman"/>
                      </a:endParaRPr>
                    </a:p>
                  </a:txBody>
                  <a:tcPr marL="91425" marR="91425" marT="91425" marB="91425" anchor="ctr">
                    <a:lnL w="9525" cap="flat" cmpd="sng">
                      <a:solidFill>
                        <a:srgbClr val="000001"/>
                      </a:solidFill>
                      <a:prstDash val="solid"/>
                      <a:round/>
                      <a:headEnd type="none" w="sm" len="sm"/>
                      <a:tailEnd type="none" w="sm" len="sm"/>
                    </a:lnL>
                    <a:lnR w="9525" cap="flat" cmpd="sng">
                      <a:solidFill>
                        <a:srgbClr val="000001"/>
                      </a:solidFill>
                      <a:prstDash val="solid"/>
                      <a:round/>
                      <a:headEnd type="none" w="sm" len="sm"/>
                      <a:tailEnd type="none" w="sm" len="sm"/>
                    </a:lnR>
                    <a:lnT w="9525" cap="flat" cmpd="sng">
                      <a:solidFill>
                        <a:srgbClr val="000001"/>
                      </a:solidFill>
                      <a:prstDash val="solid"/>
                      <a:round/>
                      <a:headEnd type="none" w="sm" len="sm"/>
                      <a:tailEnd type="none" w="sm" len="sm"/>
                    </a:lnT>
                    <a:lnB w="9525" cap="flat" cmpd="sng">
                      <a:solidFill>
                        <a:srgbClr val="000001"/>
                      </a:solidFill>
                      <a:prstDash val="solid"/>
                      <a:round/>
                      <a:headEnd type="none" w="sm" len="sm"/>
                      <a:tailEnd type="none" w="sm" len="sm"/>
                    </a:lnB>
                    <a:solidFill>
                      <a:srgbClr val="FFFFFF"/>
                    </a:solidFill>
                  </a:tcPr>
                </a:tc>
                <a:tc>
                  <a:txBody>
                    <a:bodyPr/>
                    <a:lstStyle/>
                    <a:p>
                      <a:pPr marL="0" lvl="0" indent="0" algn="just" rtl="0">
                        <a:lnSpc>
                          <a:spcPct val="100000"/>
                        </a:lnSpc>
                        <a:spcBef>
                          <a:spcPts val="0"/>
                        </a:spcBef>
                        <a:spcAft>
                          <a:spcPts val="0"/>
                        </a:spcAft>
                        <a:buNone/>
                      </a:pPr>
                      <a:r>
                        <a:rPr lang="en-IN" sz="1100" b="1" dirty="0">
                          <a:latin typeface="Times New Roman"/>
                          <a:ea typeface="Times New Roman"/>
                          <a:cs typeface="Times New Roman"/>
                          <a:sym typeface="Times New Roman"/>
                        </a:rPr>
                        <a:t>Fundamentals of networking and data communication (9 Hrs)</a:t>
                      </a:r>
                    </a:p>
                    <a:p>
                      <a:pPr marL="0" lvl="0" indent="0" algn="just" rtl="0">
                        <a:lnSpc>
                          <a:spcPct val="100000"/>
                        </a:lnSpc>
                        <a:spcBef>
                          <a:spcPts val="0"/>
                        </a:spcBef>
                        <a:spcAft>
                          <a:spcPts val="0"/>
                        </a:spcAft>
                        <a:buNone/>
                      </a:pPr>
                      <a:r>
                        <a:rPr lang="en-IN" sz="1100" b="0" dirty="0">
                          <a:latin typeface="Times New Roman"/>
                          <a:ea typeface="Times New Roman"/>
                          <a:cs typeface="Times New Roman"/>
                          <a:sym typeface="Times New Roman"/>
                        </a:rPr>
                        <a:t>Analog Transmission: Analog-to-Analog conversion, Digital-to-Analog conversion, Digital Transmission: Digital-to-Digital conversion (line coding, block coding, scrambling), Analog-to-Digital conversion (Pulse Code Modulation, Delta Modulation) Types of Networks, Network Architectures, Network Topologies, Transmission media’s, Networking devices, OSI Model, TCP/IP Reference Model, Ethernet standards.</a:t>
                      </a:r>
                    </a:p>
                  </a:txBody>
                  <a:tcPr marL="91425" marR="91425" marT="91425" marB="91425" anchor="ctr">
                    <a:lnL w="9525" cap="flat" cmpd="sng">
                      <a:solidFill>
                        <a:srgbClr val="000001"/>
                      </a:solidFill>
                      <a:prstDash val="solid"/>
                      <a:round/>
                      <a:headEnd type="none" w="sm" len="sm"/>
                      <a:tailEnd type="none" w="sm" len="sm"/>
                    </a:lnL>
                    <a:lnR w="9525" cap="flat" cmpd="sng">
                      <a:solidFill>
                        <a:srgbClr val="000001"/>
                      </a:solidFill>
                      <a:prstDash val="solid"/>
                      <a:round/>
                      <a:headEnd type="none" w="sm" len="sm"/>
                      <a:tailEnd type="none" w="sm" len="sm"/>
                    </a:lnR>
                    <a:lnT w="9525" cap="flat" cmpd="sng">
                      <a:solidFill>
                        <a:srgbClr val="000001"/>
                      </a:solidFill>
                      <a:prstDash val="solid"/>
                      <a:round/>
                      <a:headEnd type="none" w="sm" len="sm"/>
                      <a:tailEnd type="none" w="sm" len="sm"/>
                    </a:lnT>
                    <a:lnB w="9525" cap="flat" cmpd="sng">
                      <a:solidFill>
                        <a:srgbClr val="000001"/>
                      </a:solidFill>
                      <a:prstDash val="solid"/>
                      <a:round/>
                      <a:headEnd type="none" w="sm" len="sm"/>
                      <a:tailEnd type="none" w="sm" len="sm"/>
                    </a:lnB>
                    <a:solidFill>
                      <a:srgbClr val="FFFFFF"/>
                    </a:solidFill>
                  </a:tcPr>
                </a:tc>
                <a:extLst>
                  <a:ext uri="{0D108BD9-81ED-4DB2-BD59-A6C34878D82A}">
                    <a16:rowId xmlns:a16="http://schemas.microsoft.com/office/drawing/2014/main" val="10000"/>
                  </a:ext>
                </a:extLst>
              </a:tr>
              <a:tr h="823145">
                <a:tc>
                  <a:txBody>
                    <a:bodyPr/>
                    <a:lstStyle/>
                    <a:p>
                      <a:pPr marL="0" lvl="0" indent="0" algn="ctr" rtl="0">
                        <a:lnSpc>
                          <a:spcPct val="100000"/>
                        </a:lnSpc>
                        <a:spcBef>
                          <a:spcPts val="0"/>
                        </a:spcBef>
                        <a:spcAft>
                          <a:spcPts val="0"/>
                        </a:spcAft>
                        <a:buNone/>
                      </a:pPr>
                      <a:r>
                        <a:rPr lang="en" sz="1200">
                          <a:latin typeface="Times New Roman"/>
                          <a:ea typeface="Times New Roman"/>
                          <a:cs typeface="Times New Roman"/>
                          <a:sym typeface="Times New Roman"/>
                        </a:rPr>
                        <a:t>2</a:t>
                      </a:r>
                      <a:endParaRPr sz="1200">
                        <a:latin typeface="Times New Roman"/>
                        <a:ea typeface="Times New Roman"/>
                        <a:cs typeface="Times New Roman"/>
                        <a:sym typeface="Times New Roman"/>
                      </a:endParaRPr>
                    </a:p>
                  </a:txBody>
                  <a:tcPr marL="91425" marR="91425" marT="91425" marB="91425" anchor="ctr">
                    <a:lnL w="9525" cap="flat" cmpd="sng">
                      <a:solidFill>
                        <a:srgbClr val="000001"/>
                      </a:solidFill>
                      <a:prstDash val="solid"/>
                      <a:round/>
                      <a:headEnd type="none" w="sm" len="sm"/>
                      <a:tailEnd type="none" w="sm" len="sm"/>
                    </a:lnL>
                    <a:lnR w="9525" cap="flat" cmpd="sng">
                      <a:solidFill>
                        <a:srgbClr val="000001"/>
                      </a:solidFill>
                      <a:prstDash val="solid"/>
                      <a:round/>
                      <a:headEnd type="none" w="sm" len="sm"/>
                      <a:tailEnd type="none" w="sm" len="sm"/>
                    </a:lnR>
                    <a:lnT w="9525" cap="flat" cmpd="sng">
                      <a:solidFill>
                        <a:srgbClr val="000001"/>
                      </a:solidFill>
                      <a:prstDash val="solid"/>
                      <a:round/>
                      <a:headEnd type="none" w="sm" len="sm"/>
                      <a:tailEnd type="none" w="sm" len="sm"/>
                    </a:lnT>
                    <a:lnB w="9525" cap="flat" cmpd="sng">
                      <a:solidFill>
                        <a:srgbClr val="000001"/>
                      </a:solidFill>
                      <a:prstDash val="solid"/>
                      <a:round/>
                      <a:headEnd type="none" w="sm" len="sm"/>
                      <a:tailEnd type="none" w="sm" len="sm"/>
                    </a:lnB>
                    <a:solidFill>
                      <a:srgbClr val="FFFFFF"/>
                    </a:solidFill>
                  </a:tcPr>
                </a:tc>
                <a:tc>
                  <a:txBody>
                    <a:bodyPr/>
                    <a:lstStyle/>
                    <a:p>
                      <a:pPr marL="0" lvl="0" indent="0" algn="l" rtl="0">
                        <a:lnSpc>
                          <a:spcPct val="100000"/>
                        </a:lnSpc>
                        <a:spcBef>
                          <a:spcPts val="0"/>
                        </a:spcBef>
                        <a:spcAft>
                          <a:spcPts val="0"/>
                        </a:spcAft>
                        <a:buNone/>
                      </a:pPr>
                      <a:r>
                        <a:rPr lang="en-IN" sz="1100" b="1" dirty="0">
                          <a:latin typeface="Times New Roman"/>
                          <a:ea typeface="Times New Roman"/>
                          <a:cs typeface="Times New Roman"/>
                          <a:sym typeface="Times New Roman"/>
                        </a:rPr>
                        <a:t>Data Link Layer: (9 Hrs)</a:t>
                      </a:r>
                    </a:p>
                    <a:p>
                      <a:pPr marL="0" lvl="0" indent="0" algn="l" rtl="0">
                        <a:lnSpc>
                          <a:spcPct val="100000"/>
                        </a:lnSpc>
                        <a:spcBef>
                          <a:spcPts val="0"/>
                        </a:spcBef>
                        <a:spcAft>
                          <a:spcPts val="0"/>
                        </a:spcAft>
                        <a:buNone/>
                      </a:pPr>
                      <a:r>
                        <a:rPr lang="en-IN" sz="1100" dirty="0">
                          <a:latin typeface="Times New Roman"/>
                          <a:ea typeface="Times New Roman"/>
                          <a:cs typeface="Times New Roman"/>
                          <a:sym typeface="Times New Roman"/>
                        </a:rPr>
                        <a:t>Data Link Layer Services, Types of errors, Block coding, Error Control: Cyclic Redundancy Check (CRC) Code, Hamming Code, Checksum, sliding window Protocols: Selective Repeat (SR) &amp; Go Back N (GBN), Channel allocation, Multiple Access Protocols: ALOHA, CSMA/CD, CSMA/CA, Ethernet Frame format.</a:t>
                      </a:r>
                      <a:endParaRPr sz="1100" dirty="0">
                        <a:latin typeface="Times New Roman"/>
                        <a:ea typeface="Times New Roman"/>
                        <a:cs typeface="Times New Roman"/>
                        <a:sym typeface="Times New Roman"/>
                      </a:endParaRPr>
                    </a:p>
                  </a:txBody>
                  <a:tcPr marL="91425" marR="91425" marT="91425" marB="91425" anchor="ctr">
                    <a:lnL w="9525" cap="flat" cmpd="sng">
                      <a:solidFill>
                        <a:srgbClr val="000001"/>
                      </a:solidFill>
                      <a:prstDash val="solid"/>
                      <a:round/>
                      <a:headEnd type="none" w="sm" len="sm"/>
                      <a:tailEnd type="none" w="sm" len="sm"/>
                    </a:lnL>
                    <a:lnR w="9525" cap="flat" cmpd="sng">
                      <a:solidFill>
                        <a:srgbClr val="000001"/>
                      </a:solidFill>
                      <a:prstDash val="solid"/>
                      <a:round/>
                      <a:headEnd type="none" w="sm" len="sm"/>
                      <a:tailEnd type="none" w="sm" len="sm"/>
                    </a:lnR>
                    <a:lnT w="9525" cap="flat" cmpd="sng">
                      <a:solidFill>
                        <a:srgbClr val="000001"/>
                      </a:solidFill>
                      <a:prstDash val="solid"/>
                      <a:round/>
                      <a:headEnd type="none" w="sm" len="sm"/>
                      <a:tailEnd type="none" w="sm" len="sm"/>
                    </a:lnT>
                    <a:lnB w="9525" cap="flat" cmpd="sng">
                      <a:solidFill>
                        <a:srgbClr val="000001"/>
                      </a:solidFill>
                      <a:prstDash val="solid"/>
                      <a:round/>
                      <a:headEnd type="none" w="sm" len="sm"/>
                      <a:tailEnd type="none" w="sm" len="sm"/>
                    </a:lnB>
                    <a:solidFill>
                      <a:srgbClr val="FFFFFF"/>
                    </a:solidFill>
                  </a:tcPr>
                </a:tc>
                <a:extLst>
                  <a:ext uri="{0D108BD9-81ED-4DB2-BD59-A6C34878D82A}">
                    <a16:rowId xmlns:a16="http://schemas.microsoft.com/office/drawing/2014/main" val="10001"/>
                  </a:ext>
                </a:extLst>
              </a:tr>
              <a:tr h="658864">
                <a:tc>
                  <a:txBody>
                    <a:bodyPr/>
                    <a:lstStyle/>
                    <a:p>
                      <a:pPr marL="0" lvl="0" indent="0" algn="ctr" rtl="0">
                        <a:lnSpc>
                          <a:spcPct val="100000"/>
                        </a:lnSpc>
                        <a:spcBef>
                          <a:spcPts val="0"/>
                        </a:spcBef>
                        <a:spcAft>
                          <a:spcPts val="0"/>
                        </a:spcAft>
                        <a:buNone/>
                      </a:pPr>
                      <a:r>
                        <a:rPr lang="en" sz="1200">
                          <a:latin typeface="Times New Roman"/>
                          <a:ea typeface="Times New Roman"/>
                          <a:cs typeface="Times New Roman"/>
                          <a:sym typeface="Times New Roman"/>
                        </a:rPr>
                        <a:t>3</a:t>
                      </a:r>
                      <a:endParaRPr sz="1200">
                        <a:latin typeface="Times New Roman"/>
                        <a:ea typeface="Times New Roman"/>
                        <a:cs typeface="Times New Roman"/>
                        <a:sym typeface="Times New Roman"/>
                      </a:endParaRPr>
                    </a:p>
                  </a:txBody>
                  <a:tcPr marL="91425" marR="91425" marT="91425" marB="91425" anchor="ctr">
                    <a:lnL w="9525" cap="flat" cmpd="sng">
                      <a:solidFill>
                        <a:srgbClr val="000001"/>
                      </a:solidFill>
                      <a:prstDash val="solid"/>
                      <a:round/>
                      <a:headEnd type="none" w="sm" len="sm"/>
                      <a:tailEnd type="none" w="sm" len="sm"/>
                    </a:lnL>
                    <a:lnR w="9525" cap="flat" cmpd="sng">
                      <a:solidFill>
                        <a:srgbClr val="000001"/>
                      </a:solidFill>
                      <a:prstDash val="solid"/>
                      <a:round/>
                      <a:headEnd type="none" w="sm" len="sm"/>
                      <a:tailEnd type="none" w="sm" len="sm"/>
                    </a:lnR>
                    <a:lnT w="9525" cap="flat" cmpd="sng">
                      <a:solidFill>
                        <a:srgbClr val="000001"/>
                      </a:solidFill>
                      <a:prstDash val="solid"/>
                      <a:round/>
                      <a:headEnd type="none" w="sm" len="sm"/>
                      <a:tailEnd type="none" w="sm" len="sm"/>
                    </a:lnT>
                    <a:lnB w="9525" cap="flat" cmpd="sng">
                      <a:solidFill>
                        <a:srgbClr val="000001"/>
                      </a:solidFill>
                      <a:prstDash val="solid"/>
                      <a:round/>
                      <a:headEnd type="none" w="sm" len="sm"/>
                      <a:tailEnd type="none" w="sm" len="sm"/>
                    </a:lnB>
                    <a:solidFill>
                      <a:srgbClr val="FFFFFF"/>
                    </a:solidFill>
                  </a:tcPr>
                </a:tc>
                <a:tc>
                  <a:txBody>
                    <a:bodyPr/>
                    <a:lstStyle/>
                    <a:p>
                      <a:pPr marL="0" lvl="0" indent="0" algn="l" rtl="0">
                        <a:lnSpc>
                          <a:spcPct val="100000"/>
                        </a:lnSpc>
                        <a:spcBef>
                          <a:spcPts val="0"/>
                        </a:spcBef>
                        <a:spcAft>
                          <a:spcPts val="0"/>
                        </a:spcAft>
                        <a:buNone/>
                      </a:pPr>
                      <a:r>
                        <a:rPr lang="en-IN" sz="1100" b="1" dirty="0">
                          <a:latin typeface="Times New Roman"/>
                          <a:ea typeface="Times New Roman"/>
                          <a:cs typeface="Times New Roman"/>
                          <a:sym typeface="Times New Roman"/>
                        </a:rPr>
                        <a:t>Network Layer  (9 Hrs)</a:t>
                      </a:r>
                    </a:p>
                    <a:p>
                      <a:pPr marL="0" lvl="0" indent="0" algn="l" rtl="0">
                        <a:lnSpc>
                          <a:spcPct val="100000"/>
                        </a:lnSpc>
                        <a:spcBef>
                          <a:spcPts val="0"/>
                        </a:spcBef>
                        <a:spcAft>
                          <a:spcPts val="0"/>
                        </a:spcAft>
                        <a:buNone/>
                      </a:pPr>
                      <a:r>
                        <a:rPr lang="en-IN" sz="1100" dirty="0">
                          <a:latin typeface="Times New Roman"/>
                          <a:ea typeface="Times New Roman"/>
                          <a:cs typeface="Times New Roman"/>
                          <a:sym typeface="Times New Roman"/>
                        </a:rPr>
                        <a:t>Services, Internet Protocol: Ipv4 &amp; Ipv6, Classful Addressing, Classless Addressing, CIDR, Subnetting, NAT, ARP, RARP ICMP, Routing Algorithms: Distance-Vector (DV) Routing, Link State (LS) Routing, Routing in Internet: RIP, OSPF, BGP</a:t>
                      </a:r>
                      <a:endParaRPr sz="1100" dirty="0">
                        <a:latin typeface="Times New Roman"/>
                        <a:ea typeface="Times New Roman"/>
                        <a:cs typeface="Times New Roman"/>
                        <a:sym typeface="Times New Roman"/>
                      </a:endParaRPr>
                    </a:p>
                  </a:txBody>
                  <a:tcPr marL="91425" marR="91425" marT="91425" marB="91425" anchor="ctr">
                    <a:lnL w="9525" cap="flat" cmpd="sng">
                      <a:solidFill>
                        <a:srgbClr val="000001"/>
                      </a:solidFill>
                      <a:prstDash val="solid"/>
                      <a:round/>
                      <a:headEnd type="none" w="sm" len="sm"/>
                      <a:tailEnd type="none" w="sm" len="sm"/>
                    </a:lnL>
                    <a:lnR w="9525" cap="flat" cmpd="sng">
                      <a:solidFill>
                        <a:srgbClr val="000001"/>
                      </a:solidFill>
                      <a:prstDash val="solid"/>
                      <a:round/>
                      <a:headEnd type="none" w="sm" len="sm"/>
                      <a:tailEnd type="none" w="sm" len="sm"/>
                    </a:lnR>
                    <a:lnT w="9525" cap="flat" cmpd="sng">
                      <a:solidFill>
                        <a:srgbClr val="000001"/>
                      </a:solidFill>
                      <a:prstDash val="solid"/>
                      <a:round/>
                      <a:headEnd type="none" w="sm" len="sm"/>
                      <a:tailEnd type="none" w="sm" len="sm"/>
                    </a:lnT>
                    <a:lnB w="9525" cap="flat" cmpd="sng">
                      <a:solidFill>
                        <a:srgbClr val="000001"/>
                      </a:solidFill>
                      <a:prstDash val="solid"/>
                      <a:round/>
                      <a:headEnd type="none" w="sm" len="sm"/>
                      <a:tailEnd type="none" w="sm" len="sm"/>
                    </a:lnB>
                    <a:solidFill>
                      <a:srgbClr val="FFFFFF"/>
                    </a:solidFill>
                  </a:tcPr>
                </a:tc>
                <a:extLst>
                  <a:ext uri="{0D108BD9-81ED-4DB2-BD59-A6C34878D82A}">
                    <a16:rowId xmlns:a16="http://schemas.microsoft.com/office/drawing/2014/main" val="10002"/>
                  </a:ext>
                </a:extLst>
              </a:tr>
              <a:tr h="792642">
                <a:tc>
                  <a:txBody>
                    <a:bodyPr/>
                    <a:lstStyle/>
                    <a:p>
                      <a:pPr marL="0" lvl="0" indent="0" algn="ctr" rtl="0">
                        <a:lnSpc>
                          <a:spcPct val="100000"/>
                        </a:lnSpc>
                        <a:spcBef>
                          <a:spcPts val="0"/>
                        </a:spcBef>
                        <a:spcAft>
                          <a:spcPts val="0"/>
                        </a:spcAft>
                        <a:buNone/>
                      </a:pPr>
                      <a:r>
                        <a:rPr lang="en" sz="1200" dirty="0">
                          <a:latin typeface="Times New Roman"/>
                          <a:ea typeface="Times New Roman"/>
                          <a:cs typeface="Times New Roman"/>
                          <a:sym typeface="Times New Roman"/>
                        </a:rPr>
                        <a:t>4</a:t>
                      </a:r>
                      <a:endParaRPr sz="1200" dirty="0">
                        <a:latin typeface="Times New Roman"/>
                        <a:ea typeface="Times New Roman"/>
                        <a:cs typeface="Times New Roman"/>
                        <a:sym typeface="Times New Roman"/>
                      </a:endParaRPr>
                    </a:p>
                  </a:txBody>
                  <a:tcPr marL="91425" marR="91425" marT="91425" marB="91425" anchor="ctr">
                    <a:lnL w="9525" cap="flat" cmpd="sng">
                      <a:solidFill>
                        <a:srgbClr val="000001"/>
                      </a:solidFill>
                      <a:prstDash val="solid"/>
                      <a:round/>
                      <a:headEnd type="none" w="sm" len="sm"/>
                      <a:tailEnd type="none" w="sm" len="sm"/>
                    </a:lnL>
                    <a:lnR w="9525" cap="flat" cmpd="sng">
                      <a:solidFill>
                        <a:srgbClr val="000001"/>
                      </a:solidFill>
                      <a:prstDash val="solid"/>
                      <a:round/>
                      <a:headEnd type="none" w="sm" len="sm"/>
                      <a:tailEnd type="none" w="sm" len="sm"/>
                    </a:lnR>
                    <a:lnT w="9525" cap="flat" cmpd="sng">
                      <a:solidFill>
                        <a:srgbClr val="000001"/>
                      </a:solidFill>
                      <a:prstDash val="solid"/>
                      <a:round/>
                      <a:headEnd type="none" w="sm" len="sm"/>
                      <a:tailEnd type="none" w="sm" len="sm"/>
                    </a:lnT>
                    <a:lnB w="9525" cap="flat" cmpd="sng" algn="ctr">
                      <a:solidFill>
                        <a:srgbClr val="000001"/>
                      </a:solidFill>
                      <a:prstDash val="solid"/>
                      <a:round/>
                      <a:headEnd type="none" w="sm" len="sm"/>
                      <a:tailEnd type="none" w="sm" len="sm"/>
                    </a:lnB>
                    <a:solidFill>
                      <a:srgbClr val="FFFFFF"/>
                    </a:solidFill>
                  </a:tcPr>
                </a:tc>
                <a:tc>
                  <a:txBody>
                    <a:bodyPr/>
                    <a:lstStyle/>
                    <a:p>
                      <a:pPr marL="0" lvl="0" indent="0" algn="l" rtl="0">
                        <a:lnSpc>
                          <a:spcPct val="100000"/>
                        </a:lnSpc>
                        <a:spcBef>
                          <a:spcPts val="0"/>
                        </a:spcBef>
                        <a:spcAft>
                          <a:spcPts val="0"/>
                        </a:spcAft>
                        <a:buNone/>
                      </a:pPr>
                      <a:r>
                        <a:rPr lang="en-IN" sz="1100" b="1" dirty="0">
                          <a:latin typeface="Times New Roman"/>
                          <a:ea typeface="Times New Roman"/>
                          <a:cs typeface="Times New Roman"/>
                          <a:sym typeface="Times New Roman"/>
                        </a:rPr>
                        <a:t>Transport Layer  (9 Hrs)</a:t>
                      </a:r>
                    </a:p>
                    <a:p>
                      <a:pPr marL="0" lvl="0" indent="0" algn="l" rtl="0">
                        <a:lnSpc>
                          <a:spcPct val="100000"/>
                        </a:lnSpc>
                        <a:spcBef>
                          <a:spcPts val="0"/>
                        </a:spcBef>
                        <a:spcAft>
                          <a:spcPts val="0"/>
                        </a:spcAft>
                        <a:buNone/>
                      </a:pPr>
                      <a:r>
                        <a:rPr lang="en-IN" sz="1100" dirty="0">
                          <a:latin typeface="Times New Roman"/>
                          <a:ea typeface="Times New Roman"/>
                          <a:cs typeface="Times New Roman"/>
                          <a:sym typeface="Times New Roman"/>
                        </a:rPr>
                        <a:t>Services, Multiplexing, demultiplexing. Sockets, UDP, RTP, TCP: Services, Features, Segment, TCP Connection (Three-Way Handshake), Flow control and buffering, Silly window syndrome, Congestion Control. Congestion Control (Leaky Bucket, Token Bucket), Quality of Service (QoS)</a:t>
                      </a:r>
                    </a:p>
                    <a:p>
                      <a:pPr marL="0" lvl="0" indent="0" algn="l" rtl="0">
                        <a:lnSpc>
                          <a:spcPct val="100000"/>
                        </a:lnSpc>
                        <a:spcBef>
                          <a:spcPts val="0"/>
                        </a:spcBef>
                        <a:spcAft>
                          <a:spcPts val="0"/>
                        </a:spcAft>
                        <a:buNone/>
                      </a:pPr>
                      <a:endParaRPr sz="1100" dirty="0">
                        <a:highlight>
                          <a:srgbClr val="FCFCFC"/>
                        </a:highlight>
                        <a:latin typeface="Times New Roman"/>
                        <a:ea typeface="Times New Roman"/>
                        <a:cs typeface="Times New Roman"/>
                        <a:sym typeface="Times New Roman"/>
                      </a:endParaRPr>
                    </a:p>
                  </a:txBody>
                  <a:tcPr marL="91425" marR="91425" marT="91425" marB="91425" anchor="ctr">
                    <a:lnL w="9525" cap="flat" cmpd="sng">
                      <a:solidFill>
                        <a:srgbClr val="000001"/>
                      </a:solidFill>
                      <a:prstDash val="solid"/>
                      <a:round/>
                      <a:headEnd type="none" w="sm" len="sm"/>
                      <a:tailEnd type="none" w="sm" len="sm"/>
                    </a:lnL>
                    <a:lnR w="9525" cap="flat" cmpd="sng">
                      <a:solidFill>
                        <a:srgbClr val="000001"/>
                      </a:solidFill>
                      <a:prstDash val="solid"/>
                      <a:round/>
                      <a:headEnd type="none" w="sm" len="sm"/>
                      <a:tailEnd type="none" w="sm" len="sm"/>
                    </a:lnR>
                    <a:lnT w="9525" cap="flat" cmpd="sng">
                      <a:solidFill>
                        <a:srgbClr val="000001"/>
                      </a:solidFill>
                      <a:prstDash val="solid"/>
                      <a:round/>
                      <a:headEnd type="none" w="sm" len="sm"/>
                      <a:tailEnd type="none" w="sm" len="sm"/>
                    </a:lnT>
                    <a:lnB w="9525" cap="flat" cmpd="sng" algn="ctr">
                      <a:solidFill>
                        <a:srgbClr val="000001"/>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658864">
                <a:tc>
                  <a:txBody>
                    <a:bodyPr/>
                    <a:lstStyle/>
                    <a:p>
                      <a:pPr marL="0" lvl="0" indent="0" algn="ctr" rtl="0">
                        <a:lnSpc>
                          <a:spcPct val="100000"/>
                        </a:lnSpc>
                        <a:spcBef>
                          <a:spcPts val="0"/>
                        </a:spcBef>
                        <a:spcAft>
                          <a:spcPts val="0"/>
                        </a:spcAft>
                        <a:buNone/>
                      </a:pPr>
                      <a:r>
                        <a:rPr lang="en-IN" sz="1200" dirty="0">
                          <a:latin typeface="Times New Roman"/>
                          <a:ea typeface="Times New Roman"/>
                          <a:cs typeface="Times New Roman"/>
                          <a:sym typeface="Times New Roman"/>
                        </a:rPr>
                        <a:t>5</a:t>
                      </a:r>
                      <a:endParaRPr sz="1200" dirty="0">
                        <a:latin typeface="Times New Roman"/>
                        <a:ea typeface="Times New Roman"/>
                        <a:cs typeface="Times New Roman"/>
                        <a:sym typeface="Times New Roman"/>
                      </a:endParaRPr>
                    </a:p>
                  </a:txBody>
                  <a:tcPr marL="91425" marR="91425" marT="91425" marB="91425" anchor="ctr">
                    <a:lnL w="9525" cap="flat" cmpd="sng">
                      <a:solidFill>
                        <a:srgbClr val="000001"/>
                      </a:solidFill>
                      <a:prstDash val="solid"/>
                      <a:round/>
                      <a:headEnd type="none" w="sm" len="sm"/>
                      <a:tailEnd type="none" w="sm" len="sm"/>
                    </a:lnL>
                    <a:lnR w="9525" cap="flat" cmpd="sng" algn="ctr">
                      <a:solidFill>
                        <a:srgbClr val="000001"/>
                      </a:solidFill>
                      <a:prstDash val="solid"/>
                      <a:round/>
                      <a:headEnd type="none" w="sm" len="sm"/>
                      <a:tailEnd type="none" w="sm" len="sm"/>
                    </a:lnR>
                    <a:lnT w="9525" cap="flat" cmpd="sng">
                      <a:solidFill>
                        <a:srgbClr val="000001"/>
                      </a:solidFill>
                      <a:prstDash val="solid"/>
                      <a:round/>
                      <a:headEnd type="none" w="sm" len="sm"/>
                      <a:tailEnd type="none" w="sm" len="sm"/>
                    </a:lnT>
                    <a:lnB w="9525" cap="flat" cmpd="sng">
                      <a:solidFill>
                        <a:srgbClr val="000001"/>
                      </a:solidFill>
                      <a:prstDash val="solid"/>
                      <a:round/>
                      <a:headEnd type="none" w="sm" len="sm"/>
                      <a:tailEnd type="none" w="sm" len="sm"/>
                    </a:lnB>
                    <a:solidFill>
                      <a:srgbClr val="FFFFFF"/>
                    </a:solidFill>
                  </a:tcPr>
                </a:tc>
                <a:tc>
                  <a:txBody>
                    <a:bodyPr/>
                    <a:lstStyle/>
                    <a:p>
                      <a:pPr marL="0" lvl="0" indent="0" algn="l" rtl="0">
                        <a:lnSpc>
                          <a:spcPct val="100000"/>
                        </a:lnSpc>
                        <a:spcBef>
                          <a:spcPts val="0"/>
                        </a:spcBef>
                        <a:spcAft>
                          <a:spcPts val="0"/>
                        </a:spcAft>
                        <a:buNone/>
                      </a:pPr>
                      <a:r>
                        <a:rPr lang="en-IN" sz="1100" b="1" dirty="0">
                          <a:latin typeface="Times New Roman"/>
                          <a:ea typeface="Times New Roman"/>
                          <a:cs typeface="Times New Roman"/>
                          <a:sym typeface="Times New Roman"/>
                        </a:rPr>
                        <a:t>Application Layer  (9 Hrs)</a:t>
                      </a:r>
                    </a:p>
                    <a:p>
                      <a:pPr marL="0" lvl="0" indent="0" algn="l" rtl="0">
                        <a:lnSpc>
                          <a:spcPct val="100000"/>
                        </a:lnSpc>
                        <a:spcBef>
                          <a:spcPts val="0"/>
                        </a:spcBef>
                        <a:spcAft>
                          <a:spcPts val="0"/>
                        </a:spcAft>
                        <a:buNone/>
                      </a:pPr>
                      <a:r>
                        <a:rPr lang="en-IN" sz="1100" dirty="0">
                          <a:latin typeface="Times New Roman"/>
                          <a:ea typeface="Times New Roman"/>
                          <a:cs typeface="Times New Roman"/>
                          <a:sym typeface="Times New Roman"/>
                        </a:rPr>
                        <a:t>Dynamic Host Control Protocol (DHCP), Hypertext Transfer Protocol (HTTP), FTP, TELNET, SMTP: POP3, IMAP, MIME, Domain Name System (DNS), SNMP.</a:t>
                      </a:r>
                      <a:endParaRPr sz="1100" dirty="0">
                        <a:highlight>
                          <a:srgbClr val="FCFCFC"/>
                        </a:highlight>
                        <a:latin typeface="Times New Roman"/>
                        <a:ea typeface="Times New Roman"/>
                        <a:cs typeface="Times New Roman"/>
                        <a:sym typeface="Times New Roman"/>
                      </a:endParaRPr>
                    </a:p>
                  </a:txBody>
                  <a:tcPr marL="91425" marR="91425" marT="91425" marB="91425" anchor="ctr">
                    <a:lnL w="9525" cap="flat" cmpd="sng" algn="ctr">
                      <a:solidFill>
                        <a:srgbClr val="000001"/>
                      </a:solidFill>
                      <a:prstDash val="solid"/>
                      <a:round/>
                      <a:headEnd type="none" w="sm" len="sm"/>
                      <a:tailEnd type="none" w="sm" len="sm"/>
                    </a:lnL>
                    <a:lnR w="9525" cap="flat" cmpd="sng">
                      <a:solidFill>
                        <a:srgbClr val="000001"/>
                      </a:solidFill>
                      <a:prstDash val="solid"/>
                      <a:round/>
                      <a:headEnd type="none" w="sm" len="sm"/>
                      <a:tailEnd type="none" w="sm" len="sm"/>
                    </a:lnR>
                    <a:lnT w="9525" cap="flat" cmpd="sng">
                      <a:solidFill>
                        <a:srgbClr val="000001"/>
                      </a:solidFill>
                      <a:prstDash val="solid"/>
                      <a:round/>
                      <a:headEnd type="none" w="sm" len="sm"/>
                      <a:tailEnd type="none" w="sm" len="sm"/>
                    </a:lnT>
                    <a:lnB w="9525" cap="flat" cmpd="sng">
                      <a:solidFill>
                        <a:srgbClr val="000001"/>
                      </a:solidFill>
                      <a:prstDash val="solid"/>
                      <a:round/>
                      <a:headEnd type="none" w="sm" len="sm"/>
                      <a:tailEnd type="none" w="sm" len="sm"/>
                    </a:lnB>
                    <a:solidFill>
                      <a:srgbClr val="FFFFFF"/>
                    </a:solidFill>
                  </a:tcPr>
                </a:tc>
                <a:extLst>
                  <a:ext uri="{0D108BD9-81ED-4DB2-BD59-A6C34878D82A}">
                    <a16:rowId xmlns:a16="http://schemas.microsoft.com/office/drawing/2014/main" val="3673187830"/>
                  </a:ext>
                </a:extLst>
              </a:tr>
            </a:tbl>
          </a:graphicData>
        </a:graphic>
      </p:graphicFrame>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29"/>
          <p:cNvSpPr txBox="1">
            <a:spLocks noGrp="1"/>
          </p:cNvSpPr>
          <p:nvPr>
            <p:ph type="sldNum" idx="12"/>
          </p:nvPr>
        </p:nvSpPr>
        <p:spPr>
          <a:xfrm>
            <a:off x="7425344" y="4844839"/>
            <a:ext cx="984019" cy="273844"/>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en" sz="900">
                <a:solidFill>
                  <a:schemeClr val="dk1"/>
                </a:solidFill>
                <a:latin typeface="Times New Roman"/>
                <a:ea typeface="Times New Roman"/>
                <a:cs typeface="Times New Roman"/>
                <a:sym typeface="Times New Roman"/>
              </a:rPr>
              <a:t>40</a:t>
            </a:fld>
            <a:endParaRPr sz="900">
              <a:solidFill>
                <a:schemeClr val="dk1"/>
              </a:solidFill>
              <a:latin typeface="Times New Roman"/>
              <a:ea typeface="Times New Roman"/>
              <a:cs typeface="Times New Roman"/>
              <a:sym typeface="Times New Roman"/>
            </a:endParaRPr>
          </a:p>
        </p:txBody>
      </p:sp>
      <p:sp>
        <p:nvSpPr>
          <p:cNvPr id="185" name="Google Shape;185;p29"/>
          <p:cNvSpPr/>
          <p:nvPr/>
        </p:nvSpPr>
        <p:spPr>
          <a:xfrm>
            <a:off x="1353615" y="185434"/>
            <a:ext cx="7338322" cy="623248"/>
          </a:xfrm>
          <a:prstGeom prst="rect">
            <a:avLst/>
          </a:prstGeom>
          <a:noFill/>
          <a:ln>
            <a:noFill/>
          </a:ln>
        </p:spPr>
        <p:txBody>
          <a:bodyPr spcFirstLastPara="1" wrap="square" lIns="68575" tIns="34275" rIns="68575" bIns="34275" anchor="t" anchorCtr="0">
            <a:noAutofit/>
          </a:bodyPr>
          <a:lstStyle/>
          <a:p>
            <a:r>
              <a:rPr lang="en-IN" sz="2800" dirty="0">
                <a:solidFill>
                  <a:srgbClr val="7030A0"/>
                </a:solidFill>
                <a:latin typeface="Times New Roman" panose="02020603050405020304" pitchFamily="18" charset="0"/>
                <a:cs typeface="Times New Roman" panose="02020603050405020304" pitchFamily="18" charset="0"/>
              </a:rPr>
              <a:t>Frequency Shift Keying (FSK)</a:t>
            </a:r>
            <a:endParaRPr lang="en-US" altLang="en-US" sz="2800" b="1" dirty="0">
              <a:solidFill>
                <a:srgbClr val="7030A0"/>
              </a:solidFill>
              <a:latin typeface="Times New Roman" panose="02020603050405020304" pitchFamily="18" charset="0"/>
            </a:endParaRPr>
          </a:p>
        </p:txBody>
      </p:sp>
      <p:pic>
        <p:nvPicPr>
          <p:cNvPr id="186" name="Google Shape;186;p29"/>
          <p:cNvPicPr preferRelativeResize="0"/>
          <p:nvPr/>
        </p:nvPicPr>
        <p:blipFill rotWithShape="1">
          <a:blip r:embed="rId3">
            <a:alphaModFix/>
          </a:blip>
          <a:srcRect/>
          <a:stretch/>
        </p:blipFill>
        <p:spPr>
          <a:xfrm>
            <a:off x="41821" y="47020"/>
            <a:ext cx="739015" cy="528333"/>
          </a:xfrm>
          <a:prstGeom prst="rect">
            <a:avLst/>
          </a:prstGeom>
          <a:noFill/>
          <a:ln>
            <a:noFill/>
          </a:ln>
        </p:spPr>
      </p:pic>
      <p:sp>
        <p:nvSpPr>
          <p:cNvPr id="187" name="Google Shape;187;p29"/>
          <p:cNvSpPr txBox="1">
            <a:spLocks noGrp="1"/>
          </p:cNvSpPr>
          <p:nvPr>
            <p:ph type="dt" idx="10"/>
          </p:nvPr>
        </p:nvSpPr>
        <p:spPr>
          <a:xfrm>
            <a:off x="571500" y="4844838"/>
            <a:ext cx="2057400" cy="273900"/>
          </a:xfrm>
          <a:prstGeom prst="rect">
            <a:avLst/>
          </a:prstGeom>
          <a:noFill/>
          <a:ln>
            <a:noFill/>
          </a:ln>
        </p:spPr>
        <p:txBody>
          <a:bodyPr spcFirstLastPara="1" wrap="square" lIns="68575" tIns="34275" rIns="68575" bIns="34275" anchor="ctr" anchorCtr="0">
            <a:noAutofit/>
          </a:bodyPr>
          <a:lstStyle/>
          <a:p>
            <a:pPr marL="0" lvl="0" indent="0" algn="l" rtl="0">
              <a:spcBef>
                <a:spcPts val="0"/>
              </a:spcBef>
              <a:spcAft>
                <a:spcPts val="0"/>
              </a:spcAft>
              <a:buNone/>
            </a:pPr>
            <a:fld id="{500532BC-AC77-4E14-9C5F-D3B375FBFAB2}" type="datetime1">
              <a:rPr lang="en-US" sz="800" b="1" smtClean="0">
                <a:solidFill>
                  <a:schemeClr val="dk1"/>
                </a:solidFill>
                <a:latin typeface="Times New Roman"/>
                <a:cs typeface="Times New Roman"/>
                <a:sym typeface="Times New Roman"/>
              </a:rPr>
              <a:t>2/1/2024</a:t>
            </a:fld>
            <a:endParaRPr sz="800" b="1">
              <a:solidFill>
                <a:schemeClr val="dk1"/>
              </a:solidFill>
              <a:latin typeface="Times New Roman"/>
              <a:ea typeface="Times New Roman"/>
              <a:cs typeface="Times New Roman"/>
              <a:sym typeface="Times New Roman"/>
            </a:endParaRPr>
          </a:p>
        </p:txBody>
      </p:sp>
      <p:sp>
        <p:nvSpPr>
          <p:cNvPr id="188" name="Google Shape;188;p29"/>
          <p:cNvSpPr txBox="1">
            <a:spLocks noGrp="1"/>
          </p:cNvSpPr>
          <p:nvPr>
            <p:ph type="ftr" idx="11"/>
          </p:nvPr>
        </p:nvSpPr>
        <p:spPr>
          <a:xfrm>
            <a:off x="2764639" y="4844839"/>
            <a:ext cx="3617100" cy="2739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r>
              <a:rPr lang="en-GB" sz="800" b="1" smtClean="0">
                <a:solidFill>
                  <a:schemeClr val="dk1"/>
                </a:solidFill>
                <a:latin typeface="Times New Roman"/>
                <a:ea typeface="Times New Roman"/>
                <a:cs typeface="Times New Roman"/>
                <a:sym typeface="Times New Roman"/>
              </a:rPr>
              <a:t>Unit 1                Computer Networks        SY BTech(CSE)    Semester-4               2023-24    </a:t>
            </a:r>
            <a:endParaRPr sz="800" b="1">
              <a:solidFill>
                <a:schemeClr val="dk1"/>
              </a:solidFill>
              <a:latin typeface="Times New Roman"/>
              <a:ea typeface="Times New Roman"/>
              <a:cs typeface="Times New Roman"/>
              <a:sym typeface="Times New Roman"/>
            </a:endParaRPr>
          </a:p>
        </p:txBody>
      </p:sp>
      <p:sp>
        <p:nvSpPr>
          <p:cNvPr id="9" name="Google Shape;223;p14">
            <a:extLst>
              <a:ext uri="{FF2B5EF4-FFF2-40B4-BE49-F238E27FC236}">
                <a16:creationId xmlns:a16="http://schemas.microsoft.com/office/drawing/2014/main" id="{836FF8A9-04AE-4804-8835-D35720E71A02}"/>
              </a:ext>
            </a:extLst>
          </p:cNvPr>
          <p:cNvSpPr/>
          <p:nvPr/>
        </p:nvSpPr>
        <p:spPr>
          <a:xfrm>
            <a:off x="571500" y="669593"/>
            <a:ext cx="8031079" cy="3785611"/>
          </a:xfrm>
          <a:prstGeom prst="rect">
            <a:avLst/>
          </a:prstGeom>
          <a:noFill/>
          <a:ln>
            <a:noFill/>
          </a:ln>
        </p:spPr>
        <p:txBody>
          <a:bodyPr spcFirstLastPara="1" wrap="square" lIns="91425" tIns="45700" rIns="91425" bIns="45700" anchor="t" anchorCtr="0">
            <a:spAutoFit/>
          </a:bodyPr>
          <a:lstStyle/>
          <a:p>
            <a:pPr lvl="0" algn="just">
              <a:lnSpc>
                <a:spcPct val="150000"/>
              </a:lnSpc>
            </a:pPr>
            <a:r>
              <a:rPr lang="en-US" sz="2000" b="1" dirty="0">
                <a:solidFill>
                  <a:srgbClr val="FF0000"/>
                </a:solidFill>
                <a:latin typeface="Times New Roman"/>
                <a:ea typeface="Times New Roman"/>
                <a:cs typeface="Times New Roman"/>
                <a:sym typeface="Times New Roman"/>
              </a:rPr>
              <a:t>Advantages</a:t>
            </a:r>
          </a:p>
          <a:p>
            <a:pPr marL="285750" lvl="0" indent="-285750" algn="just">
              <a:lnSpc>
                <a:spcPct val="150000"/>
              </a:lnSpc>
              <a:buSzPct val="150000"/>
              <a:buFont typeface="Arial" panose="020B0604020202020204" pitchFamily="34" charset="0"/>
              <a:buChar char="•"/>
            </a:pPr>
            <a:r>
              <a:rPr lang="en-US" sz="2000" dirty="0" smtClean="0">
                <a:solidFill>
                  <a:schemeClr val="tx1"/>
                </a:solidFill>
                <a:latin typeface="Times New Roman"/>
                <a:ea typeface="Times New Roman"/>
                <a:cs typeface="Times New Roman"/>
                <a:sym typeface="Times New Roman"/>
              </a:rPr>
              <a:t>The </a:t>
            </a:r>
            <a:r>
              <a:rPr lang="en-US" sz="2000" dirty="0">
                <a:solidFill>
                  <a:schemeClr val="tx1"/>
                </a:solidFill>
                <a:latin typeface="Times New Roman"/>
                <a:ea typeface="Times New Roman"/>
                <a:cs typeface="Times New Roman"/>
                <a:sym typeface="Times New Roman"/>
              </a:rPr>
              <a:t>antenna size reduced.</a:t>
            </a:r>
          </a:p>
          <a:p>
            <a:pPr marL="285750" lvl="0" indent="-285750" algn="just">
              <a:lnSpc>
                <a:spcPct val="150000"/>
              </a:lnSpc>
              <a:buSzPct val="150000"/>
              <a:buFont typeface="Arial" panose="020B0604020202020204" pitchFamily="34" charset="0"/>
              <a:buChar char="•"/>
            </a:pPr>
            <a:r>
              <a:rPr lang="en-US" sz="2000" dirty="0">
                <a:solidFill>
                  <a:schemeClr val="tx1"/>
                </a:solidFill>
                <a:latin typeface="Times New Roman"/>
                <a:ea typeface="Times New Roman"/>
                <a:cs typeface="Times New Roman"/>
                <a:sym typeface="Times New Roman"/>
              </a:rPr>
              <a:t>Avoid multiplexing of signals, decrease the SNR.</a:t>
            </a:r>
          </a:p>
          <a:p>
            <a:pPr marL="285750" lvl="0" indent="-285750" algn="just">
              <a:lnSpc>
                <a:spcPct val="150000"/>
              </a:lnSpc>
              <a:buSzPct val="150000"/>
              <a:buFont typeface="Arial" panose="020B0604020202020204" pitchFamily="34" charset="0"/>
              <a:buChar char="•"/>
            </a:pPr>
            <a:r>
              <a:rPr lang="en-US" sz="2000" dirty="0">
                <a:solidFill>
                  <a:schemeClr val="tx1"/>
                </a:solidFill>
                <a:latin typeface="Times New Roman"/>
                <a:ea typeface="Times New Roman"/>
                <a:cs typeface="Times New Roman"/>
                <a:sym typeface="Times New Roman"/>
              </a:rPr>
              <a:t>Long-range communication can be possible.</a:t>
            </a:r>
          </a:p>
          <a:p>
            <a:pPr lvl="0" algn="just">
              <a:lnSpc>
                <a:spcPct val="150000"/>
              </a:lnSpc>
              <a:buSzPct val="150000"/>
            </a:pPr>
            <a:r>
              <a:rPr lang="en-US" sz="2000" b="1" dirty="0" smtClean="0">
                <a:solidFill>
                  <a:srgbClr val="FF0000"/>
                </a:solidFill>
                <a:latin typeface="Times New Roman"/>
                <a:ea typeface="Times New Roman"/>
                <a:cs typeface="Times New Roman"/>
                <a:sym typeface="Times New Roman"/>
              </a:rPr>
              <a:t>Disadvantages</a:t>
            </a:r>
            <a:endParaRPr lang="en-US" sz="2000" b="1" dirty="0">
              <a:solidFill>
                <a:srgbClr val="FF0000"/>
              </a:solidFill>
              <a:latin typeface="Times New Roman"/>
              <a:ea typeface="Times New Roman"/>
              <a:cs typeface="Times New Roman"/>
              <a:sym typeface="Times New Roman"/>
            </a:endParaRPr>
          </a:p>
          <a:p>
            <a:pPr marL="285750" lvl="0" indent="-285750" algn="just">
              <a:lnSpc>
                <a:spcPct val="150000"/>
              </a:lnSpc>
              <a:buSzPct val="150000"/>
              <a:buFont typeface="Arial" panose="020B0604020202020204" pitchFamily="34" charset="0"/>
              <a:buChar char="•"/>
            </a:pPr>
            <a:r>
              <a:rPr lang="en-US" sz="2000" dirty="0">
                <a:solidFill>
                  <a:schemeClr val="tx1"/>
                </a:solidFill>
                <a:latin typeface="Times New Roman"/>
                <a:ea typeface="Times New Roman"/>
                <a:cs typeface="Times New Roman"/>
                <a:sym typeface="Times New Roman"/>
              </a:rPr>
              <a:t>It uses larger bandwidth compare to ASK and PSK. Hence it is not bandwidth efficient.</a:t>
            </a:r>
          </a:p>
          <a:p>
            <a:pPr marL="285750" lvl="0" indent="-285750" algn="just">
              <a:lnSpc>
                <a:spcPct val="150000"/>
              </a:lnSpc>
              <a:buSzPct val="150000"/>
              <a:buFont typeface="Arial" panose="020B0604020202020204" pitchFamily="34" charset="0"/>
              <a:buChar char="•"/>
            </a:pPr>
            <a:r>
              <a:rPr lang="en-US" sz="2000" dirty="0">
                <a:solidFill>
                  <a:schemeClr val="tx1"/>
                </a:solidFill>
                <a:latin typeface="Times New Roman"/>
                <a:ea typeface="Times New Roman"/>
                <a:cs typeface="Times New Roman"/>
                <a:sym typeface="Times New Roman"/>
              </a:rPr>
              <a:t>The bit error rate is less in AEGN channel than phase shift keying.</a:t>
            </a:r>
            <a:r>
              <a:rPr lang="en-US" sz="2000" b="1" dirty="0">
                <a:solidFill>
                  <a:srgbClr val="FF0000"/>
                </a:solidFill>
                <a:latin typeface="Times New Roman"/>
                <a:ea typeface="Times New Roman"/>
                <a:cs typeface="Times New Roman"/>
                <a:sym typeface="Times New Roman"/>
              </a:rPr>
              <a:t> </a:t>
            </a:r>
            <a:endParaRPr lang="en-US" sz="20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11168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29"/>
          <p:cNvSpPr txBox="1">
            <a:spLocks noGrp="1"/>
          </p:cNvSpPr>
          <p:nvPr>
            <p:ph type="sldNum" idx="12"/>
          </p:nvPr>
        </p:nvSpPr>
        <p:spPr>
          <a:xfrm>
            <a:off x="7425344" y="4844839"/>
            <a:ext cx="984019" cy="273844"/>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en" sz="900">
                <a:solidFill>
                  <a:schemeClr val="dk1"/>
                </a:solidFill>
                <a:latin typeface="Times New Roman"/>
                <a:ea typeface="Times New Roman"/>
                <a:cs typeface="Times New Roman"/>
                <a:sym typeface="Times New Roman"/>
              </a:rPr>
              <a:t>41</a:t>
            </a:fld>
            <a:endParaRPr sz="900">
              <a:solidFill>
                <a:schemeClr val="dk1"/>
              </a:solidFill>
              <a:latin typeface="Times New Roman"/>
              <a:ea typeface="Times New Roman"/>
              <a:cs typeface="Times New Roman"/>
              <a:sym typeface="Times New Roman"/>
            </a:endParaRPr>
          </a:p>
        </p:txBody>
      </p:sp>
      <p:sp>
        <p:nvSpPr>
          <p:cNvPr id="185" name="Google Shape;185;p29"/>
          <p:cNvSpPr/>
          <p:nvPr/>
        </p:nvSpPr>
        <p:spPr>
          <a:xfrm>
            <a:off x="1353615" y="185434"/>
            <a:ext cx="7338322" cy="623248"/>
          </a:xfrm>
          <a:prstGeom prst="rect">
            <a:avLst/>
          </a:prstGeom>
          <a:noFill/>
          <a:ln>
            <a:noFill/>
          </a:ln>
        </p:spPr>
        <p:txBody>
          <a:bodyPr spcFirstLastPara="1" wrap="square" lIns="68575" tIns="34275" rIns="68575" bIns="34275" anchor="t" anchorCtr="0">
            <a:noAutofit/>
          </a:bodyPr>
          <a:lstStyle/>
          <a:p>
            <a:r>
              <a:rPr lang="en-IN" sz="2800" dirty="0">
                <a:solidFill>
                  <a:srgbClr val="7030A0"/>
                </a:solidFill>
                <a:latin typeface="Times New Roman" panose="02020603050405020304" pitchFamily="18" charset="0"/>
                <a:cs typeface="Times New Roman" panose="02020603050405020304" pitchFamily="18" charset="0"/>
              </a:rPr>
              <a:t>Phase Shift Keying (PSK)</a:t>
            </a:r>
            <a:endParaRPr lang="en-US" altLang="en-US" sz="2800" b="1" dirty="0">
              <a:solidFill>
                <a:srgbClr val="7030A0"/>
              </a:solidFill>
              <a:latin typeface="Times New Roman" panose="02020603050405020304" pitchFamily="18" charset="0"/>
            </a:endParaRPr>
          </a:p>
        </p:txBody>
      </p:sp>
      <p:pic>
        <p:nvPicPr>
          <p:cNvPr id="186" name="Google Shape;186;p29"/>
          <p:cNvPicPr preferRelativeResize="0"/>
          <p:nvPr/>
        </p:nvPicPr>
        <p:blipFill rotWithShape="1">
          <a:blip r:embed="rId3">
            <a:alphaModFix/>
          </a:blip>
          <a:srcRect/>
          <a:stretch/>
        </p:blipFill>
        <p:spPr>
          <a:xfrm>
            <a:off x="41821" y="47020"/>
            <a:ext cx="739015" cy="528333"/>
          </a:xfrm>
          <a:prstGeom prst="rect">
            <a:avLst/>
          </a:prstGeom>
          <a:noFill/>
          <a:ln>
            <a:noFill/>
          </a:ln>
        </p:spPr>
      </p:pic>
      <p:sp>
        <p:nvSpPr>
          <p:cNvPr id="187" name="Google Shape;187;p29"/>
          <p:cNvSpPr txBox="1">
            <a:spLocks noGrp="1"/>
          </p:cNvSpPr>
          <p:nvPr>
            <p:ph type="dt" idx="10"/>
          </p:nvPr>
        </p:nvSpPr>
        <p:spPr>
          <a:xfrm>
            <a:off x="571500" y="4844838"/>
            <a:ext cx="2057400" cy="273900"/>
          </a:xfrm>
          <a:prstGeom prst="rect">
            <a:avLst/>
          </a:prstGeom>
          <a:noFill/>
          <a:ln>
            <a:noFill/>
          </a:ln>
        </p:spPr>
        <p:txBody>
          <a:bodyPr spcFirstLastPara="1" wrap="square" lIns="68575" tIns="34275" rIns="68575" bIns="34275" anchor="ctr" anchorCtr="0">
            <a:noAutofit/>
          </a:bodyPr>
          <a:lstStyle/>
          <a:p>
            <a:pPr marL="0" lvl="0" indent="0" algn="l" rtl="0">
              <a:spcBef>
                <a:spcPts val="0"/>
              </a:spcBef>
              <a:spcAft>
                <a:spcPts val="0"/>
              </a:spcAft>
              <a:buNone/>
            </a:pPr>
            <a:fld id="{5FB97839-B6DD-4F20-8979-D6AD51897123}" type="datetime1">
              <a:rPr lang="en-US" sz="800" b="1" smtClean="0">
                <a:solidFill>
                  <a:schemeClr val="dk1"/>
                </a:solidFill>
                <a:latin typeface="Times New Roman"/>
                <a:cs typeface="Times New Roman"/>
                <a:sym typeface="Times New Roman"/>
              </a:rPr>
              <a:t>2/1/2024</a:t>
            </a:fld>
            <a:endParaRPr sz="800" b="1">
              <a:solidFill>
                <a:schemeClr val="dk1"/>
              </a:solidFill>
              <a:latin typeface="Times New Roman"/>
              <a:ea typeface="Times New Roman"/>
              <a:cs typeface="Times New Roman"/>
              <a:sym typeface="Times New Roman"/>
            </a:endParaRPr>
          </a:p>
        </p:txBody>
      </p:sp>
      <p:sp>
        <p:nvSpPr>
          <p:cNvPr id="188" name="Google Shape;188;p29"/>
          <p:cNvSpPr txBox="1">
            <a:spLocks noGrp="1"/>
          </p:cNvSpPr>
          <p:nvPr>
            <p:ph type="ftr" idx="11"/>
          </p:nvPr>
        </p:nvSpPr>
        <p:spPr>
          <a:xfrm>
            <a:off x="2764639" y="4844839"/>
            <a:ext cx="3617100" cy="2739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r>
              <a:rPr lang="en-GB" sz="800" b="1" smtClean="0">
                <a:solidFill>
                  <a:schemeClr val="dk1"/>
                </a:solidFill>
                <a:latin typeface="Times New Roman"/>
                <a:ea typeface="Times New Roman"/>
                <a:cs typeface="Times New Roman"/>
                <a:sym typeface="Times New Roman"/>
              </a:rPr>
              <a:t>Unit 1                Computer Networks        SY BTech(CSE)    Semester-4               2023-24    </a:t>
            </a:r>
            <a:endParaRPr sz="800" b="1">
              <a:solidFill>
                <a:schemeClr val="dk1"/>
              </a:solidFill>
              <a:latin typeface="Times New Roman"/>
              <a:ea typeface="Times New Roman"/>
              <a:cs typeface="Times New Roman"/>
              <a:sym typeface="Times New Roman"/>
            </a:endParaRPr>
          </a:p>
        </p:txBody>
      </p:sp>
      <p:sp>
        <p:nvSpPr>
          <p:cNvPr id="9" name="Google Shape;223;p14">
            <a:extLst>
              <a:ext uri="{FF2B5EF4-FFF2-40B4-BE49-F238E27FC236}">
                <a16:creationId xmlns:a16="http://schemas.microsoft.com/office/drawing/2014/main" id="{836FF8A9-04AE-4804-8835-D35720E71A02}"/>
              </a:ext>
            </a:extLst>
          </p:cNvPr>
          <p:cNvSpPr/>
          <p:nvPr/>
        </p:nvSpPr>
        <p:spPr>
          <a:xfrm>
            <a:off x="228600" y="719474"/>
            <a:ext cx="8686800" cy="954067"/>
          </a:xfrm>
          <a:prstGeom prst="rect">
            <a:avLst/>
          </a:prstGeom>
          <a:noFill/>
          <a:ln>
            <a:noFill/>
          </a:ln>
        </p:spPr>
        <p:txBody>
          <a:bodyPr spcFirstLastPara="1" wrap="square" lIns="91425" tIns="45700" rIns="91425" bIns="45700" anchor="t" anchorCtr="0">
            <a:spAutoFit/>
          </a:bodyPr>
          <a:lstStyle/>
          <a:p>
            <a:pPr marL="171450" indent="-171450">
              <a:buClr>
                <a:schemeClr val="dk1"/>
              </a:buClr>
              <a:buSzPct val="150000"/>
              <a:buFont typeface="Calibri"/>
              <a:buChar char="•"/>
            </a:pPr>
            <a:r>
              <a:rPr lang="en-US" sz="1600" dirty="0">
                <a:solidFill>
                  <a:schemeClr val="dk1"/>
                </a:solidFill>
                <a:latin typeface="Times New Roman" panose="02020603050405020304" pitchFamily="18" charset="0"/>
                <a:ea typeface="Times New Roman"/>
                <a:cs typeface="Times New Roman" panose="02020603050405020304" pitchFamily="18" charset="0"/>
                <a:sym typeface="Times New Roman"/>
              </a:rPr>
              <a:t>In phase shift keying, the phase of the carrier is varied to represent two or more different signal elements. Both peak amplitude and frequency remain constant as the phase changes.</a:t>
            </a:r>
          </a:p>
          <a:p>
            <a:pPr marL="285750" lvl="0" indent="-285750" algn="just">
              <a:lnSpc>
                <a:spcPct val="150000"/>
              </a:lnSpc>
              <a:buSzPct val="150000"/>
              <a:buFont typeface="Arial" panose="020B0604020202020204" pitchFamily="34" charset="0"/>
              <a:buChar char="•"/>
            </a:pPr>
            <a:endParaRPr lang="en-US" sz="1600" dirty="0">
              <a:solidFill>
                <a:schemeClr val="tx1"/>
              </a:solidFill>
              <a:latin typeface="Times New Roman"/>
              <a:ea typeface="Times New Roman"/>
              <a:cs typeface="Times New Roman"/>
              <a:sym typeface="Times New Roman"/>
            </a:endParaRPr>
          </a:p>
        </p:txBody>
      </p:sp>
      <p:pic>
        <p:nvPicPr>
          <p:cNvPr id="8" name="Google Shape;330;p25">
            <a:extLst>
              <a:ext uri="{FF2B5EF4-FFF2-40B4-BE49-F238E27FC236}">
                <a16:creationId xmlns:a16="http://schemas.microsoft.com/office/drawing/2014/main" id="{926FA76D-A7DE-41CE-BA38-7EE1284B9A75}"/>
              </a:ext>
            </a:extLst>
          </p:cNvPr>
          <p:cNvPicPr preferRelativeResize="0">
            <a:picLocks/>
          </p:cNvPicPr>
          <p:nvPr/>
        </p:nvPicPr>
        <p:blipFill rotWithShape="1">
          <a:blip r:embed="rId4">
            <a:alphaModFix/>
          </a:blip>
          <a:srcRect/>
          <a:stretch/>
        </p:blipFill>
        <p:spPr>
          <a:xfrm>
            <a:off x="628650" y="1447841"/>
            <a:ext cx="7886700" cy="2118116"/>
          </a:xfrm>
          <a:prstGeom prst="rect">
            <a:avLst/>
          </a:prstGeom>
          <a:noFill/>
          <a:ln>
            <a:noFill/>
          </a:ln>
        </p:spPr>
      </p:pic>
      <p:sp>
        <p:nvSpPr>
          <p:cNvPr id="10" name="Google Shape;331;p25">
            <a:extLst>
              <a:ext uri="{FF2B5EF4-FFF2-40B4-BE49-F238E27FC236}">
                <a16:creationId xmlns:a16="http://schemas.microsoft.com/office/drawing/2014/main" id="{7428098B-7475-4F78-BE23-C3A20C9087D3}"/>
              </a:ext>
            </a:extLst>
          </p:cNvPr>
          <p:cNvSpPr txBox="1"/>
          <p:nvPr/>
        </p:nvSpPr>
        <p:spPr>
          <a:xfrm>
            <a:off x="882253" y="3565393"/>
            <a:ext cx="1746647" cy="346218"/>
          </a:xfrm>
          <a:prstGeom prst="rect">
            <a:avLst/>
          </a:prstGeom>
          <a:noFill/>
          <a:ln>
            <a:noFill/>
          </a:ln>
        </p:spPr>
        <p:txBody>
          <a:bodyPr spcFirstLastPara="1" wrap="square" lIns="68569" tIns="34275" rIns="68569" bIns="34275" anchor="t" anchorCtr="0">
            <a:spAutoFit/>
          </a:bodyPr>
          <a:lstStyle/>
          <a:p>
            <a:r>
              <a:rPr lang="en-US" sz="1800" dirty="0">
                <a:solidFill>
                  <a:srgbClr val="FF0000"/>
                </a:solidFill>
                <a:latin typeface="Times New Roman" panose="02020603050405020304" pitchFamily="18" charset="0"/>
                <a:cs typeface="Times New Roman" panose="02020603050405020304" pitchFamily="18" charset="0"/>
              </a:rPr>
              <a:t>d = 0 for PSK</a:t>
            </a:r>
            <a:endParaRPr sz="1800" dirty="0">
              <a:solidFill>
                <a:srgbClr val="FF0000"/>
              </a:solidFill>
              <a:latin typeface="Times New Roman" panose="02020603050405020304" pitchFamily="18" charset="0"/>
              <a:cs typeface="Times New Roman" panose="02020603050405020304" pitchFamily="18" charset="0"/>
            </a:endParaRPr>
          </a:p>
        </p:txBody>
      </p:sp>
      <p:sp>
        <p:nvSpPr>
          <p:cNvPr id="11" name="Google Shape;332;p25">
            <a:extLst>
              <a:ext uri="{FF2B5EF4-FFF2-40B4-BE49-F238E27FC236}">
                <a16:creationId xmlns:a16="http://schemas.microsoft.com/office/drawing/2014/main" id="{96E39C28-479C-4337-AC0A-D272A6F72920}"/>
              </a:ext>
            </a:extLst>
          </p:cNvPr>
          <p:cNvSpPr txBox="1"/>
          <p:nvPr/>
        </p:nvSpPr>
        <p:spPr>
          <a:xfrm>
            <a:off x="289696" y="3924285"/>
            <a:ext cx="8564608" cy="561662"/>
          </a:xfrm>
          <a:prstGeom prst="rect">
            <a:avLst/>
          </a:prstGeom>
          <a:noFill/>
          <a:ln>
            <a:noFill/>
          </a:ln>
        </p:spPr>
        <p:txBody>
          <a:bodyPr spcFirstLastPara="1" wrap="square" lIns="68569" tIns="34275" rIns="68569" bIns="34275" anchor="t" anchorCtr="0">
            <a:spAutoFit/>
          </a:bodyPr>
          <a:lstStyle/>
          <a:p>
            <a:pPr marL="285750" indent="-285750">
              <a:buSzPct val="150000"/>
              <a:buFont typeface="Arial" panose="020B0604020202020204" pitchFamily="34" charset="0"/>
              <a:buChar char="•"/>
            </a:pPr>
            <a:r>
              <a:rPr lang="en-US" sz="1600" dirty="0">
                <a:solidFill>
                  <a:schemeClr val="tx1"/>
                </a:solidFill>
                <a:latin typeface="Times New Roman" panose="02020603050405020304" pitchFamily="18" charset="0"/>
                <a:ea typeface="Calibri"/>
                <a:cs typeface="Times New Roman" panose="02020603050405020304" pitchFamily="18" charset="0"/>
                <a:sym typeface="Calibri"/>
              </a:rPr>
              <a:t>Bandwidth is same as that for binary ASK, but less than that for Binary FSK (BFSK). No Bandwidth is wasted for separating two carrier signal</a:t>
            </a:r>
            <a:endParaRPr sz="1600" dirty="0">
              <a:solidFill>
                <a:schemeClr val="tx1"/>
              </a:solidFill>
              <a:latin typeface="Times New Roman" panose="02020603050405020304" pitchFamily="18" charset="0"/>
              <a:ea typeface="Calibri"/>
              <a:cs typeface="Times New Roman" panose="02020603050405020304" pitchFamily="18" charset="0"/>
              <a:sym typeface="Calibri"/>
            </a:endParaRPr>
          </a:p>
        </p:txBody>
      </p:sp>
    </p:spTree>
    <p:extLst>
      <p:ext uri="{BB962C8B-B14F-4D97-AF65-F5344CB8AC3E}">
        <p14:creationId xmlns:p14="http://schemas.microsoft.com/office/powerpoint/2010/main" val="382924861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29"/>
          <p:cNvSpPr txBox="1">
            <a:spLocks noGrp="1"/>
          </p:cNvSpPr>
          <p:nvPr>
            <p:ph type="sldNum" idx="12"/>
          </p:nvPr>
        </p:nvSpPr>
        <p:spPr>
          <a:xfrm>
            <a:off x="7425344" y="4844839"/>
            <a:ext cx="984019" cy="273844"/>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en" sz="900">
                <a:solidFill>
                  <a:schemeClr val="dk1"/>
                </a:solidFill>
                <a:latin typeface="Times New Roman"/>
                <a:ea typeface="Times New Roman"/>
                <a:cs typeface="Times New Roman"/>
                <a:sym typeface="Times New Roman"/>
              </a:rPr>
              <a:t>42</a:t>
            </a:fld>
            <a:endParaRPr sz="900">
              <a:solidFill>
                <a:schemeClr val="dk1"/>
              </a:solidFill>
              <a:latin typeface="Times New Roman"/>
              <a:ea typeface="Times New Roman"/>
              <a:cs typeface="Times New Roman"/>
              <a:sym typeface="Times New Roman"/>
            </a:endParaRPr>
          </a:p>
        </p:txBody>
      </p:sp>
      <p:sp>
        <p:nvSpPr>
          <p:cNvPr id="185" name="Google Shape;185;p29"/>
          <p:cNvSpPr/>
          <p:nvPr/>
        </p:nvSpPr>
        <p:spPr>
          <a:xfrm>
            <a:off x="1353615" y="185434"/>
            <a:ext cx="7338322" cy="623248"/>
          </a:xfrm>
          <a:prstGeom prst="rect">
            <a:avLst/>
          </a:prstGeom>
          <a:noFill/>
          <a:ln>
            <a:noFill/>
          </a:ln>
        </p:spPr>
        <p:txBody>
          <a:bodyPr spcFirstLastPara="1" wrap="square" lIns="68575" tIns="34275" rIns="68575" bIns="34275" anchor="t" anchorCtr="0">
            <a:noAutofit/>
          </a:bodyPr>
          <a:lstStyle/>
          <a:p>
            <a:r>
              <a:rPr lang="en-IN" sz="2800" dirty="0">
                <a:solidFill>
                  <a:srgbClr val="7030A0"/>
                </a:solidFill>
                <a:latin typeface="Times New Roman" panose="02020603050405020304" pitchFamily="18" charset="0"/>
                <a:cs typeface="Times New Roman" panose="02020603050405020304" pitchFamily="18" charset="0"/>
              </a:rPr>
              <a:t>Phase Shift Keying (PSK)</a:t>
            </a:r>
            <a:endParaRPr lang="en-US" altLang="en-US" sz="2800" b="1" dirty="0">
              <a:solidFill>
                <a:srgbClr val="7030A0"/>
              </a:solidFill>
              <a:latin typeface="Times New Roman" panose="02020603050405020304" pitchFamily="18" charset="0"/>
            </a:endParaRPr>
          </a:p>
        </p:txBody>
      </p:sp>
      <p:pic>
        <p:nvPicPr>
          <p:cNvPr id="186" name="Google Shape;186;p29"/>
          <p:cNvPicPr preferRelativeResize="0"/>
          <p:nvPr/>
        </p:nvPicPr>
        <p:blipFill rotWithShape="1">
          <a:blip r:embed="rId3">
            <a:alphaModFix/>
          </a:blip>
          <a:srcRect/>
          <a:stretch/>
        </p:blipFill>
        <p:spPr>
          <a:xfrm>
            <a:off x="41821" y="47020"/>
            <a:ext cx="739015" cy="528333"/>
          </a:xfrm>
          <a:prstGeom prst="rect">
            <a:avLst/>
          </a:prstGeom>
          <a:noFill/>
          <a:ln>
            <a:noFill/>
          </a:ln>
        </p:spPr>
      </p:pic>
      <p:sp>
        <p:nvSpPr>
          <p:cNvPr id="187" name="Google Shape;187;p29"/>
          <p:cNvSpPr txBox="1">
            <a:spLocks noGrp="1"/>
          </p:cNvSpPr>
          <p:nvPr>
            <p:ph type="dt" idx="10"/>
          </p:nvPr>
        </p:nvSpPr>
        <p:spPr>
          <a:xfrm>
            <a:off x="571500" y="4844838"/>
            <a:ext cx="2057400" cy="273900"/>
          </a:xfrm>
          <a:prstGeom prst="rect">
            <a:avLst/>
          </a:prstGeom>
          <a:noFill/>
          <a:ln>
            <a:noFill/>
          </a:ln>
        </p:spPr>
        <p:txBody>
          <a:bodyPr spcFirstLastPara="1" wrap="square" lIns="68575" tIns="34275" rIns="68575" bIns="34275" anchor="ctr" anchorCtr="0">
            <a:noAutofit/>
          </a:bodyPr>
          <a:lstStyle/>
          <a:p>
            <a:pPr marL="0" lvl="0" indent="0" algn="l" rtl="0">
              <a:spcBef>
                <a:spcPts val="0"/>
              </a:spcBef>
              <a:spcAft>
                <a:spcPts val="0"/>
              </a:spcAft>
              <a:buNone/>
            </a:pPr>
            <a:fld id="{C077E501-1CCA-4611-A2D7-6C5F8E571ECE}" type="datetime1">
              <a:rPr lang="en-US" sz="800" b="1" smtClean="0">
                <a:solidFill>
                  <a:schemeClr val="dk1"/>
                </a:solidFill>
                <a:latin typeface="Times New Roman"/>
                <a:cs typeface="Times New Roman"/>
                <a:sym typeface="Times New Roman"/>
              </a:rPr>
              <a:t>2/1/2024</a:t>
            </a:fld>
            <a:endParaRPr sz="800" b="1">
              <a:solidFill>
                <a:schemeClr val="dk1"/>
              </a:solidFill>
              <a:latin typeface="Times New Roman"/>
              <a:ea typeface="Times New Roman"/>
              <a:cs typeface="Times New Roman"/>
              <a:sym typeface="Times New Roman"/>
            </a:endParaRPr>
          </a:p>
        </p:txBody>
      </p:sp>
      <p:sp>
        <p:nvSpPr>
          <p:cNvPr id="188" name="Google Shape;188;p29"/>
          <p:cNvSpPr txBox="1">
            <a:spLocks noGrp="1"/>
          </p:cNvSpPr>
          <p:nvPr>
            <p:ph type="ftr" idx="11"/>
          </p:nvPr>
        </p:nvSpPr>
        <p:spPr>
          <a:xfrm>
            <a:off x="2764639" y="4844839"/>
            <a:ext cx="3617100" cy="2739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r>
              <a:rPr lang="en-GB" sz="800" b="1" smtClean="0">
                <a:solidFill>
                  <a:schemeClr val="dk1"/>
                </a:solidFill>
                <a:latin typeface="Times New Roman"/>
                <a:ea typeface="Times New Roman"/>
                <a:cs typeface="Times New Roman"/>
                <a:sym typeface="Times New Roman"/>
              </a:rPr>
              <a:t>Unit 1                Computer Networks        SY BTech(CSE)    Semester-4               2023-24    </a:t>
            </a:r>
            <a:endParaRPr sz="800" b="1">
              <a:solidFill>
                <a:schemeClr val="dk1"/>
              </a:solidFill>
              <a:latin typeface="Times New Roman"/>
              <a:ea typeface="Times New Roman"/>
              <a:cs typeface="Times New Roman"/>
              <a:sym typeface="Times New Roman"/>
            </a:endParaRPr>
          </a:p>
        </p:txBody>
      </p:sp>
      <p:sp>
        <p:nvSpPr>
          <p:cNvPr id="9" name="Google Shape;223;p14">
            <a:extLst>
              <a:ext uri="{FF2B5EF4-FFF2-40B4-BE49-F238E27FC236}">
                <a16:creationId xmlns:a16="http://schemas.microsoft.com/office/drawing/2014/main" id="{836FF8A9-04AE-4804-8835-D35720E71A02}"/>
              </a:ext>
            </a:extLst>
          </p:cNvPr>
          <p:cNvSpPr/>
          <p:nvPr/>
        </p:nvSpPr>
        <p:spPr>
          <a:xfrm>
            <a:off x="571500" y="689895"/>
            <a:ext cx="8120437" cy="3816389"/>
          </a:xfrm>
          <a:prstGeom prst="rect">
            <a:avLst/>
          </a:prstGeom>
          <a:noFill/>
          <a:ln>
            <a:noFill/>
          </a:ln>
        </p:spPr>
        <p:txBody>
          <a:bodyPr spcFirstLastPara="1" wrap="square" lIns="91425" tIns="45700" rIns="91425" bIns="45700" anchor="t" anchorCtr="0">
            <a:spAutoFit/>
          </a:bodyPr>
          <a:lstStyle/>
          <a:p>
            <a:pPr marL="342900" lvl="0" indent="-342900" algn="just">
              <a:buSzPct val="150000"/>
              <a:buFont typeface="Wingdings" panose="05000000000000000000" pitchFamily="2" charset="2"/>
              <a:buChar char="Ø"/>
            </a:pPr>
            <a:r>
              <a:rPr lang="en-US" sz="2200" dirty="0">
                <a:solidFill>
                  <a:schemeClr val="tx1"/>
                </a:solidFill>
                <a:latin typeface="Times New Roman"/>
                <a:ea typeface="Times New Roman"/>
                <a:cs typeface="Times New Roman"/>
                <a:sym typeface="Times New Roman"/>
              </a:rPr>
              <a:t>Binary PSK is as simple as binary ASK with one big advantage-it is less susceptible to noise. In ASK, the criterion for bit detection is the amplitude of the signal; in PSK, it is the phase. </a:t>
            </a:r>
          </a:p>
          <a:p>
            <a:pPr marL="342900" lvl="0" indent="-342900" algn="just">
              <a:buSzPct val="150000"/>
              <a:buFont typeface="Wingdings" panose="05000000000000000000" pitchFamily="2" charset="2"/>
              <a:buChar char="Ø"/>
            </a:pPr>
            <a:r>
              <a:rPr lang="en-US" sz="2200" dirty="0">
                <a:solidFill>
                  <a:schemeClr val="tx1"/>
                </a:solidFill>
                <a:latin typeface="Times New Roman"/>
                <a:ea typeface="Times New Roman"/>
                <a:cs typeface="Times New Roman"/>
                <a:sym typeface="Times New Roman"/>
              </a:rPr>
              <a:t>Noise can change the amplitude easier than it can change the phase. </a:t>
            </a:r>
          </a:p>
          <a:p>
            <a:pPr marL="342900" lvl="0" indent="-342900" algn="just">
              <a:buSzPct val="150000"/>
              <a:buFont typeface="Wingdings" panose="05000000000000000000" pitchFamily="2" charset="2"/>
              <a:buChar char="Ø"/>
            </a:pPr>
            <a:r>
              <a:rPr lang="en-US" sz="2200" dirty="0">
                <a:solidFill>
                  <a:schemeClr val="tx1"/>
                </a:solidFill>
                <a:latin typeface="Times New Roman"/>
                <a:ea typeface="Times New Roman"/>
                <a:cs typeface="Times New Roman"/>
                <a:sym typeface="Times New Roman"/>
              </a:rPr>
              <a:t>In other words, PSK is less susceptible to noise than ASK. PSK is superior to FSK because we do not need two carrier signals.</a:t>
            </a:r>
          </a:p>
          <a:p>
            <a:pPr algn="just">
              <a:buSzPct val="150000"/>
            </a:pPr>
            <a:r>
              <a:rPr lang="en-US" sz="2200" b="1" dirty="0">
                <a:solidFill>
                  <a:srgbClr val="FF0000"/>
                </a:solidFill>
                <a:latin typeface="Times New Roman"/>
                <a:ea typeface="Times New Roman"/>
                <a:cs typeface="Times New Roman"/>
                <a:sym typeface="Times New Roman"/>
              </a:rPr>
              <a:t>Advantages</a:t>
            </a:r>
            <a:endParaRPr lang="en-US" sz="2200" dirty="0">
              <a:solidFill>
                <a:srgbClr val="FF0000"/>
              </a:solidFill>
              <a:latin typeface="Times New Roman"/>
              <a:ea typeface="Times New Roman"/>
              <a:cs typeface="Times New Roman"/>
              <a:sym typeface="Times New Roman"/>
            </a:endParaRPr>
          </a:p>
          <a:p>
            <a:pPr marL="342900" indent="-342900" algn="just">
              <a:buSzPct val="150000"/>
              <a:buFont typeface="Wingdings" panose="05000000000000000000" pitchFamily="2" charset="2"/>
              <a:buChar char="Ø"/>
            </a:pPr>
            <a:r>
              <a:rPr lang="en-US" sz="2200" dirty="0">
                <a:solidFill>
                  <a:schemeClr val="tx1"/>
                </a:solidFill>
                <a:latin typeface="Times New Roman"/>
                <a:ea typeface="Times New Roman"/>
                <a:cs typeface="Times New Roman"/>
                <a:sym typeface="Times New Roman"/>
              </a:rPr>
              <a:t>It is more power efficient modulation technique compare to ASK and FSK.</a:t>
            </a:r>
          </a:p>
          <a:p>
            <a:pPr algn="just">
              <a:buSzPct val="150000"/>
            </a:pPr>
            <a:r>
              <a:rPr lang="en-US" sz="2200" b="1" dirty="0">
                <a:solidFill>
                  <a:srgbClr val="FF0000"/>
                </a:solidFill>
                <a:latin typeface="Times New Roman"/>
                <a:ea typeface="Times New Roman"/>
                <a:cs typeface="Times New Roman"/>
                <a:sym typeface="Times New Roman"/>
              </a:rPr>
              <a:t>Disadvantages</a:t>
            </a:r>
            <a:endParaRPr lang="en-US" sz="2200" dirty="0">
              <a:solidFill>
                <a:srgbClr val="FF0000"/>
              </a:solidFill>
              <a:latin typeface="Times New Roman"/>
              <a:ea typeface="Times New Roman"/>
              <a:cs typeface="Times New Roman"/>
              <a:sym typeface="Times New Roman"/>
            </a:endParaRPr>
          </a:p>
          <a:p>
            <a:pPr marL="342900" lvl="0" indent="-342900" algn="just">
              <a:buSzPct val="150000"/>
              <a:buFont typeface="Wingdings" panose="05000000000000000000" pitchFamily="2" charset="2"/>
              <a:buChar char="Ø"/>
            </a:pPr>
            <a:r>
              <a:rPr lang="en-US" sz="2200" dirty="0">
                <a:solidFill>
                  <a:schemeClr val="tx1"/>
                </a:solidFill>
                <a:latin typeface="Times New Roman"/>
                <a:ea typeface="Times New Roman"/>
                <a:cs typeface="Times New Roman"/>
                <a:sym typeface="Times New Roman"/>
              </a:rPr>
              <a:t>It has lower bandwidth efficiency.</a:t>
            </a:r>
          </a:p>
        </p:txBody>
      </p:sp>
    </p:spTree>
    <p:extLst>
      <p:ext uri="{BB962C8B-B14F-4D97-AF65-F5344CB8AC3E}">
        <p14:creationId xmlns:p14="http://schemas.microsoft.com/office/powerpoint/2010/main" val="52791158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8" name="Google Shape;408;p32"/>
          <p:cNvSpPr txBox="1">
            <a:spLocks noGrp="1"/>
          </p:cNvSpPr>
          <p:nvPr>
            <p:ph type="dt" idx="10"/>
          </p:nvPr>
        </p:nvSpPr>
        <p:spPr>
          <a:prstGeom prst="rect">
            <a:avLst/>
          </a:prstGeom>
          <a:noFill/>
          <a:ln>
            <a:noFill/>
          </a:ln>
        </p:spPr>
        <p:txBody>
          <a:bodyPr spcFirstLastPara="1" wrap="square" lIns="68569" tIns="34275" rIns="68569" bIns="34275" anchor="ctr" anchorCtr="0">
            <a:noAutofit/>
          </a:bodyPr>
          <a:lstStyle/>
          <a:p>
            <a:fld id="{64F9B16E-F6A9-4890-B5FE-AAFB33B70F08}" type="datetime1">
              <a:rPr lang="en-US" smtClean="0">
                <a:latin typeface="Times New Roman" panose="02020603050405020304" pitchFamily="18" charset="0"/>
                <a:cs typeface="Times New Roman" panose="02020603050405020304" pitchFamily="18" charset="0"/>
              </a:rPr>
              <a:t>2/1/2024</a:t>
            </a:fld>
            <a:endParaRPr>
              <a:latin typeface="Times New Roman" panose="02020603050405020304" pitchFamily="18" charset="0"/>
              <a:cs typeface="Times New Roman" panose="02020603050405020304" pitchFamily="18" charset="0"/>
            </a:endParaRPr>
          </a:p>
        </p:txBody>
      </p:sp>
      <p:sp>
        <p:nvSpPr>
          <p:cNvPr id="3" name="Footer Placeholder 2">
            <a:extLst>
              <a:ext uri="{FF2B5EF4-FFF2-40B4-BE49-F238E27FC236}">
                <a16:creationId xmlns:a16="http://schemas.microsoft.com/office/drawing/2014/main" id="{3B51729E-2492-4873-8562-CCCDD97E9A89}"/>
              </a:ext>
            </a:extLst>
          </p:cNvPr>
          <p:cNvSpPr>
            <a:spLocks noGrp="1"/>
          </p:cNvSpPr>
          <p:nvPr>
            <p:ph type="ftr" idx="11"/>
          </p:nvPr>
        </p:nvSpPr>
        <p:spPr/>
        <p:txBody>
          <a:bodyPr/>
          <a:lstStyle/>
          <a:p>
            <a:r>
              <a:rPr lang="en-GB" smtClean="0">
                <a:latin typeface="Times New Roman" panose="02020603050405020304" pitchFamily="18" charset="0"/>
                <a:cs typeface="Times New Roman" panose="02020603050405020304" pitchFamily="18" charset="0"/>
              </a:rPr>
              <a:t>Unit 1                Computer Networks        SY BTech(CSE)    Semester-4               2023-24    </a:t>
            </a:r>
            <a:endParaRPr lang="en-IN" dirty="0">
              <a:latin typeface="Times New Roman" panose="02020603050405020304" pitchFamily="18" charset="0"/>
              <a:cs typeface="Times New Roman" panose="02020603050405020304" pitchFamily="18" charset="0"/>
            </a:endParaRPr>
          </a:p>
        </p:txBody>
      </p:sp>
      <p:sp>
        <p:nvSpPr>
          <p:cNvPr id="403" name="Google Shape;403;p32"/>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r>
              <a:rPr lang="en-US" sz="1500" b="1">
                <a:solidFill>
                  <a:schemeClr val="lt2"/>
                </a:solidFill>
                <a:latin typeface="Times New Roman" panose="02020603050405020304" pitchFamily="18" charset="0"/>
                <a:ea typeface="Arial"/>
                <a:cs typeface="Times New Roman" panose="02020603050405020304" pitchFamily="18" charset="0"/>
                <a:sym typeface="Arial"/>
              </a:rPr>
              <a:t>5.</a:t>
            </a:r>
            <a:fld id="{00000000-1234-1234-1234-123412341234}" type="slidenum">
              <a:rPr lang="en-US" sz="1500" b="1">
                <a:solidFill>
                  <a:schemeClr val="lt2"/>
                </a:solidFill>
                <a:latin typeface="Times New Roman" panose="02020603050405020304" pitchFamily="18" charset="0"/>
                <a:ea typeface="Arial"/>
                <a:cs typeface="Times New Roman" panose="02020603050405020304" pitchFamily="18" charset="0"/>
                <a:sym typeface="Arial"/>
              </a:rPr>
              <a:pPr/>
              <a:t>43</a:t>
            </a:fld>
            <a:endParaRPr sz="1500" b="1">
              <a:solidFill>
                <a:schemeClr val="lt2"/>
              </a:solidFill>
              <a:latin typeface="Times New Roman" panose="02020603050405020304" pitchFamily="18" charset="0"/>
              <a:ea typeface="Arial"/>
              <a:cs typeface="Times New Roman" panose="02020603050405020304" pitchFamily="18" charset="0"/>
              <a:sym typeface="Arial"/>
            </a:endParaRPr>
          </a:p>
        </p:txBody>
      </p:sp>
      <p:sp>
        <p:nvSpPr>
          <p:cNvPr id="402" name="Google Shape;402;p32"/>
          <p:cNvSpPr txBox="1">
            <a:spLocks noGrp="1"/>
          </p:cNvSpPr>
          <p:nvPr>
            <p:ph type="title" idx="4294967295"/>
          </p:nvPr>
        </p:nvSpPr>
        <p:spPr>
          <a:xfrm>
            <a:off x="629840" y="246080"/>
            <a:ext cx="7886700" cy="557213"/>
          </a:xfrm>
          <a:prstGeom prst="rect">
            <a:avLst/>
          </a:prstGeom>
          <a:noFill/>
          <a:ln>
            <a:noFill/>
          </a:ln>
        </p:spPr>
        <p:txBody>
          <a:bodyPr spcFirstLastPara="1" wrap="square" lIns="68569" tIns="34275" rIns="68569" bIns="34275" anchor="ctr" anchorCtr="0">
            <a:normAutofit/>
          </a:bodyPr>
          <a:lstStyle/>
          <a:p>
            <a:pPr algn="ctr">
              <a:lnSpc>
                <a:spcPct val="90000"/>
              </a:lnSpc>
              <a:buClr>
                <a:srgbClr val="0070C0"/>
              </a:buClr>
              <a:buSzPts val="4400"/>
            </a:pPr>
            <a:r>
              <a:rPr lang="en-US" sz="2800" b="1" dirty="0">
                <a:solidFill>
                  <a:srgbClr val="0070C0"/>
                </a:solidFill>
                <a:latin typeface="Times New Roman" panose="02020603050405020304" pitchFamily="18" charset="0"/>
                <a:cs typeface="Times New Roman" panose="02020603050405020304" pitchFamily="18" charset="0"/>
              </a:rPr>
              <a:t>Quadrature Amplitude Modulation (QAM)</a:t>
            </a:r>
            <a:endParaRPr sz="2800" b="1" dirty="0">
              <a:solidFill>
                <a:srgbClr val="0070C0"/>
              </a:solidFill>
              <a:latin typeface="Times New Roman" panose="02020603050405020304" pitchFamily="18" charset="0"/>
              <a:cs typeface="Times New Roman" panose="02020603050405020304" pitchFamily="18" charset="0"/>
            </a:endParaRPr>
          </a:p>
        </p:txBody>
      </p:sp>
      <p:sp>
        <p:nvSpPr>
          <p:cNvPr id="2" name="Rectangle 1">
            <a:extLst>
              <a:ext uri="{FF2B5EF4-FFF2-40B4-BE49-F238E27FC236}">
                <a16:creationId xmlns:a16="http://schemas.microsoft.com/office/drawing/2014/main" id="{19635EE6-1C22-4FA2-8351-41A983B0D544}"/>
              </a:ext>
            </a:extLst>
          </p:cNvPr>
          <p:cNvSpPr/>
          <p:nvPr/>
        </p:nvSpPr>
        <p:spPr>
          <a:xfrm>
            <a:off x="628650" y="820835"/>
            <a:ext cx="8118088" cy="2508379"/>
          </a:xfrm>
          <a:prstGeom prst="rect">
            <a:avLst/>
          </a:prstGeom>
        </p:spPr>
        <p:txBody>
          <a:bodyPr wrap="square">
            <a:spAutoFit/>
          </a:bodyPr>
          <a:lstStyle/>
          <a:p>
            <a:pPr marL="171450" indent="-171450">
              <a:spcBef>
                <a:spcPts val="300"/>
              </a:spcBef>
              <a:spcAft>
                <a:spcPts val="300"/>
              </a:spcAft>
              <a:buClr>
                <a:schemeClr val="dk1"/>
              </a:buClr>
              <a:buSzPct val="150000"/>
              <a:buChar char="•"/>
            </a:pPr>
            <a:r>
              <a:rPr lang="en-US" sz="1600" dirty="0" smtClean="0">
                <a:latin typeface="Times New Roman" panose="02020603050405020304" pitchFamily="18" charset="0"/>
                <a:ea typeface="Times New Roman"/>
                <a:cs typeface="Times New Roman" panose="02020603050405020304" pitchFamily="18" charset="0"/>
                <a:sym typeface="Times New Roman"/>
              </a:rPr>
              <a:t> Quadrature </a:t>
            </a:r>
            <a:r>
              <a:rPr lang="en-US" sz="1600" dirty="0">
                <a:latin typeface="Times New Roman" panose="02020603050405020304" pitchFamily="18" charset="0"/>
                <a:ea typeface="Times New Roman"/>
                <a:cs typeface="Times New Roman" panose="02020603050405020304" pitchFamily="18" charset="0"/>
                <a:sym typeface="Times New Roman"/>
              </a:rPr>
              <a:t>amplitude modulation is a </a:t>
            </a:r>
            <a:r>
              <a:rPr lang="en-US" sz="2000" b="1" dirty="0">
                <a:latin typeface="Times New Roman" panose="02020603050405020304" pitchFamily="18" charset="0"/>
                <a:ea typeface="Times New Roman"/>
                <a:cs typeface="Times New Roman" panose="02020603050405020304" pitchFamily="18" charset="0"/>
                <a:sym typeface="Times New Roman"/>
              </a:rPr>
              <a:t>combination</a:t>
            </a:r>
            <a:r>
              <a:rPr lang="en-US" sz="1600" dirty="0">
                <a:latin typeface="Times New Roman" panose="02020603050405020304" pitchFamily="18" charset="0"/>
                <a:ea typeface="Times New Roman"/>
                <a:cs typeface="Times New Roman" panose="02020603050405020304" pitchFamily="18" charset="0"/>
                <a:sym typeface="Times New Roman"/>
              </a:rPr>
              <a:t> of </a:t>
            </a:r>
            <a:r>
              <a:rPr lang="en-US" sz="1800" b="1" dirty="0">
                <a:solidFill>
                  <a:srgbClr val="C00000"/>
                </a:solidFill>
                <a:latin typeface="Times New Roman" panose="02020603050405020304" pitchFamily="18" charset="0"/>
                <a:ea typeface="Times New Roman"/>
                <a:cs typeface="Times New Roman" panose="02020603050405020304" pitchFamily="18" charset="0"/>
                <a:sym typeface="Times New Roman"/>
              </a:rPr>
              <a:t>ASK and PSK.</a:t>
            </a:r>
          </a:p>
          <a:p>
            <a:pPr marL="171450" indent="-171450">
              <a:spcBef>
                <a:spcPts val="300"/>
              </a:spcBef>
              <a:spcAft>
                <a:spcPts val="300"/>
              </a:spcAft>
              <a:buClr>
                <a:schemeClr val="dk1"/>
              </a:buClr>
              <a:buSzPct val="150000"/>
              <a:buFont typeface="Arial"/>
              <a:buChar char="•"/>
            </a:pPr>
            <a:r>
              <a:rPr lang="en-US" sz="1600" dirty="0">
                <a:latin typeface="Times New Roman" panose="02020603050405020304" pitchFamily="18" charset="0"/>
                <a:ea typeface="Times New Roman"/>
                <a:cs typeface="Times New Roman" panose="02020603050405020304" pitchFamily="18" charset="0"/>
                <a:sym typeface="Times New Roman"/>
              </a:rPr>
              <a:t> QAM uses two carriers, one in-phase and the other quadrature, with different amplitude levels for each carrier.</a:t>
            </a:r>
          </a:p>
          <a:p>
            <a:pPr>
              <a:spcBef>
                <a:spcPts val="300"/>
              </a:spcBef>
              <a:spcAft>
                <a:spcPts val="300"/>
              </a:spcAft>
              <a:buClr>
                <a:schemeClr val="dk1"/>
              </a:buClr>
              <a:buSzPct val="150000"/>
            </a:pPr>
            <a:r>
              <a:rPr lang="en-US" sz="1600" b="1" dirty="0">
                <a:solidFill>
                  <a:srgbClr val="FF0000"/>
                </a:solidFill>
                <a:latin typeface="Times New Roman" panose="02020603050405020304" pitchFamily="18" charset="0"/>
                <a:ea typeface="Times New Roman"/>
                <a:cs typeface="Times New Roman" panose="02020603050405020304" pitchFamily="18" charset="0"/>
                <a:sym typeface="Times New Roman"/>
              </a:rPr>
              <a:t>Bandwidth for QAM</a:t>
            </a:r>
          </a:p>
          <a:p>
            <a:pPr marL="171450" indent="-171450">
              <a:spcBef>
                <a:spcPts val="300"/>
              </a:spcBef>
              <a:spcAft>
                <a:spcPts val="300"/>
              </a:spcAft>
              <a:buClr>
                <a:schemeClr val="dk1"/>
              </a:buClr>
              <a:buSzPct val="150000"/>
              <a:buFont typeface="Arial"/>
              <a:buChar char="•"/>
            </a:pPr>
            <a:r>
              <a:rPr lang="en-US" sz="1600" dirty="0">
                <a:latin typeface="Times New Roman" panose="02020603050405020304" pitchFamily="18" charset="0"/>
                <a:ea typeface="Times New Roman"/>
                <a:cs typeface="Times New Roman" panose="02020603050405020304" pitchFamily="18" charset="0"/>
                <a:sym typeface="Times New Roman"/>
              </a:rPr>
              <a:t>The minimum bandwidth required for QAM transmission is the same as that required for ASK and PSK transmission. QAM has the same advantages as PSK over ASK.</a:t>
            </a:r>
          </a:p>
          <a:p>
            <a:pPr>
              <a:spcBef>
                <a:spcPts val="300"/>
              </a:spcBef>
              <a:spcAft>
                <a:spcPts val="300"/>
              </a:spcAft>
              <a:buClr>
                <a:schemeClr val="dk1"/>
              </a:buClr>
              <a:buSzPct val="150000"/>
            </a:pPr>
            <a:r>
              <a:rPr lang="en-US" sz="1600" b="1" dirty="0">
                <a:solidFill>
                  <a:srgbClr val="FF0000"/>
                </a:solidFill>
                <a:latin typeface="Times New Roman" panose="02020603050405020304" pitchFamily="18" charset="0"/>
                <a:ea typeface="Times New Roman"/>
                <a:cs typeface="Times New Roman" panose="02020603050405020304" pitchFamily="18" charset="0"/>
                <a:sym typeface="Times New Roman"/>
              </a:rPr>
              <a:t>Advantages</a:t>
            </a:r>
          </a:p>
          <a:p>
            <a:pPr marL="171450" indent="-171450">
              <a:spcBef>
                <a:spcPts val="300"/>
              </a:spcBef>
              <a:spcAft>
                <a:spcPts val="300"/>
              </a:spcAft>
              <a:buClr>
                <a:schemeClr val="dk1"/>
              </a:buClr>
              <a:buSzPct val="150000"/>
              <a:buFont typeface="Arial"/>
              <a:buChar char="•"/>
            </a:pPr>
            <a:r>
              <a:rPr lang="en-US" sz="1600" dirty="0">
                <a:solidFill>
                  <a:schemeClr val="tx1"/>
                </a:solidFill>
                <a:latin typeface="Times New Roman" panose="02020603050405020304" pitchFamily="18" charset="0"/>
                <a:ea typeface="Times New Roman"/>
                <a:cs typeface="Times New Roman" panose="02020603050405020304" pitchFamily="18" charset="0"/>
                <a:sym typeface="Times New Roman"/>
              </a:rPr>
              <a:t>Efficient usage of </a:t>
            </a:r>
            <a:r>
              <a:rPr lang="en-US" sz="1600" dirty="0" smtClean="0">
                <a:solidFill>
                  <a:schemeClr val="tx1"/>
                </a:solidFill>
                <a:latin typeface="Times New Roman" panose="02020603050405020304" pitchFamily="18" charset="0"/>
                <a:ea typeface="Times New Roman"/>
                <a:cs typeface="Times New Roman" panose="02020603050405020304" pitchFamily="18" charset="0"/>
                <a:sym typeface="Times New Roman"/>
              </a:rPr>
              <a:t>bandwidth.</a:t>
            </a:r>
            <a:endParaRPr lang="en-US" sz="1600" dirty="0">
              <a:solidFill>
                <a:schemeClr val="tx1"/>
              </a:solidFill>
              <a:latin typeface="Times New Roman" panose="02020603050405020304" pitchFamily="18" charset="0"/>
              <a:ea typeface="Times New Roman"/>
              <a:cs typeface="Times New Roman" panose="02020603050405020304" pitchFamily="18" charset="0"/>
              <a:sym typeface="Times New Roman"/>
            </a:endParaRPr>
          </a:p>
        </p:txBody>
      </p:sp>
      <p:sp>
        <p:nvSpPr>
          <p:cNvPr id="11" name="Rectangle 10">
            <a:extLst>
              <a:ext uri="{FF2B5EF4-FFF2-40B4-BE49-F238E27FC236}">
                <a16:creationId xmlns:a16="http://schemas.microsoft.com/office/drawing/2014/main" id="{2B911351-58DA-4105-878A-640FA1878074}"/>
              </a:ext>
            </a:extLst>
          </p:cNvPr>
          <p:cNvSpPr/>
          <p:nvPr/>
        </p:nvSpPr>
        <p:spPr>
          <a:xfrm>
            <a:off x="3794891" y="2775215"/>
            <a:ext cx="5173701" cy="984885"/>
          </a:xfrm>
          <a:prstGeom prst="rect">
            <a:avLst/>
          </a:prstGeom>
        </p:spPr>
        <p:txBody>
          <a:bodyPr wrap="square">
            <a:spAutoFit/>
          </a:bodyPr>
          <a:lstStyle/>
          <a:p>
            <a:pPr>
              <a:spcBef>
                <a:spcPts val="300"/>
              </a:spcBef>
              <a:spcAft>
                <a:spcPts val="300"/>
              </a:spcAft>
              <a:buClr>
                <a:schemeClr val="dk1"/>
              </a:buClr>
              <a:buSzPct val="150000"/>
            </a:pPr>
            <a:r>
              <a:rPr lang="en-US" sz="1600" b="1" dirty="0">
                <a:solidFill>
                  <a:srgbClr val="FF0000"/>
                </a:solidFill>
                <a:latin typeface="Times New Roman" panose="02020603050405020304" pitchFamily="18" charset="0"/>
                <a:ea typeface="Times New Roman"/>
                <a:cs typeface="Times New Roman" panose="02020603050405020304" pitchFamily="18" charset="0"/>
                <a:sym typeface="Times New Roman"/>
              </a:rPr>
              <a:t>Disadvantages</a:t>
            </a:r>
          </a:p>
          <a:p>
            <a:pPr marL="171450" indent="-171450">
              <a:spcBef>
                <a:spcPts val="300"/>
              </a:spcBef>
              <a:spcAft>
                <a:spcPts val="300"/>
              </a:spcAft>
              <a:buClr>
                <a:schemeClr val="dk1"/>
              </a:buClr>
              <a:buSzPct val="150000"/>
              <a:buFont typeface="Arial"/>
              <a:buChar char="•"/>
            </a:pPr>
            <a:r>
              <a:rPr lang="en-US" sz="1600" dirty="0">
                <a:solidFill>
                  <a:schemeClr val="tx1"/>
                </a:solidFill>
                <a:latin typeface="Times New Roman" panose="02020603050405020304" pitchFamily="18" charset="0"/>
                <a:ea typeface="Times New Roman"/>
                <a:cs typeface="Times New Roman" panose="02020603050405020304" pitchFamily="18" charset="0"/>
                <a:sym typeface="Times New Roman"/>
              </a:rPr>
              <a:t>QAM modulation is more susceptible to the noise</a:t>
            </a:r>
          </a:p>
          <a:p>
            <a:pPr marL="171450" indent="-171450">
              <a:spcBef>
                <a:spcPts val="300"/>
              </a:spcBef>
              <a:spcAft>
                <a:spcPts val="300"/>
              </a:spcAft>
              <a:buClr>
                <a:schemeClr val="dk1"/>
              </a:buClr>
              <a:buSzPct val="150000"/>
              <a:buFont typeface="Arial"/>
              <a:buChar char="•"/>
            </a:pPr>
            <a:r>
              <a:rPr lang="en-US" sz="1600" dirty="0">
                <a:solidFill>
                  <a:schemeClr val="tx1"/>
                </a:solidFill>
                <a:latin typeface="Times New Roman" panose="02020603050405020304" pitchFamily="18" charset="0"/>
                <a:ea typeface="Times New Roman"/>
                <a:cs typeface="Times New Roman" panose="02020603050405020304" pitchFamily="18" charset="0"/>
                <a:sym typeface="Times New Roman"/>
              </a:rPr>
              <a:t>Linear amplifier is needed which consumes more power</a:t>
            </a:r>
          </a:p>
        </p:txBody>
      </p:sp>
      <p:sp>
        <p:nvSpPr>
          <p:cNvPr id="12" name="Rectangle 11">
            <a:extLst>
              <a:ext uri="{FF2B5EF4-FFF2-40B4-BE49-F238E27FC236}">
                <a16:creationId xmlns:a16="http://schemas.microsoft.com/office/drawing/2014/main" id="{DDBFA818-4A66-4AB8-A9DF-80C311BFE497}"/>
              </a:ext>
            </a:extLst>
          </p:cNvPr>
          <p:cNvSpPr/>
          <p:nvPr/>
        </p:nvSpPr>
        <p:spPr>
          <a:xfrm>
            <a:off x="706322" y="3563806"/>
            <a:ext cx="5173701" cy="984885"/>
          </a:xfrm>
          <a:prstGeom prst="rect">
            <a:avLst/>
          </a:prstGeom>
        </p:spPr>
        <p:txBody>
          <a:bodyPr wrap="square">
            <a:spAutoFit/>
          </a:bodyPr>
          <a:lstStyle/>
          <a:p>
            <a:pPr>
              <a:spcBef>
                <a:spcPts val="300"/>
              </a:spcBef>
              <a:spcAft>
                <a:spcPts val="300"/>
              </a:spcAft>
              <a:buClr>
                <a:schemeClr val="dk1"/>
              </a:buClr>
              <a:buSzPct val="150000"/>
            </a:pPr>
            <a:r>
              <a:rPr lang="en-US" sz="1600" b="1" dirty="0">
                <a:solidFill>
                  <a:srgbClr val="FF0000"/>
                </a:solidFill>
                <a:latin typeface="Times New Roman" panose="02020603050405020304" pitchFamily="18" charset="0"/>
                <a:ea typeface="Times New Roman"/>
                <a:cs typeface="Times New Roman" panose="02020603050405020304" pitchFamily="18" charset="0"/>
                <a:sym typeface="Times New Roman"/>
              </a:rPr>
              <a:t>Applications</a:t>
            </a:r>
          </a:p>
          <a:p>
            <a:pPr marL="171450" indent="-171450">
              <a:spcBef>
                <a:spcPts val="300"/>
              </a:spcBef>
              <a:spcAft>
                <a:spcPts val="300"/>
              </a:spcAft>
              <a:buClr>
                <a:schemeClr val="dk1"/>
              </a:buClr>
              <a:buSzPct val="150000"/>
              <a:buFont typeface="Arial"/>
              <a:buChar char="•"/>
            </a:pPr>
            <a:r>
              <a:rPr lang="en-US" sz="1600" dirty="0">
                <a:latin typeface="Times New Roman" panose="02020603050405020304" pitchFamily="18" charset="0"/>
                <a:cs typeface="Times New Roman" panose="02020603050405020304" pitchFamily="18" charset="0"/>
              </a:rPr>
              <a:t>Used in the radio communications </a:t>
            </a:r>
          </a:p>
          <a:p>
            <a:pPr marL="171450" indent="-171450">
              <a:spcBef>
                <a:spcPts val="300"/>
              </a:spcBef>
              <a:spcAft>
                <a:spcPts val="300"/>
              </a:spcAft>
              <a:buClr>
                <a:schemeClr val="dk1"/>
              </a:buClr>
              <a:buSzPct val="150000"/>
              <a:buFont typeface="Arial"/>
              <a:buChar char="•"/>
            </a:pPr>
            <a:r>
              <a:rPr lang="en-US" sz="1600" dirty="0">
                <a:latin typeface="Times New Roman" panose="02020603050405020304" pitchFamily="18" charset="0"/>
                <a:cs typeface="Times New Roman" panose="02020603050405020304" pitchFamily="18" charset="0"/>
              </a:rPr>
              <a:t>Used in optical fiber systems to increase bit rates</a:t>
            </a:r>
            <a:endParaRPr lang="en-US" sz="1600" dirty="0">
              <a:solidFill>
                <a:schemeClr val="tx1"/>
              </a:solidFill>
              <a:latin typeface="Times New Roman" panose="02020603050405020304" pitchFamily="18" charset="0"/>
              <a:ea typeface="Times New Roman"/>
              <a:cs typeface="Times New Roman" panose="02020603050405020304" pitchFamily="18" charset="0"/>
              <a:sym typeface="Times New Roman"/>
            </a:endParaRPr>
          </a:p>
        </p:txBody>
      </p:sp>
      <p:pic>
        <p:nvPicPr>
          <p:cNvPr id="10" name="Google Shape;186;p29"/>
          <p:cNvPicPr preferRelativeResize="0"/>
          <p:nvPr/>
        </p:nvPicPr>
        <p:blipFill rotWithShape="1">
          <a:blip r:embed="rId3">
            <a:alphaModFix/>
          </a:blip>
          <a:srcRect/>
          <a:stretch/>
        </p:blipFill>
        <p:spPr>
          <a:xfrm>
            <a:off x="41821" y="47020"/>
            <a:ext cx="739015" cy="528333"/>
          </a:xfrm>
          <a:prstGeom prst="rect">
            <a:avLst/>
          </a:prstGeom>
          <a:noFill/>
          <a:ln>
            <a:noFill/>
          </a:ln>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29"/>
          <p:cNvSpPr txBox="1">
            <a:spLocks noGrp="1"/>
          </p:cNvSpPr>
          <p:nvPr>
            <p:ph type="sldNum" idx="12"/>
          </p:nvPr>
        </p:nvSpPr>
        <p:spPr>
          <a:xfrm>
            <a:off x="7425344" y="4844839"/>
            <a:ext cx="984019" cy="273844"/>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en" sz="900">
                <a:solidFill>
                  <a:schemeClr val="dk1"/>
                </a:solidFill>
                <a:latin typeface="Times New Roman"/>
                <a:ea typeface="Times New Roman"/>
                <a:cs typeface="Times New Roman"/>
                <a:sym typeface="Times New Roman"/>
              </a:rPr>
              <a:t>44</a:t>
            </a:fld>
            <a:endParaRPr sz="900">
              <a:solidFill>
                <a:schemeClr val="dk1"/>
              </a:solidFill>
              <a:latin typeface="Times New Roman"/>
              <a:ea typeface="Times New Roman"/>
              <a:cs typeface="Times New Roman"/>
              <a:sym typeface="Times New Roman"/>
            </a:endParaRPr>
          </a:p>
        </p:txBody>
      </p:sp>
      <p:sp>
        <p:nvSpPr>
          <p:cNvPr id="185" name="Google Shape;185;p29"/>
          <p:cNvSpPr/>
          <p:nvPr/>
        </p:nvSpPr>
        <p:spPr>
          <a:xfrm>
            <a:off x="1221268" y="443533"/>
            <a:ext cx="7513658" cy="3177972"/>
          </a:xfrm>
          <a:prstGeom prst="rect">
            <a:avLst/>
          </a:prstGeom>
          <a:noFill/>
          <a:ln>
            <a:noFill/>
          </a:ln>
        </p:spPr>
        <p:txBody>
          <a:bodyPr spcFirstLastPara="1" wrap="square" lIns="68575" tIns="34275" rIns="68575" bIns="34275" anchor="t" anchorCtr="0">
            <a:noAutofit/>
          </a:bodyPr>
          <a:lstStyle/>
          <a:p>
            <a:r>
              <a:rPr lang="en-US" altLang="en-US" sz="4400" b="1" dirty="0">
                <a:solidFill>
                  <a:srgbClr val="C00000"/>
                </a:solidFill>
                <a:latin typeface="Times New Roman" panose="02020603050405020304" pitchFamily="18" charset="0"/>
              </a:rPr>
              <a:t>Digital-to-Digital </a:t>
            </a:r>
            <a:r>
              <a:rPr lang="en-US" altLang="en-US" sz="4400" b="1" dirty="0" smtClean="0">
                <a:solidFill>
                  <a:srgbClr val="C00000"/>
                </a:solidFill>
                <a:latin typeface="Times New Roman" panose="02020603050405020304" pitchFamily="18" charset="0"/>
              </a:rPr>
              <a:t>Conversion </a:t>
            </a:r>
          </a:p>
          <a:p>
            <a:pPr marL="914400" indent="-914400">
              <a:buFont typeface="+mj-lt"/>
              <a:buAutoNum type="arabicPeriod"/>
            </a:pPr>
            <a:r>
              <a:rPr lang="en-US" altLang="en-US" sz="5400" b="1" dirty="0" smtClean="0">
                <a:solidFill>
                  <a:srgbClr val="660066"/>
                </a:solidFill>
                <a:latin typeface="Times New Roman" panose="02020603050405020304" pitchFamily="18" charset="0"/>
              </a:rPr>
              <a:t>Line coding</a:t>
            </a:r>
          </a:p>
          <a:p>
            <a:pPr marL="914400" indent="-914400">
              <a:buFont typeface="+mj-lt"/>
              <a:buAutoNum type="arabicPeriod"/>
            </a:pPr>
            <a:r>
              <a:rPr lang="en-US" altLang="en-US" sz="5400" b="1" dirty="0">
                <a:solidFill>
                  <a:srgbClr val="660066"/>
                </a:solidFill>
                <a:latin typeface="Times New Roman" panose="02020603050405020304" pitchFamily="18" charset="0"/>
              </a:rPr>
              <a:t>B</a:t>
            </a:r>
            <a:r>
              <a:rPr lang="en-US" altLang="en-US" sz="5400" b="1" dirty="0" smtClean="0">
                <a:solidFill>
                  <a:srgbClr val="660066"/>
                </a:solidFill>
                <a:latin typeface="Times New Roman" panose="02020603050405020304" pitchFamily="18" charset="0"/>
              </a:rPr>
              <a:t>lock coding </a:t>
            </a:r>
          </a:p>
          <a:p>
            <a:pPr marL="914400" indent="-914400">
              <a:buFont typeface="+mj-lt"/>
              <a:buAutoNum type="arabicPeriod"/>
            </a:pPr>
            <a:r>
              <a:rPr lang="en-US" altLang="en-US" sz="5400" b="1" dirty="0">
                <a:solidFill>
                  <a:srgbClr val="660066"/>
                </a:solidFill>
                <a:latin typeface="Times New Roman" panose="02020603050405020304" pitchFamily="18" charset="0"/>
              </a:rPr>
              <a:t>S</a:t>
            </a:r>
            <a:r>
              <a:rPr lang="en-US" altLang="en-US" sz="5400" b="1" dirty="0" smtClean="0">
                <a:solidFill>
                  <a:srgbClr val="660066"/>
                </a:solidFill>
                <a:latin typeface="Times New Roman" panose="02020603050405020304" pitchFamily="18" charset="0"/>
              </a:rPr>
              <a:t>crambling</a:t>
            </a:r>
            <a:endParaRPr lang="en-US" altLang="en-US" sz="5400" b="1" dirty="0">
              <a:solidFill>
                <a:srgbClr val="660066"/>
              </a:solidFill>
              <a:latin typeface="Times New Roman" panose="02020603050405020304" pitchFamily="18" charset="0"/>
            </a:endParaRPr>
          </a:p>
        </p:txBody>
      </p:sp>
      <p:pic>
        <p:nvPicPr>
          <p:cNvPr id="186" name="Google Shape;186;p29"/>
          <p:cNvPicPr preferRelativeResize="0"/>
          <p:nvPr/>
        </p:nvPicPr>
        <p:blipFill rotWithShape="1">
          <a:blip r:embed="rId3">
            <a:alphaModFix/>
          </a:blip>
          <a:srcRect/>
          <a:stretch/>
        </p:blipFill>
        <p:spPr>
          <a:xfrm>
            <a:off x="41821" y="47020"/>
            <a:ext cx="739015" cy="528333"/>
          </a:xfrm>
          <a:prstGeom prst="rect">
            <a:avLst/>
          </a:prstGeom>
          <a:noFill/>
          <a:ln>
            <a:noFill/>
          </a:ln>
        </p:spPr>
      </p:pic>
      <p:sp>
        <p:nvSpPr>
          <p:cNvPr id="187" name="Google Shape;187;p29"/>
          <p:cNvSpPr txBox="1">
            <a:spLocks noGrp="1"/>
          </p:cNvSpPr>
          <p:nvPr>
            <p:ph type="dt" idx="10"/>
          </p:nvPr>
        </p:nvSpPr>
        <p:spPr>
          <a:xfrm>
            <a:off x="571500" y="4844838"/>
            <a:ext cx="2057400" cy="273900"/>
          </a:xfrm>
          <a:prstGeom prst="rect">
            <a:avLst/>
          </a:prstGeom>
          <a:noFill/>
          <a:ln>
            <a:noFill/>
          </a:ln>
        </p:spPr>
        <p:txBody>
          <a:bodyPr spcFirstLastPara="1" wrap="square" lIns="68575" tIns="34275" rIns="68575" bIns="34275" anchor="ctr" anchorCtr="0">
            <a:noAutofit/>
          </a:bodyPr>
          <a:lstStyle/>
          <a:p>
            <a:pPr marL="0" lvl="0" indent="0" algn="l" rtl="0">
              <a:spcBef>
                <a:spcPts val="0"/>
              </a:spcBef>
              <a:spcAft>
                <a:spcPts val="0"/>
              </a:spcAft>
              <a:buNone/>
            </a:pPr>
            <a:fld id="{EB2821F0-0736-422A-8B76-12A1D9ED9632}" type="datetime1">
              <a:rPr lang="en-US" sz="800" b="1" smtClean="0">
                <a:solidFill>
                  <a:schemeClr val="dk1"/>
                </a:solidFill>
                <a:latin typeface="Times New Roman"/>
                <a:cs typeface="Times New Roman"/>
                <a:sym typeface="Times New Roman"/>
              </a:rPr>
              <a:t>2/1/2024</a:t>
            </a:fld>
            <a:endParaRPr sz="800" b="1">
              <a:solidFill>
                <a:schemeClr val="dk1"/>
              </a:solidFill>
              <a:latin typeface="Times New Roman"/>
              <a:ea typeface="Times New Roman"/>
              <a:cs typeface="Times New Roman"/>
              <a:sym typeface="Times New Roman"/>
            </a:endParaRPr>
          </a:p>
        </p:txBody>
      </p:sp>
      <p:sp>
        <p:nvSpPr>
          <p:cNvPr id="188" name="Google Shape;188;p29"/>
          <p:cNvSpPr txBox="1">
            <a:spLocks noGrp="1"/>
          </p:cNvSpPr>
          <p:nvPr>
            <p:ph type="ftr" idx="11"/>
          </p:nvPr>
        </p:nvSpPr>
        <p:spPr>
          <a:xfrm>
            <a:off x="2764639" y="4844839"/>
            <a:ext cx="3617100" cy="2739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r>
              <a:rPr lang="en-GB" sz="800" b="1" smtClean="0">
                <a:solidFill>
                  <a:schemeClr val="dk1"/>
                </a:solidFill>
                <a:latin typeface="Times New Roman"/>
                <a:ea typeface="Times New Roman"/>
                <a:cs typeface="Times New Roman"/>
                <a:sym typeface="Times New Roman"/>
              </a:rPr>
              <a:t>Unit 1                Computer Networks        SY BTech(CSE)    Semester-4               2023-24    </a:t>
            </a:r>
            <a:endParaRPr sz="800" b="1">
              <a:solidFill>
                <a:schemeClr val="dk1"/>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334345152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29"/>
          <p:cNvSpPr txBox="1">
            <a:spLocks noGrp="1"/>
          </p:cNvSpPr>
          <p:nvPr>
            <p:ph type="sldNum" idx="12"/>
          </p:nvPr>
        </p:nvSpPr>
        <p:spPr>
          <a:xfrm>
            <a:off x="7425344" y="4844839"/>
            <a:ext cx="984019" cy="273844"/>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en" sz="900">
                <a:solidFill>
                  <a:schemeClr val="dk1"/>
                </a:solidFill>
                <a:latin typeface="Times New Roman"/>
                <a:ea typeface="Times New Roman"/>
                <a:cs typeface="Times New Roman"/>
                <a:sym typeface="Times New Roman"/>
              </a:rPr>
              <a:t>45</a:t>
            </a:fld>
            <a:endParaRPr sz="900">
              <a:solidFill>
                <a:schemeClr val="dk1"/>
              </a:solidFill>
              <a:latin typeface="Times New Roman"/>
              <a:ea typeface="Times New Roman"/>
              <a:cs typeface="Times New Roman"/>
              <a:sym typeface="Times New Roman"/>
            </a:endParaRPr>
          </a:p>
        </p:txBody>
      </p:sp>
      <p:sp>
        <p:nvSpPr>
          <p:cNvPr id="185" name="Google Shape;185;p29"/>
          <p:cNvSpPr/>
          <p:nvPr/>
        </p:nvSpPr>
        <p:spPr>
          <a:xfrm>
            <a:off x="1353615" y="185434"/>
            <a:ext cx="7338322" cy="623248"/>
          </a:xfrm>
          <a:prstGeom prst="rect">
            <a:avLst/>
          </a:prstGeom>
          <a:noFill/>
          <a:ln>
            <a:noFill/>
          </a:ln>
        </p:spPr>
        <p:txBody>
          <a:bodyPr spcFirstLastPara="1" wrap="square" lIns="68575" tIns="34275" rIns="68575" bIns="34275" anchor="t" anchorCtr="0">
            <a:noAutofit/>
          </a:bodyPr>
          <a:lstStyle/>
          <a:p>
            <a:pPr fontAlgn="base"/>
            <a:r>
              <a:rPr lang="en-US" sz="2800" b="1" dirty="0">
                <a:solidFill>
                  <a:srgbClr val="7030A0"/>
                </a:solidFill>
                <a:latin typeface="Times New Roman" panose="02020603050405020304" pitchFamily="18" charset="0"/>
                <a:cs typeface="Times New Roman" panose="02020603050405020304" pitchFamily="18" charset="0"/>
              </a:rPr>
              <a:t>Digital-to-Digital conversion</a:t>
            </a:r>
          </a:p>
        </p:txBody>
      </p:sp>
      <p:pic>
        <p:nvPicPr>
          <p:cNvPr id="186" name="Google Shape;186;p29"/>
          <p:cNvPicPr preferRelativeResize="0"/>
          <p:nvPr/>
        </p:nvPicPr>
        <p:blipFill rotWithShape="1">
          <a:blip r:embed="rId3">
            <a:alphaModFix/>
          </a:blip>
          <a:srcRect/>
          <a:stretch/>
        </p:blipFill>
        <p:spPr>
          <a:xfrm>
            <a:off x="41821" y="47020"/>
            <a:ext cx="739015" cy="528333"/>
          </a:xfrm>
          <a:prstGeom prst="rect">
            <a:avLst/>
          </a:prstGeom>
          <a:noFill/>
          <a:ln>
            <a:noFill/>
          </a:ln>
        </p:spPr>
      </p:pic>
      <p:sp>
        <p:nvSpPr>
          <p:cNvPr id="187" name="Google Shape;187;p29"/>
          <p:cNvSpPr txBox="1">
            <a:spLocks noGrp="1"/>
          </p:cNvSpPr>
          <p:nvPr>
            <p:ph type="dt" idx="10"/>
          </p:nvPr>
        </p:nvSpPr>
        <p:spPr>
          <a:xfrm>
            <a:off x="571500" y="4844838"/>
            <a:ext cx="2057400" cy="273900"/>
          </a:xfrm>
          <a:prstGeom prst="rect">
            <a:avLst/>
          </a:prstGeom>
          <a:noFill/>
          <a:ln>
            <a:noFill/>
          </a:ln>
        </p:spPr>
        <p:txBody>
          <a:bodyPr spcFirstLastPara="1" wrap="square" lIns="68575" tIns="34275" rIns="68575" bIns="34275" anchor="ctr" anchorCtr="0">
            <a:noAutofit/>
          </a:bodyPr>
          <a:lstStyle/>
          <a:p>
            <a:pPr marL="0" lvl="0" indent="0" algn="l" rtl="0">
              <a:spcBef>
                <a:spcPts val="0"/>
              </a:spcBef>
              <a:spcAft>
                <a:spcPts val="0"/>
              </a:spcAft>
              <a:buNone/>
            </a:pPr>
            <a:fld id="{E4BE9A1F-2E3E-430E-A4BC-AE314A04FD55}" type="datetime1">
              <a:rPr lang="en-US" sz="800" b="1" smtClean="0">
                <a:solidFill>
                  <a:schemeClr val="dk1"/>
                </a:solidFill>
                <a:latin typeface="Times New Roman"/>
                <a:cs typeface="Times New Roman"/>
                <a:sym typeface="Times New Roman"/>
              </a:rPr>
              <a:t>2/1/2024</a:t>
            </a:fld>
            <a:endParaRPr sz="800" b="1">
              <a:solidFill>
                <a:schemeClr val="dk1"/>
              </a:solidFill>
              <a:latin typeface="Times New Roman"/>
              <a:ea typeface="Times New Roman"/>
              <a:cs typeface="Times New Roman"/>
              <a:sym typeface="Times New Roman"/>
            </a:endParaRPr>
          </a:p>
        </p:txBody>
      </p:sp>
      <p:sp>
        <p:nvSpPr>
          <p:cNvPr id="188" name="Google Shape;188;p29"/>
          <p:cNvSpPr txBox="1">
            <a:spLocks noGrp="1"/>
          </p:cNvSpPr>
          <p:nvPr>
            <p:ph type="ftr" idx="11"/>
          </p:nvPr>
        </p:nvSpPr>
        <p:spPr>
          <a:xfrm>
            <a:off x="2764639" y="4844839"/>
            <a:ext cx="3617100" cy="2739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r>
              <a:rPr lang="en-GB" sz="800" b="1" smtClean="0">
                <a:solidFill>
                  <a:schemeClr val="dk1"/>
                </a:solidFill>
                <a:latin typeface="Times New Roman"/>
                <a:ea typeface="Times New Roman"/>
                <a:cs typeface="Times New Roman"/>
                <a:sym typeface="Times New Roman"/>
              </a:rPr>
              <a:t>Unit 1                Computer Networks        SY BTech(CSE)    Semester-4               2023-24    </a:t>
            </a:r>
            <a:endParaRPr sz="800" b="1">
              <a:solidFill>
                <a:schemeClr val="dk1"/>
              </a:solidFill>
              <a:latin typeface="Times New Roman"/>
              <a:ea typeface="Times New Roman"/>
              <a:cs typeface="Times New Roman"/>
              <a:sym typeface="Times New Roman"/>
            </a:endParaRPr>
          </a:p>
        </p:txBody>
      </p:sp>
      <p:sp>
        <p:nvSpPr>
          <p:cNvPr id="4" name="Rectangle 3">
            <a:extLst>
              <a:ext uri="{FF2B5EF4-FFF2-40B4-BE49-F238E27FC236}">
                <a16:creationId xmlns:a16="http://schemas.microsoft.com/office/drawing/2014/main" id="{9BEDF160-52F0-41A3-A3FC-01D07683086A}"/>
              </a:ext>
            </a:extLst>
          </p:cNvPr>
          <p:cNvSpPr/>
          <p:nvPr/>
        </p:nvSpPr>
        <p:spPr>
          <a:xfrm>
            <a:off x="308343" y="947235"/>
            <a:ext cx="8474150" cy="3618298"/>
          </a:xfrm>
          <a:prstGeom prst="rect">
            <a:avLst/>
          </a:prstGeom>
        </p:spPr>
        <p:txBody>
          <a:bodyPr wrap="square">
            <a:spAutoFit/>
          </a:bodyPr>
          <a:lstStyle/>
          <a:p>
            <a:pPr marL="285750" indent="-285750">
              <a:lnSpc>
                <a:spcPct val="150000"/>
              </a:lnSpc>
              <a:buSzPct val="150000"/>
              <a:buFont typeface="Arial" panose="020B0604020202020204" pitchFamily="34" charset="0"/>
              <a:buChar char="•"/>
            </a:pPr>
            <a:r>
              <a:rPr lang="en-US" sz="1600" dirty="0">
                <a:solidFill>
                  <a:srgbClr val="FF0000"/>
                </a:solidFill>
                <a:latin typeface="Times New Roman" panose="02020603050405020304" pitchFamily="18" charset="0"/>
                <a:cs typeface="Times New Roman" panose="02020603050405020304" pitchFamily="18" charset="0"/>
              </a:rPr>
              <a:t>Digital-to-digital conversion </a:t>
            </a:r>
            <a:r>
              <a:rPr lang="en-US" sz="1600" dirty="0">
                <a:latin typeface="Times New Roman" panose="02020603050405020304" pitchFamily="18" charset="0"/>
                <a:cs typeface="Times New Roman" panose="02020603050405020304" pitchFamily="18" charset="0"/>
              </a:rPr>
              <a:t>techniques, methods which convert digital data to digital signals.</a:t>
            </a:r>
          </a:p>
          <a:p>
            <a:pPr marL="285750" indent="-285750">
              <a:lnSpc>
                <a:spcPct val="150000"/>
              </a:lnSpc>
              <a:buSzPct val="150000"/>
              <a:buFont typeface="Arial" panose="020B0604020202020204" pitchFamily="34" charset="0"/>
              <a:buChar char="•"/>
            </a:pPr>
            <a:endParaRPr lang="en-US" altLang="en-US" sz="1600" dirty="0">
              <a:solidFill>
                <a:schemeClr val="tx1"/>
              </a:solidFill>
              <a:latin typeface="Times New Roman" panose="02020603050405020304" pitchFamily="18" charset="0"/>
              <a:cs typeface="Times New Roman" panose="02020603050405020304" pitchFamily="18" charset="0"/>
            </a:endParaRPr>
          </a:p>
          <a:p>
            <a:pPr marL="285750" indent="-285750">
              <a:lnSpc>
                <a:spcPct val="150000"/>
              </a:lnSpc>
              <a:buSzPct val="150000"/>
              <a:buFont typeface="Arial" panose="020B0604020202020204" pitchFamily="34" charset="0"/>
              <a:buChar char="•"/>
            </a:pPr>
            <a:r>
              <a:rPr lang="en-US" altLang="en-US" sz="1600" dirty="0">
                <a:solidFill>
                  <a:schemeClr val="tx1"/>
                </a:solidFill>
                <a:latin typeface="Times New Roman" panose="02020603050405020304" pitchFamily="18" charset="0"/>
                <a:cs typeface="Times New Roman" panose="02020603050405020304" pitchFamily="18" charset="0"/>
              </a:rPr>
              <a:t>The conversion involves </a:t>
            </a:r>
            <a:r>
              <a:rPr lang="en-US" altLang="en-US" sz="1600" b="1" dirty="0">
                <a:solidFill>
                  <a:schemeClr val="tx2">
                    <a:lumMod val="25000"/>
                  </a:schemeClr>
                </a:solidFill>
                <a:latin typeface="Times New Roman" panose="02020603050405020304" pitchFamily="18" charset="0"/>
                <a:cs typeface="Times New Roman" panose="02020603050405020304" pitchFamily="18" charset="0"/>
              </a:rPr>
              <a:t>Three techniques:</a:t>
            </a:r>
          </a:p>
          <a:p>
            <a:pPr marL="1111250" lvl="1" indent="-514350">
              <a:lnSpc>
                <a:spcPct val="150000"/>
              </a:lnSpc>
              <a:buClr>
                <a:schemeClr val="tx1"/>
              </a:buClr>
              <a:buSzPct val="117000"/>
              <a:buFont typeface="+mj-lt"/>
              <a:buAutoNum type="arabicPeriod"/>
            </a:pPr>
            <a:r>
              <a:rPr lang="en-US" altLang="en-US" sz="1600" b="1" dirty="0">
                <a:solidFill>
                  <a:srgbClr val="002060"/>
                </a:solidFill>
                <a:latin typeface="Times New Roman" panose="02020603050405020304" pitchFamily="18" charset="0"/>
                <a:cs typeface="Times New Roman" panose="02020603050405020304" pitchFamily="18" charset="0"/>
              </a:rPr>
              <a:t>Line Coding</a:t>
            </a:r>
          </a:p>
          <a:p>
            <a:pPr marL="1111250" lvl="1" indent="-514350">
              <a:lnSpc>
                <a:spcPct val="150000"/>
              </a:lnSpc>
              <a:buClr>
                <a:schemeClr val="tx1"/>
              </a:buClr>
              <a:buSzPct val="117000"/>
              <a:buFont typeface="+mj-lt"/>
              <a:buAutoNum type="arabicPeriod"/>
            </a:pPr>
            <a:r>
              <a:rPr lang="fr-FR" altLang="en-US" sz="1600" b="1" dirty="0">
                <a:solidFill>
                  <a:srgbClr val="002060"/>
                </a:solidFill>
                <a:latin typeface="Times New Roman" panose="02020603050405020304" pitchFamily="18" charset="0"/>
                <a:cs typeface="Times New Roman" panose="02020603050405020304" pitchFamily="18" charset="0"/>
              </a:rPr>
              <a:t>Block Coding</a:t>
            </a:r>
          </a:p>
          <a:p>
            <a:pPr marL="1111250" lvl="1" indent="-514350">
              <a:lnSpc>
                <a:spcPct val="150000"/>
              </a:lnSpc>
              <a:buClr>
                <a:schemeClr val="tx1"/>
              </a:buClr>
              <a:buSzPct val="117000"/>
              <a:buFont typeface="+mj-lt"/>
              <a:buAutoNum type="arabicPeriod"/>
            </a:pPr>
            <a:r>
              <a:rPr lang="en-US" altLang="en-US" sz="1600" b="1" dirty="0">
                <a:solidFill>
                  <a:srgbClr val="002060"/>
                </a:solidFill>
                <a:latin typeface="Times New Roman" panose="02020603050405020304" pitchFamily="18" charset="0"/>
                <a:cs typeface="Times New Roman" panose="02020603050405020304" pitchFamily="18" charset="0"/>
              </a:rPr>
              <a:t>Scrambling</a:t>
            </a:r>
          </a:p>
          <a:p>
            <a:pPr marL="596900" lvl="1">
              <a:lnSpc>
                <a:spcPct val="150000"/>
              </a:lnSpc>
              <a:buClr>
                <a:schemeClr val="tx1"/>
              </a:buClr>
              <a:buSzPct val="117000"/>
            </a:pPr>
            <a:endParaRPr lang="en-US" altLang="en-US" sz="1600" b="1" dirty="0">
              <a:solidFill>
                <a:srgbClr val="002060"/>
              </a:solidFill>
              <a:latin typeface="Times New Roman" panose="02020603050405020304" pitchFamily="18" charset="0"/>
              <a:cs typeface="Times New Roman" panose="02020603050405020304" pitchFamily="18" charset="0"/>
            </a:endParaRPr>
          </a:p>
          <a:p>
            <a:r>
              <a:rPr lang="en-IN" sz="1600" b="1" dirty="0">
                <a:latin typeface="Times New Roman" panose="02020603050405020304" pitchFamily="18" charset="0"/>
                <a:cs typeface="Times New Roman" panose="02020603050405020304" pitchFamily="18" charset="0"/>
              </a:rPr>
              <a:t>Note: </a:t>
            </a:r>
            <a:r>
              <a:rPr lang="en-IN" sz="1600" dirty="0">
                <a:latin typeface="Times New Roman" panose="02020603050405020304" pitchFamily="18" charset="0"/>
                <a:cs typeface="Times New Roman" panose="02020603050405020304" pitchFamily="18" charset="0"/>
              </a:rPr>
              <a:t>Line coding </a:t>
            </a:r>
            <a:r>
              <a:rPr lang="en-GB" sz="1600" dirty="0">
                <a:latin typeface="Times New Roman" panose="02020603050405020304" pitchFamily="18" charset="0"/>
                <a:cs typeface="Times New Roman" panose="02020603050405020304" pitchFamily="18" charset="0"/>
              </a:rPr>
              <a:t>is always needed; block coding and scrambling may or may not be needed.</a:t>
            </a:r>
            <a:endParaRPr lang="en-US" sz="1600" dirty="0">
              <a:latin typeface="Times New Roman" panose="02020603050405020304" pitchFamily="18" charset="0"/>
              <a:cs typeface="Times New Roman" panose="02020603050405020304" pitchFamily="18" charset="0"/>
            </a:endParaRPr>
          </a:p>
          <a:p>
            <a:pPr marL="285750" indent="-285750">
              <a:lnSpc>
                <a:spcPct val="150000"/>
              </a:lnSpc>
              <a:buSzPct val="150000"/>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a:p>
            <a:pPr marL="285750" indent="-285750">
              <a:lnSpc>
                <a:spcPct val="150000"/>
              </a:lnSpc>
              <a:buSzPct val="150000"/>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4849446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29"/>
          <p:cNvSpPr txBox="1">
            <a:spLocks noGrp="1"/>
          </p:cNvSpPr>
          <p:nvPr>
            <p:ph type="sldNum" idx="12"/>
          </p:nvPr>
        </p:nvSpPr>
        <p:spPr>
          <a:xfrm>
            <a:off x="7425344" y="4844839"/>
            <a:ext cx="984019" cy="273844"/>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en" sz="900">
                <a:solidFill>
                  <a:schemeClr val="dk1"/>
                </a:solidFill>
                <a:latin typeface="Times New Roman"/>
                <a:ea typeface="Times New Roman"/>
                <a:cs typeface="Times New Roman"/>
                <a:sym typeface="Times New Roman"/>
              </a:rPr>
              <a:t>46</a:t>
            </a:fld>
            <a:endParaRPr sz="900">
              <a:solidFill>
                <a:schemeClr val="dk1"/>
              </a:solidFill>
              <a:latin typeface="Times New Roman"/>
              <a:ea typeface="Times New Roman"/>
              <a:cs typeface="Times New Roman"/>
              <a:sym typeface="Times New Roman"/>
            </a:endParaRPr>
          </a:p>
        </p:txBody>
      </p:sp>
      <p:sp>
        <p:nvSpPr>
          <p:cNvPr id="185" name="Google Shape;185;p29"/>
          <p:cNvSpPr/>
          <p:nvPr/>
        </p:nvSpPr>
        <p:spPr>
          <a:xfrm>
            <a:off x="1353615" y="185434"/>
            <a:ext cx="7338322" cy="623248"/>
          </a:xfrm>
          <a:prstGeom prst="rect">
            <a:avLst/>
          </a:prstGeom>
          <a:noFill/>
          <a:ln>
            <a:noFill/>
          </a:ln>
        </p:spPr>
        <p:txBody>
          <a:bodyPr spcFirstLastPara="1" wrap="square" lIns="68575" tIns="34275" rIns="68575" bIns="34275" anchor="t" anchorCtr="0">
            <a:noAutofit/>
          </a:bodyPr>
          <a:lstStyle/>
          <a:p>
            <a:pPr fontAlgn="base"/>
            <a:r>
              <a:rPr lang="en-US" sz="2800" b="1" dirty="0">
                <a:solidFill>
                  <a:srgbClr val="7030A0"/>
                </a:solidFill>
                <a:latin typeface="Times New Roman" panose="02020603050405020304" pitchFamily="18" charset="0"/>
                <a:cs typeface="Times New Roman" panose="02020603050405020304" pitchFamily="18" charset="0"/>
              </a:rPr>
              <a:t>Line Coding</a:t>
            </a:r>
          </a:p>
        </p:txBody>
      </p:sp>
      <p:pic>
        <p:nvPicPr>
          <p:cNvPr id="186" name="Google Shape;186;p29"/>
          <p:cNvPicPr preferRelativeResize="0"/>
          <p:nvPr/>
        </p:nvPicPr>
        <p:blipFill rotWithShape="1">
          <a:blip r:embed="rId3">
            <a:alphaModFix/>
          </a:blip>
          <a:srcRect/>
          <a:stretch/>
        </p:blipFill>
        <p:spPr>
          <a:xfrm>
            <a:off x="41821" y="47020"/>
            <a:ext cx="739015" cy="528333"/>
          </a:xfrm>
          <a:prstGeom prst="rect">
            <a:avLst/>
          </a:prstGeom>
          <a:noFill/>
          <a:ln>
            <a:noFill/>
          </a:ln>
        </p:spPr>
      </p:pic>
      <p:sp>
        <p:nvSpPr>
          <p:cNvPr id="187" name="Google Shape;187;p29"/>
          <p:cNvSpPr txBox="1">
            <a:spLocks noGrp="1"/>
          </p:cNvSpPr>
          <p:nvPr>
            <p:ph type="dt" idx="10"/>
          </p:nvPr>
        </p:nvSpPr>
        <p:spPr>
          <a:xfrm>
            <a:off x="571500" y="4844838"/>
            <a:ext cx="2057400" cy="273900"/>
          </a:xfrm>
          <a:prstGeom prst="rect">
            <a:avLst/>
          </a:prstGeom>
          <a:noFill/>
          <a:ln>
            <a:noFill/>
          </a:ln>
        </p:spPr>
        <p:txBody>
          <a:bodyPr spcFirstLastPara="1" wrap="square" lIns="68575" tIns="34275" rIns="68575" bIns="34275" anchor="ctr" anchorCtr="0">
            <a:noAutofit/>
          </a:bodyPr>
          <a:lstStyle/>
          <a:p>
            <a:pPr marL="0" lvl="0" indent="0" algn="l" rtl="0">
              <a:spcBef>
                <a:spcPts val="0"/>
              </a:spcBef>
              <a:spcAft>
                <a:spcPts val="0"/>
              </a:spcAft>
              <a:buNone/>
            </a:pPr>
            <a:fld id="{864D12F1-3C1F-49DB-A5C1-390AEA372933}" type="datetime1">
              <a:rPr lang="en-US" sz="800" b="1" smtClean="0">
                <a:solidFill>
                  <a:schemeClr val="dk1"/>
                </a:solidFill>
                <a:latin typeface="Times New Roman"/>
                <a:cs typeface="Times New Roman"/>
                <a:sym typeface="Times New Roman"/>
              </a:rPr>
              <a:t>2/1/2024</a:t>
            </a:fld>
            <a:endParaRPr sz="800" b="1">
              <a:solidFill>
                <a:schemeClr val="dk1"/>
              </a:solidFill>
              <a:latin typeface="Times New Roman"/>
              <a:ea typeface="Times New Roman"/>
              <a:cs typeface="Times New Roman"/>
              <a:sym typeface="Times New Roman"/>
            </a:endParaRPr>
          </a:p>
        </p:txBody>
      </p:sp>
      <p:sp>
        <p:nvSpPr>
          <p:cNvPr id="188" name="Google Shape;188;p29"/>
          <p:cNvSpPr txBox="1">
            <a:spLocks noGrp="1"/>
          </p:cNvSpPr>
          <p:nvPr>
            <p:ph type="ftr" idx="11"/>
          </p:nvPr>
        </p:nvSpPr>
        <p:spPr>
          <a:xfrm>
            <a:off x="2764639" y="4844839"/>
            <a:ext cx="3617100" cy="2739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r>
              <a:rPr lang="en-GB" sz="800" b="1" smtClean="0">
                <a:solidFill>
                  <a:schemeClr val="dk1"/>
                </a:solidFill>
                <a:latin typeface="Times New Roman"/>
                <a:ea typeface="Times New Roman"/>
                <a:cs typeface="Times New Roman"/>
                <a:sym typeface="Times New Roman"/>
              </a:rPr>
              <a:t>Unit 1                Computer Networks        SY BTech(CSE)    Semester-4               2023-24    </a:t>
            </a:r>
            <a:endParaRPr sz="800" b="1">
              <a:solidFill>
                <a:schemeClr val="dk1"/>
              </a:solidFill>
              <a:latin typeface="Times New Roman"/>
              <a:ea typeface="Times New Roman"/>
              <a:cs typeface="Times New Roman"/>
              <a:sym typeface="Times New Roman"/>
            </a:endParaRPr>
          </a:p>
        </p:txBody>
      </p:sp>
      <p:sp>
        <p:nvSpPr>
          <p:cNvPr id="4" name="Rectangle 3">
            <a:extLst>
              <a:ext uri="{FF2B5EF4-FFF2-40B4-BE49-F238E27FC236}">
                <a16:creationId xmlns:a16="http://schemas.microsoft.com/office/drawing/2014/main" id="{9BEDF160-52F0-41A3-A3FC-01D07683086A}"/>
              </a:ext>
            </a:extLst>
          </p:cNvPr>
          <p:cNvSpPr/>
          <p:nvPr/>
        </p:nvSpPr>
        <p:spPr>
          <a:xfrm>
            <a:off x="411328" y="808682"/>
            <a:ext cx="8831765" cy="1604285"/>
          </a:xfrm>
          <a:prstGeom prst="rect">
            <a:avLst/>
          </a:prstGeom>
        </p:spPr>
        <p:txBody>
          <a:bodyPr wrap="square">
            <a:spAutoFit/>
          </a:bodyPr>
          <a:lstStyle/>
          <a:p>
            <a:pPr marL="285750" indent="-285750">
              <a:lnSpc>
                <a:spcPct val="150000"/>
              </a:lnSpc>
              <a:buSzPct val="150000"/>
              <a:buFont typeface="Arial" panose="020B0604020202020204" pitchFamily="34" charset="0"/>
              <a:buChar char="•"/>
            </a:pPr>
            <a:r>
              <a:rPr lang="en-US" altLang="en-US" sz="1600" b="1" dirty="0">
                <a:latin typeface="Times New Roman" panose="02020603050405020304" pitchFamily="18" charset="0"/>
                <a:cs typeface="Times New Roman" panose="02020603050405020304" pitchFamily="18" charset="0"/>
              </a:rPr>
              <a:t>Line coding </a:t>
            </a:r>
            <a:r>
              <a:rPr lang="en-US" altLang="en-US" sz="1600" dirty="0">
                <a:latin typeface="Times New Roman" panose="02020603050405020304" pitchFamily="18" charset="0"/>
                <a:cs typeface="Times New Roman" panose="02020603050405020304" pitchFamily="18" charset="0"/>
              </a:rPr>
              <a:t>is the process of converting digital data to digital signals. </a:t>
            </a:r>
          </a:p>
          <a:p>
            <a:pPr marL="285750" indent="-285750">
              <a:lnSpc>
                <a:spcPct val="150000"/>
              </a:lnSpc>
              <a:buSzPct val="150000"/>
              <a:buFont typeface="Arial" panose="020B0604020202020204" pitchFamily="34" charset="0"/>
              <a:buChar char="•"/>
            </a:pPr>
            <a:r>
              <a:rPr lang="en-US" altLang="en-US" sz="1600" dirty="0">
                <a:solidFill>
                  <a:srgbClr val="FF0000"/>
                </a:solidFill>
                <a:latin typeface="Times New Roman" panose="02020603050405020304" pitchFamily="18" charset="0"/>
                <a:cs typeface="Times New Roman" panose="02020603050405020304" pitchFamily="18" charset="0"/>
              </a:rPr>
              <a:t>At the sender</a:t>
            </a:r>
            <a:r>
              <a:rPr lang="en-US" altLang="en-US" sz="1600" dirty="0">
                <a:latin typeface="Times New Roman" panose="02020603050405020304" pitchFamily="18" charset="0"/>
                <a:cs typeface="Times New Roman" panose="02020603050405020304" pitchFamily="18" charset="0"/>
              </a:rPr>
              <a:t>, digital data are </a:t>
            </a:r>
            <a:r>
              <a:rPr lang="en-US" altLang="en-US" sz="1800" b="1" dirty="0">
                <a:solidFill>
                  <a:srgbClr val="C00000"/>
                </a:solidFill>
                <a:latin typeface="Times New Roman" panose="02020603050405020304" pitchFamily="18" charset="0"/>
                <a:cs typeface="Times New Roman" panose="02020603050405020304" pitchFamily="18" charset="0"/>
              </a:rPr>
              <a:t>encoded </a:t>
            </a:r>
            <a:r>
              <a:rPr lang="en-US" altLang="en-US" sz="1600" dirty="0">
                <a:latin typeface="Times New Roman" panose="02020603050405020304" pitchFamily="18" charset="0"/>
                <a:cs typeface="Times New Roman" panose="02020603050405020304" pitchFamily="18" charset="0"/>
              </a:rPr>
              <a:t>into a digital signal; </a:t>
            </a:r>
            <a:r>
              <a:rPr lang="en-US" altLang="en-US" sz="1600" dirty="0">
                <a:solidFill>
                  <a:srgbClr val="FF0000"/>
                </a:solidFill>
                <a:latin typeface="Times New Roman" panose="02020603050405020304" pitchFamily="18" charset="0"/>
                <a:cs typeface="Times New Roman" panose="02020603050405020304" pitchFamily="18" charset="0"/>
              </a:rPr>
              <a:t>at the receiver</a:t>
            </a:r>
            <a:r>
              <a:rPr lang="en-US" altLang="en-US" sz="1600" dirty="0">
                <a:latin typeface="Times New Roman" panose="02020603050405020304" pitchFamily="18" charset="0"/>
                <a:cs typeface="Times New Roman" panose="02020603050405020304" pitchFamily="18" charset="0"/>
              </a:rPr>
              <a:t>, the digital data are recreated by </a:t>
            </a:r>
            <a:r>
              <a:rPr lang="en-US" altLang="en-US" sz="1600" b="1" dirty="0">
                <a:solidFill>
                  <a:srgbClr val="C00000"/>
                </a:solidFill>
                <a:latin typeface="Times New Roman" panose="02020603050405020304" pitchFamily="18" charset="0"/>
                <a:cs typeface="Times New Roman" panose="02020603050405020304" pitchFamily="18" charset="0"/>
              </a:rPr>
              <a:t>decoding</a:t>
            </a:r>
            <a:r>
              <a:rPr lang="en-US" altLang="en-US" sz="1600" dirty="0">
                <a:latin typeface="Times New Roman" panose="02020603050405020304" pitchFamily="18" charset="0"/>
                <a:cs typeface="Times New Roman" panose="02020603050405020304" pitchFamily="18" charset="0"/>
              </a:rPr>
              <a:t> the digital signal.</a:t>
            </a:r>
          </a:p>
          <a:p>
            <a:pPr marL="285750" indent="-285750">
              <a:lnSpc>
                <a:spcPct val="150000"/>
              </a:lnSpc>
              <a:buSzPct val="150000"/>
              <a:buFont typeface="Arial" panose="020B0604020202020204" pitchFamily="34" charset="0"/>
              <a:buChar char="•"/>
            </a:pPr>
            <a:r>
              <a:rPr lang="en-US" altLang="en-US" sz="1550" b="1" dirty="0">
                <a:solidFill>
                  <a:schemeClr val="tx1"/>
                </a:solidFill>
                <a:latin typeface="Times New Roman" panose="02020603050405020304" pitchFamily="18" charset="0"/>
                <a:cs typeface="Times New Roman" panose="02020603050405020304" pitchFamily="18" charset="0"/>
              </a:rPr>
              <a:t>High voltage</a:t>
            </a:r>
            <a:r>
              <a:rPr lang="en-US" altLang="en-US" sz="1550" dirty="0">
                <a:solidFill>
                  <a:schemeClr val="tx1"/>
                </a:solidFill>
                <a:latin typeface="Times New Roman" panose="02020603050405020304" pitchFamily="18" charset="0"/>
                <a:cs typeface="Times New Roman" panose="02020603050405020304" pitchFamily="18" charset="0"/>
              </a:rPr>
              <a:t> level </a:t>
            </a:r>
            <a:r>
              <a:rPr lang="en-US" altLang="en-US" sz="1550" b="1" dirty="0">
                <a:solidFill>
                  <a:srgbClr val="002060"/>
                </a:solidFill>
                <a:latin typeface="Times New Roman" panose="02020603050405020304" pitchFamily="18" charset="0"/>
                <a:cs typeface="Times New Roman" panose="02020603050405020304" pitchFamily="18" charset="0"/>
              </a:rPr>
              <a:t>(+V)</a:t>
            </a:r>
            <a:r>
              <a:rPr lang="en-US" altLang="en-US" sz="1550" dirty="0">
                <a:solidFill>
                  <a:schemeClr val="tx1"/>
                </a:solidFill>
                <a:latin typeface="Times New Roman" panose="02020603050405020304" pitchFamily="18" charset="0"/>
                <a:cs typeface="Times New Roman" panose="02020603050405020304" pitchFamily="18" charset="0"/>
              </a:rPr>
              <a:t> could represent a </a:t>
            </a:r>
            <a:r>
              <a:rPr lang="en-US" altLang="en-US" sz="1550" b="1" dirty="0">
                <a:solidFill>
                  <a:schemeClr val="tx1"/>
                </a:solidFill>
                <a:latin typeface="Times New Roman" panose="02020603050405020304" pitchFamily="18" charset="0"/>
                <a:cs typeface="Times New Roman" panose="02020603050405020304" pitchFamily="18" charset="0"/>
              </a:rPr>
              <a:t>“1”</a:t>
            </a:r>
            <a:r>
              <a:rPr lang="en-US" altLang="en-US" sz="1550" dirty="0">
                <a:solidFill>
                  <a:schemeClr val="tx1"/>
                </a:solidFill>
                <a:latin typeface="Times New Roman" panose="02020603050405020304" pitchFamily="18" charset="0"/>
                <a:cs typeface="Times New Roman" panose="02020603050405020304" pitchFamily="18" charset="0"/>
              </a:rPr>
              <a:t> and a </a:t>
            </a:r>
            <a:r>
              <a:rPr lang="en-US" altLang="en-US" sz="1550" b="1" dirty="0">
                <a:solidFill>
                  <a:schemeClr val="tx1"/>
                </a:solidFill>
                <a:latin typeface="Times New Roman" panose="02020603050405020304" pitchFamily="18" charset="0"/>
                <a:cs typeface="Times New Roman" panose="02020603050405020304" pitchFamily="18" charset="0"/>
              </a:rPr>
              <a:t>low voltage </a:t>
            </a:r>
            <a:r>
              <a:rPr lang="en-US" altLang="en-US" sz="1550" dirty="0">
                <a:solidFill>
                  <a:schemeClr val="tx1"/>
                </a:solidFill>
                <a:latin typeface="Times New Roman" panose="02020603050405020304" pitchFamily="18" charset="0"/>
                <a:cs typeface="Times New Roman" panose="02020603050405020304" pitchFamily="18" charset="0"/>
              </a:rPr>
              <a:t>level </a:t>
            </a:r>
            <a:r>
              <a:rPr lang="en-US" altLang="en-US" sz="1550" b="1" dirty="0">
                <a:solidFill>
                  <a:srgbClr val="002060"/>
                </a:solidFill>
                <a:latin typeface="Times New Roman" panose="02020603050405020304" pitchFamily="18" charset="0"/>
                <a:cs typeface="Times New Roman" panose="02020603050405020304" pitchFamily="18" charset="0"/>
              </a:rPr>
              <a:t>(0 or -V) </a:t>
            </a:r>
            <a:r>
              <a:rPr lang="en-US" altLang="en-US" sz="1550" dirty="0">
                <a:solidFill>
                  <a:schemeClr val="tx1"/>
                </a:solidFill>
                <a:latin typeface="Times New Roman" panose="02020603050405020304" pitchFamily="18" charset="0"/>
                <a:cs typeface="Times New Roman" panose="02020603050405020304" pitchFamily="18" charset="0"/>
              </a:rPr>
              <a:t>could represent a </a:t>
            </a:r>
            <a:r>
              <a:rPr lang="en-US" altLang="en-US" sz="1550" b="1" dirty="0">
                <a:solidFill>
                  <a:srgbClr val="002060"/>
                </a:solidFill>
                <a:latin typeface="Times New Roman" panose="02020603050405020304" pitchFamily="18" charset="0"/>
                <a:cs typeface="Times New Roman" panose="02020603050405020304" pitchFamily="18" charset="0"/>
              </a:rPr>
              <a:t>“0</a:t>
            </a:r>
            <a:r>
              <a:rPr lang="en-US" altLang="en-US" sz="1550" b="1" dirty="0" smtClean="0">
                <a:solidFill>
                  <a:srgbClr val="002060"/>
                </a:solidFill>
                <a:latin typeface="Times New Roman" panose="02020603050405020304" pitchFamily="18" charset="0"/>
                <a:cs typeface="Times New Roman" panose="02020603050405020304" pitchFamily="18" charset="0"/>
              </a:rPr>
              <a:t>”.</a:t>
            </a:r>
            <a:endParaRPr lang="en-US" sz="1600" dirty="0">
              <a:latin typeface="Times New Roman" panose="02020603050405020304" pitchFamily="18" charset="0"/>
              <a:cs typeface="Times New Roman" panose="02020603050405020304" pitchFamily="18" charset="0"/>
            </a:endParaRPr>
          </a:p>
        </p:txBody>
      </p:sp>
      <p:pic>
        <p:nvPicPr>
          <p:cNvPr id="8" name="Picture 6">
            <a:extLst>
              <a:ext uri="{FF2B5EF4-FFF2-40B4-BE49-F238E27FC236}">
                <a16:creationId xmlns:a16="http://schemas.microsoft.com/office/drawing/2014/main" id="{72EE62B5-66B1-42A7-80D5-8404C3EAA7B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2781" y="2615075"/>
            <a:ext cx="7110229" cy="1834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2908944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29"/>
          <p:cNvSpPr txBox="1">
            <a:spLocks noGrp="1"/>
          </p:cNvSpPr>
          <p:nvPr>
            <p:ph type="sldNum" idx="12"/>
          </p:nvPr>
        </p:nvSpPr>
        <p:spPr>
          <a:xfrm>
            <a:off x="7425344" y="4844839"/>
            <a:ext cx="984019" cy="273844"/>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en" sz="900">
                <a:solidFill>
                  <a:schemeClr val="dk1"/>
                </a:solidFill>
                <a:latin typeface="Times New Roman"/>
                <a:ea typeface="Times New Roman"/>
                <a:cs typeface="Times New Roman"/>
                <a:sym typeface="Times New Roman"/>
              </a:rPr>
              <a:t>47</a:t>
            </a:fld>
            <a:endParaRPr sz="900">
              <a:solidFill>
                <a:schemeClr val="dk1"/>
              </a:solidFill>
              <a:latin typeface="Times New Roman"/>
              <a:ea typeface="Times New Roman"/>
              <a:cs typeface="Times New Roman"/>
              <a:sym typeface="Times New Roman"/>
            </a:endParaRPr>
          </a:p>
        </p:txBody>
      </p:sp>
      <p:sp>
        <p:nvSpPr>
          <p:cNvPr id="185" name="Google Shape;185;p29"/>
          <p:cNvSpPr/>
          <p:nvPr/>
        </p:nvSpPr>
        <p:spPr>
          <a:xfrm>
            <a:off x="1353615" y="185434"/>
            <a:ext cx="7338322" cy="623248"/>
          </a:xfrm>
          <a:prstGeom prst="rect">
            <a:avLst/>
          </a:prstGeom>
          <a:noFill/>
          <a:ln>
            <a:noFill/>
          </a:ln>
        </p:spPr>
        <p:txBody>
          <a:bodyPr spcFirstLastPara="1" wrap="square" lIns="68575" tIns="34275" rIns="68575" bIns="34275" anchor="t" anchorCtr="0">
            <a:noAutofit/>
          </a:bodyPr>
          <a:lstStyle/>
          <a:p>
            <a:pPr fontAlgn="base"/>
            <a:r>
              <a:rPr lang="en-US" sz="2800" b="1" dirty="0">
                <a:solidFill>
                  <a:srgbClr val="7030A0"/>
                </a:solidFill>
                <a:latin typeface="Times New Roman" panose="02020603050405020304" pitchFamily="18" charset="0"/>
                <a:cs typeface="Times New Roman" panose="02020603050405020304" pitchFamily="18" charset="0"/>
              </a:rPr>
              <a:t>Line Coding</a:t>
            </a:r>
          </a:p>
        </p:txBody>
      </p:sp>
      <p:pic>
        <p:nvPicPr>
          <p:cNvPr id="186" name="Google Shape;186;p29"/>
          <p:cNvPicPr preferRelativeResize="0"/>
          <p:nvPr/>
        </p:nvPicPr>
        <p:blipFill rotWithShape="1">
          <a:blip r:embed="rId3">
            <a:alphaModFix/>
          </a:blip>
          <a:srcRect/>
          <a:stretch/>
        </p:blipFill>
        <p:spPr>
          <a:xfrm>
            <a:off x="41821" y="47020"/>
            <a:ext cx="739015" cy="528333"/>
          </a:xfrm>
          <a:prstGeom prst="rect">
            <a:avLst/>
          </a:prstGeom>
          <a:noFill/>
          <a:ln>
            <a:noFill/>
          </a:ln>
        </p:spPr>
      </p:pic>
      <p:sp>
        <p:nvSpPr>
          <p:cNvPr id="187" name="Google Shape;187;p29"/>
          <p:cNvSpPr txBox="1">
            <a:spLocks noGrp="1"/>
          </p:cNvSpPr>
          <p:nvPr>
            <p:ph type="dt" idx="10"/>
          </p:nvPr>
        </p:nvSpPr>
        <p:spPr>
          <a:xfrm>
            <a:off x="571500" y="4844838"/>
            <a:ext cx="2057400" cy="273900"/>
          </a:xfrm>
          <a:prstGeom prst="rect">
            <a:avLst/>
          </a:prstGeom>
          <a:noFill/>
          <a:ln>
            <a:noFill/>
          </a:ln>
        </p:spPr>
        <p:txBody>
          <a:bodyPr spcFirstLastPara="1" wrap="square" lIns="68575" tIns="34275" rIns="68575" bIns="34275" anchor="ctr" anchorCtr="0">
            <a:noAutofit/>
          </a:bodyPr>
          <a:lstStyle/>
          <a:p>
            <a:pPr marL="0" lvl="0" indent="0" algn="l" rtl="0">
              <a:spcBef>
                <a:spcPts val="0"/>
              </a:spcBef>
              <a:spcAft>
                <a:spcPts val="0"/>
              </a:spcAft>
              <a:buNone/>
            </a:pPr>
            <a:fld id="{CD27A56C-665E-48F3-A772-0CB0F2F3819A}" type="datetime1">
              <a:rPr lang="en-US" sz="800" b="1" smtClean="0">
                <a:solidFill>
                  <a:schemeClr val="dk1"/>
                </a:solidFill>
                <a:latin typeface="Times New Roman"/>
                <a:cs typeface="Times New Roman"/>
                <a:sym typeface="Times New Roman"/>
              </a:rPr>
              <a:t>2/1/2024</a:t>
            </a:fld>
            <a:endParaRPr sz="800" b="1">
              <a:solidFill>
                <a:schemeClr val="dk1"/>
              </a:solidFill>
              <a:latin typeface="Times New Roman"/>
              <a:ea typeface="Times New Roman"/>
              <a:cs typeface="Times New Roman"/>
              <a:sym typeface="Times New Roman"/>
            </a:endParaRPr>
          </a:p>
        </p:txBody>
      </p:sp>
      <p:sp>
        <p:nvSpPr>
          <p:cNvPr id="188" name="Google Shape;188;p29"/>
          <p:cNvSpPr txBox="1">
            <a:spLocks noGrp="1"/>
          </p:cNvSpPr>
          <p:nvPr>
            <p:ph type="ftr" idx="11"/>
          </p:nvPr>
        </p:nvSpPr>
        <p:spPr>
          <a:xfrm>
            <a:off x="2764639" y="4844839"/>
            <a:ext cx="3617100" cy="2739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r>
              <a:rPr lang="en-GB" sz="800" b="1" smtClean="0">
                <a:solidFill>
                  <a:schemeClr val="dk1"/>
                </a:solidFill>
                <a:latin typeface="Times New Roman"/>
                <a:ea typeface="Times New Roman"/>
                <a:cs typeface="Times New Roman"/>
                <a:sym typeface="Times New Roman"/>
              </a:rPr>
              <a:t>Unit 1                Computer Networks        SY BTech(CSE)    Semester-4               2023-24    </a:t>
            </a:r>
            <a:endParaRPr sz="800" b="1">
              <a:solidFill>
                <a:schemeClr val="dk1"/>
              </a:solidFill>
              <a:latin typeface="Times New Roman"/>
              <a:ea typeface="Times New Roman"/>
              <a:cs typeface="Times New Roman"/>
              <a:sym typeface="Times New Roman"/>
            </a:endParaRPr>
          </a:p>
        </p:txBody>
      </p:sp>
      <p:sp>
        <p:nvSpPr>
          <p:cNvPr id="4" name="Rectangle 3">
            <a:extLst>
              <a:ext uri="{FF2B5EF4-FFF2-40B4-BE49-F238E27FC236}">
                <a16:creationId xmlns:a16="http://schemas.microsoft.com/office/drawing/2014/main" id="{9BEDF160-52F0-41A3-A3FC-01D07683086A}"/>
              </a:ext>
            </a:extLst>
          </p:cNvPr>
          <p:cNvSpPr/>
          <p:nvPr/>
        </p:nvSpPr>
        <p:spPr>
          <a:xfrm>
            <a:off x="-215783" y="678232"/>
            <a:ext cx="3716972" cy="3754874"/>
          </a:xfrm>
          <a:prstGeom prst="rect">
            <a:avLst/>
          </a:prstGeom>
        </p:spPr>
        <p:txBody>
          <a:bodyPr wrap="square">
            <a:spAutoFit/>
          </a:bodyPr>
          <a:lstStyle/>
          <a:p>
            <a:pPr marL="571500" indent="-285750" algn="just">
              <a:buSzPct val="150000"/>
              <a:buFont typeface="Wingdings" panose="05000000000000000000" pitchFamily="2" charset="2"/>
              <a:buChar char="Ø"/>
            </a:pPr>
            <a:r>
              <a:rPr lang="en-US" altLang="en-US" sz="1700" dirty="0">
                <a:latin typeface="Times New Roman" panose="02020603050405020304" pitchFamily="18" charset="0"/>
                <a:cs typeface="Times New Roman" panose="02020603050405020304" pitchFamily="18" charset="0"/>
              </a:rPr>
              <a:t>We define a ratio </a:t>
            </a:r>
            <a:r>
              <a:rPr lang="en-US" altLang="en-US" sz="1700" b="1" dirty="0">
                <a:solidFill>
                  <a:srgbClr val="C00000"/>
                </a:solidFill>
                <a:latin typeface="Times New Roman" panose="02020603050405020304" pitchFamily="18" charset="0"/>
                <a:cs typeface="Times New Roman" panose="02020603050405020304" pitchFamily="18" charset="0"/>
              </a:rPr>
              <a:t>r</a:t>
            </a:r>
            <a:r>
              <a:rPr lang="en-US" altLang="en-US" sz="1700" dirty="0">
                <a:latin typeface="Times New Roman" panose="02020603050405020304" pitchFamily="18" charset="0"/>
                <a:cs typeface="Times New Roman" panose="02020603050405020304" pitchFamily="18" charset="0"/>
              </a:rPr>
              <a:t> which is the number of data elements carried by each signal element.</a:t>
            </a:r>
          </a:p>
          <a:p>
            <a:pPr marL="571500" indent="-285750" algn="just">
              <a:buSzPct val="150000"/>
              <a:buFont typeface="Wingdings" panose="05000000000000000000" pitchFamily="2" charset="2"/>
              <a:buChar char="Ø"/>
            </a:pPr>
            <a:r>
              <a:rPr lang="en-US" altLang="en-US" sz="1700" b="1" dirty="0">
                <a:solidFill>
                  <a:srgbClr val="C00000"/>
                </a:solidFill>
                <a:latin typeface="Times New Roman" panose="02020603050405020304" pitchFamily="18" charset="0"/>
                <a:cs typeface="Times New Roman" panose="02020603050405020304" pitchFamily="18" charset="0"/>
              </a:rPr>
              <a:t>In part </a:t>
            </a:r>
            <a:r>
              <a:rPr lang="en-US" altLang="en-US" sz="1700" b="1" dirty="0" smtClean="0">
                <a:solidFill>
                  <a:srgbClr val="C00000"/>
                </a:solidFill>
                <a:latin typeface="Times New Roman" panose="02020603050405020304" pitchFamily="18" charset="0"/>
                <a:cs typeface="Times New Roman" panose="02020603050405020304" pitchFamily="18" charset="0"/>
              </a:rPr>
              <a:t>a: </a:t>
            </a:r>
            <a:r>
              <a:rPr lang="en-US" altLang="en-US" sz="1700" dirty="0">
                <a:latin typeface="Times New Roman" panose="02020603050405020304" pitchFamily="18" charset="0"/>
                <a:cs typeface="Times New Roman" panose="02020603050405020304" pitchFamily="18" charset="0"/>
              </a:rPr>
              <a:t>of the figure, one data element is carried by one signal element </a:t>
            </a:r>
            <a:r>
              <a:rPr lang="en-US" altLang="en-US" sz="1700" b="1" dirty="0">
                <a:solidFill>
                  <a:srgbClr val="C00000"/>
                </a:solidFill>
                <a:latin typeface="Times New Roman" panose="02020603050405020304" pitchFamily="18" charset="0"/>
                <a:cs typeface="Times New Roman" panose="02020603050405020304" pitchFamily="18" charset="0"/>
              </a:rPr>
              <a:t>(r = 1). </a:t>
            </a:r>
            <a:endParaRPr lang="en-US" altLang="en-US" sz="1700" dirty="0">
              <a:latin typeface="Times New Roman" panose="02020603050405020304" pitchFamily="18" charset="0"/>
              <a:cs typeface="Times New Roman" panose="02020603050405020304" pitchFamily="18" charset="0"/>
            </a:endParaRPr>
          </a:p>
          <a:p>
            <a:pPr marL="571500" indent="-285750" algn="just">
              <a:buSzPct val="150000"/>
              <a:buFont typeface="Wingdings" panose="05000000000000000000" pitchFamily="2" charset="2"/>
              <a:buChar char="Ø"/>
            </a:pPr>
            <a:r>
              <a:rPr lang="en-US" altLang="en-US" sz="1700" b="1" dirty="0" smtClean="0">
                <a:solidFill>
                  <a:srgbClr val="C00000"/>
                </a:solidFill>
                <a:latin typeface="Times New Roman" panose="02020603050405020304" pitchFamily="18" charset="0"/>
                <a:cs typeface="Times New Roman" panose="02020603050405020304" pitchFamily="18" charset="0"/>
              </a:rPr>
              <a:t>In Part b: </a:t>
            </a:r>
            <a:r>
              <a:rPr lang="en-US" altLang="en-US" sz="1700" dirty="0">
                <a:latin typeface="Times New Roman" panose="02020603050405020304" pitchFamily="18" charset="0"/>
                <a:cs typeface="Times New Roman" panose="02020603050405020304" pitchFamily="18" charset="0"/>
              </a:rPr>
              <a:t>we need two signal elements (two transitions) to carry each </a:t>
            </a:r>
            <a:r>
              <a:rPr lang="en-US" altLang="en-US" sz="1700" dirty="0" smtClean="0">
                <a:latin typeface="Times New Roman" panose="02020603050405020304" pitchFamily="18" charset="0"/>
                <a:cs typeface="Times New Roman" panose="02020603050405020304" pitchFamily="18" charset="0"/>
              </a:rPr>
              <a:t>data element </a:t>
            </a:r>
            <a:r>
              <a:rPr lang="en-US" altLang="en-US" sz="1700" b="1" dirty="0">
                <a:solidFill>
                  <a:srgbClr val="C00000"/>
                </a:solidFill>
                <a:latin typeface="Times New Roman" panose="02020603050405020304" pitchFamily="18" charset="0"/>
                <a:cs typeface="Times New Roman" panose="02020603050405020304" pitchFamily="18" charset="0"/>
              </a:rPr>
              <a:t>(r = 1/2 ).</a:t>
            </a:r>
          </a:p>
          <a:p>
            <a:pPr marL="571500" indent="-285750" algn="just">
              <a:buSzPct val="150000"/>
              <a:buFont typeface="Wingdings" panose="05000000000000000000" pitchFamily="2" charset="2"/>
              <a:buChar char="Ø"/>
            </a:pPr>
            <a:r>
              <a:rPr lang="en-US" altLang="en-US" sz="1700" dirty="0">
                <a:latin typeface="Times New Roman" panose="02020603050405020304" pitchFamily="18" charset="0"/>
                <a:cs typeface="Times New Roman" panose="02020603050405020304" pitchFamily="18" charset="0"/>
              </a:rPr>
              <a:t> </a:t>
            </a:r>
            <a:r>
              <a:rPr lang="en-US" altLang="en-US" sz="1700" b="1" dirty="0">
                <a:solidFill>
                  <a:srgbClr val="C00000"/>
                </a:solidFill>
                <a:latin typeface="Times New Roman" panose="02020603050405020304" pitchFamily="18" charset="0"/>
                <a:cs typeface="Times New Roman" panose="02020603050405020304" pitchFamily="18" charset="0"/>
              </a:rPr>
              <a:t>In part </a:t>
            </a:r>
            <a:r>
              <a:rPr lang="en-US" altLang="en-US" sz="1700" b="1" dirty="0" smtClean="0">
                <a:solidFill>
                  <a:srgbClr val="C00000"/>
                </a:solidFill>
                <a:latin typeface="Times New Roman" panose="02020603050405020304" pitchFamily="18" charset="0"/>
                <a:cs typeface="Times New Roman" panose="02020603050405020304" pitchFamily="18" charset="0"/>
              </a:rPr>
              <a:t>c: </a:t>
            </a:r>
            <a:r>
              <a:rPr lang="en-US" altLang="en-US" sz="1700" dirty="0">
                <a:latin typeface="Times New Roman" panose="02020603050405020304" pitchFamily="18" charset="0"/>
                <a:cs typeface="Times New Roman" panose="02020603050405020304" pitchFamily="18" charset="0"/>
              </a:rPr>
              <a:t>a signal element carries two data elements </a:t>
            </a:r>
            <a:r>
              <a:rPr lang="en-US" altLang="en-US" sz="1700" b="1" dirty="0">
                <a:solidFill>
                  <a:srgbClr val="C00000"/>
                </a:solidFill>
                <a:latin typeface="Times New Roman" panose="02020603050405020304" pitchFamily="18" charset="0"/>
                <a:cs typeface="Times New Roman" panose="02020603050405020304" pitchFamily="18" charset="0"/>
              </a:rPr>
              <a:t>(r = 2).</a:t>
            </a:r>
          </a:p>
          <a:p>
            <a:pPr marL="571500" indent="-285750" algn="just">
              <a:buSzPct val="150000"/>
              <a:buFont typeface="Wingdings" panose="05000000000000000000" pitchFamily="2" charset="2"/>
              <a:buChar char="Ø"/>
            </a:pPr>
            <a:r>
              <a:rPr lang="en-US" altLang="en-US" sz="1700" b="1" dirty="0">
                <a:solidFill>
                  <a:srgbClr val="C00000"/>
                </a:solidFill>
                <a:latin typeface="Times New Roman" panose="02020603050405020304" pitchFamily="18" charset="0"/>
                <a:cs typeface="Times New Roman" panose="02020603050405020304" pitchFamily="18" charset="0"/>
              </a:rPr>
              <a:t>In part </a:t>
            </a:r>
            <a:r>
              <a:rPr lang="en-US" altLang="en-US" sz="1700" b="1" dirty="0" smtClean="0">
                <a:solidFill>
                  <a:srgbClr val="C00000"/>
                </a:solidFill>
                <a:latin typeface="Times New Roman" panose="02020603050405020304" pitchFamily="18" charset="0"/>
                <a:cs typeface="Times New Roman" panose="02020603050405020304" pitchFamily="18" charset="0"/>
              </a:rPr>
              <a:t>d: </a:t>
            </a:r>
            <a:r>
              <a:rPr lang="en-US" altLang="en-US" sz="1700" dirty="0">
                <a:latin typeface="Times New Roman" panose="02020603050405020304" pitchFamily="18" charset="0"/>
                <a:cs typeface="Times New Roman" panose="02020603050405020304" pitchFamily="18" charset="0"/>
              </a:rPr>
              <a:t>a group of 4 bits is being carried by a group of three signal elements </a:t>
            </a:r>
            <a:r>
              <a:rPr lang="en-US" altLang="en-US" sz="1700" b="1" dirty="0">
                <a:solidFill>
                  <a:srgbClr val="C00000"/>
                </a:solidFill>
                <a:latin typeface="Times New Roman" panose="02020603050405020304" pitchFamily="18" charset="0"/>
                <a:cs typeface="Times New Roman" panose="02020603050405020304" pitchFamily="18" charset="0"/>
              </a:rPr>
              <a:t>(r =4/3). </a:t>
            </a:r>
            <a:endParaRPr lang="en-US" sz="1700" b="1" dirty="0">
              <a:solidFill>
                <a:srgbClr val="C00000"/>
              </a:solidFill>
              <a:latin typeface="Times New Roman" panose="02020603050405020304" pitchFamily="18" charset="0"/>
              <a:cs typeface="Times New Roman" panose="02020603050405020304" pitchFamily="18" charset="0"/>
            </a:endParaRPr>
          </a:p>
        </p:txBody>
      </p:sp>
      <p:pic>
        <p:nvPicPr>
          <p:cNvPr id="9" name="Picture 6">
            <a:extLst>
              <a:ext uri="{FF2B5EF4-FFF2-40B4-BE49-F238E27FC236}">
                <a16:creationId xmlns:a16="http://schemas.microsoft.com/office/drawing/2014/main" id="{FE4231DA-6CB7-4A5A-9AE3-4E129265C11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91054" y="627718"/>
            <a:ext cx="4972097" cy="39805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28072249"/>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29"/>
          <p:cNvSpPr txBox="1">
            <a:spLocks noGrp="1"/>
          </p:cNvSpPr>
          <p:nvPr>
            <p:ph type="sldNum" idx="12"/>
          </p:nvPr>
        </p:nvSpPr>
        <p:spPr>
          <a:xfrm>
            <a:off x="7425344" y="4844839"/>
            <a:ext cx="984019" cy="273844"/>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en" sz="900">
                <a:solidFill>
                  <a:schemeClr val="dk1"/>
                </a:solidFill>
                <a:latin typeface="Times New Roman"/>
                <a:ea typeface="Times New Roman"/>
                <a:cs typeface="Times New Roman"/>
                <a:sym typeface="Times New Roman"/>
              </a:rPr>
              <a:t>48</a:t>
            </a:fld>
            <a:endParaRPr sz="900">
              <a:solidFill>
                <a:schemeClr val="dk1"/>
              </a:solidFill>
              <a:latin typeface="Times New Roman"/>
              <a:ea typeface="Times New Roman"/>
              <a:cs typeface="Times New Roman"/>
              <a:sym typeface="Times New Roman"/>
            </a:endParaRPr>
          </a:p>
        </p:txBody>
      </p:sp>
      <p:sp>
        <p:nvSpPr>
          <p:cNvPr id="185" name="Google Shape;185;p29"/>
          <p:cNvSpPr/>
          <p:nvPr/>
        </p:nvSpPr>
        <p:spPr>
          <a:xfrm>
            <a:off x="1353615" y="185434"/>
            <a:ext cx="7338322" cy="623248"/>
          </a:xfrm>
          <a:prstGeom prst="rect">
            <a:avLst/>
          </a:prstGeom>
          <a:noFill/>
          <a:ln>
            <a:noFill/>
          </a:ln>
        </p:spPr>
        <p:txBody>
          <a:bodyPr spcFirstLastPara="1" wrap="square" lIns="68575" tIns="34275" rIns="68575" bIns="34275" anchor="t" anchorCtr="0">
            <a:noAutofit/>
          </a:bodyPr>
          <a:lstStyle/>
          <a:p>
            <a:pPr fontAlgn="base"/>
            <a:r>
              <a:rPr lang="en-US" sz="2800" b="1" dirty="0">
                <a:solidFill>
                  <a:srgbClr val="7030A0"/>
                </a:solidFill>
                <a:latin typeface="Times New Roman" panose="02020603050405020304" pitchFamily="18" charset="0"/>
                <a:cs typeface="Times New Roman" panose="02020603050405020304" pitchFamily="18" charset="0"/>
              </a:rPr>
              <a:t>Data Rate </a:t>
            </a:r>
            <a:r>
              <a:rPr lang="en-US" sz="2800" b="1" dirty="0">
                <a:solidFill>
                  <a:srgbClr val="C00000"/>
                </a:solidFill>
                <a:latin typeface="Times New Roman" panose="02020603050405020304" pitchFamily="18" charset="0"/>
                <a:cs typeface="Times New Roman" panose="02020603050405020304" pitchFamily="18" charset="0"/>
              </a:rPr>
              <a:t>Versus</a:t>
            </a:r>
            <a:r>
              <a:rPr lang="en-US" sz="2800" b="1" dirty="0">
                <a:solidFill>
                  <a:srgbClr val="7030A0"/>
                </a:solidFill>
                <a:latin typeface="Times New Roman" panose="02020603050405020304" pitchFamily="18" charset="0"/>
                <a:cs typeface="Times New Roman" panose="02020603050405020304" pitchFamily="18" charset="0"/>
              </a:rPr>
              <a:t> Signal Rate</a:t>
            </a:r>
          </a:p>
        </p:txBody>
      </p:sp>
      <p:pic>
        <p:nvPicPr>
          <p:cNvPr id="186" name="Google Shape;186;p29"/>
          <p:cNvPicPr preferRelativeResize="0"/>
          <p:nvPr/>
        </p:nvPicPr>
        <p:blipFill rotWithShape="1">
          <a:blip r:embed="rId3">
            <a:alphaModFix/>
          </a:blip>
          <a:srcRect/>
          <a:stretch/>
        </p:blipFill>
        <p:spPr>
          <a:xfrm>
            <a:off x="41821" y="47020"/>
            <a:ext cx="739015" cy="528333"/>
          </a:xfrm>
          <a:prstGeom prst="rect">
            <a:avLst/>
          </a:prstGeom>
          <a:noFill/>
          <a:ln>
            <a:noFill/>
          </a:ln>
        </p:spPr>
      </p:pic>
      <p:sp>
        <p:nvSpPr>
          <p:cNvPr id="187" name="Google Shape;187;p29"/>
          <p:cNvSpPr txBox="1">
            <a:spLocks noGrp="1"/>
          </p:cNvSpPr>
          <p:nvPr>
            <p:ph type="dt" idx="10"/>
          </p:nvPr>
        </p:nvSpPr>
        <p:spPr>
          <a:xfrm>
            <a:off x="571500" y="4844838"/>
            <a:ext cx="2057400" cy="273900"/>
          </a:xfrm>
          <a:prstGeom prst="rect">
            <a:avLst/>
          </a:prstGeom>
          <a:noFill/>
          <a:ln>
            <a:noFill/>
          </a:ln>
        </p:spPr>
        <p:txBody>
          <a:bodyPr spcFirstLastPara="1" wrap="square" lIns="68575" tIns="34275" rIns="68575" bIns="34275" anchor="ctr" anchorCtr="0">
            <a:noAutofit/>
          </a:bodyPr>
          <a:lstStyle/>
          <a:p>
            <a:pPr marL="0" lvl="0" indent="0" algn="l" rtl="0">
              <a:spcBef>
                <a:spcPts val="0"/>
              </a:spcBef>
              <a:spcAft>
                <a:spcPts val="0"/>
              </a:spcAft>
              <a:buNone/>
            </a:pPr>
            <a:fld id="{035F7A02-CB9B-4DBB-8262-1D08444A6732}" type="datetime1">
              <a:rPr lang="en-US" sz="800" b="1" smtClean="0">
                <a:solidFill>
                  <a:schemeClr val="dk1"/>
                </a:solidFill>
                <a:latin typeface="Times New Roman"/>
                <a:cs typeface="Times New Roman"/>
                <a:sym typeface="Times New Roman"/>
              </a:rPr>
              <a:t>2/1/2024</a:t>
            </a:fld>
            <a:endParaRPr sz="800" b="1">
              <a:solidFill>
                <a:schemeClr val="dk1"/>
              </a:solidFill>
              <a:latin typeface="Times New Roman"/>
              <a:ea typeface="Times New Roman"/>
              <a:cs typeface="Times New Roman"/>
              <a:sym typeface="Times New Roman"/>
            </a:endParaRPr>
          </a:p>
        </p:txBody>
      </p:sp>
      <p:sp>
        <p:nvSpPr>
          <p:cNvPr id="188" name="Google Shape;188;p29"/>
          <p:cNvSpPr txBox="1">
            <a:spLocks noGrp="1"/>
          </p:cNvSpPr>
          <p:nvPr>
            <p:ph type="ftr" idx="11"/>
          </p:nvPr>
        </p:nvSpPr>
        <p:spPr>
          <a:xfrm>
            <a:off x="2764639" y="4844839"/>
            <a:ext cx="3617100" cy="2739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r>
              <a:rPr lang="en-GB" sz="800" b="1" smtClean="0">
                <a:solidFill>
                  <a:schemeClr val="dk1"/>
                </a:solidFill>
                <a:latin typeface="Times New Roman"/>
                <a:ea typeface="Times New Roman"/>
                <a:cs typeface="Times New Roman"/>
                <a:sym typeface="Times New Roman"/>
              </a:rPr>
              <a:t>Unit 1                Computer Networks        SY BTech(CSE)    Semester-4               2023-24    </a:t>
            </a:r>
            <a:endParaRPr sz="800" b="1">
              <a:solidFill>
                <a:schemeClr val="dk1"/>
              </a:solidFill>
              <a:latin typeface="Times New Roman"/>
              <a:ea typeface="Times New Roman"/>
              <a:cs typeface="Times New Roman"/>
              <a:sym typeface="Times New Roman"/>
            </a:endParaRPr>
          </a:p>
        </p:txBody>
      </p:sp>
      <p:sp>
        <p:nvSpPr>
          <p:cNvPr id="4" name="Rectangle 3">
            <a:extLst>
              <a:ext uri="{FF2B5EF4-FFF2-40B4-BE49-F238E27FC236}">
                <a16:creationId xmlns:a16="http://schemas.microsoft.com/office/drawing/2014/main" id="{9BEDF160-52F0-41A3-A3FC-01D07683086A}"/>
              </a:ext>
            </a:extLst>
          </p:cNvPr>
          <p:cNvSpPr/>
          <p:nvPr/>
        </p:nvSpPr>
        <p:spPr>
          <a:xfrm>
            <a:off x="571500" y="589614"/>
            <a:ext cx="8247647" cy="4116320"/>
          </a:xfrm>
          <a:prstGeom prst="rect">
            <a:avLst/>
          </a:prstGeom>
        </p:spPr>
        <p:txBody>
          <a:bodyPr wrap="square">
            <a:spAutoFit/>
          </a:bodyPr>
          <a:lstStyle/>
          <a:p>
            <a:pPr marL="285750" indent="-285750" algn="just">
              <a:lnSpc>
                <a:spcPct val="150000"/>
              </a:lnSpc>
              <a:buSzPct val="150000"/>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The </a:t>
            </a:r>
            <a:r>
              <a:rPr lang="en-US" sz="1800" dirty="0">
                <a:solidFill>
                  <a:srgbClr val="FF0000"/>
                </a:solidFill>
                <a:latin typeface="Times New Roman" panose="02020603050405020304" pitchFamily="18" charset="0"/>
                <a:cs typeface="Times New Roman" panose="02020603050405020304" pitchFamily="18" charset="0"/>
              </a:rPr>
              <a:t>data rate </a:t>
            </a:r>
            <a:r>
              <a:rPr lang="en-US" sz="1800" dirty="0">
                <a:latin typeface="Times New Roman" panose="02020603050405020304" pitchFamily="18" charset="0"/>
                <a:cs typeface="Times New Roman" panose="02020603050405020304" pitchFamily="18" charset="0"/>
              </a:rPr>
              <a:t>defines the number of data elements (bits) sent in 1s. </a:t>
            </a:r>
          </a:p>
          <a:p>
            <a:pPr marL="285750" indent="-285750" algn="just">
              <a:lnSpc>
                <a:spcPct val="150000"/>
              </a:lnSpc>
              <a:buSzPct val="150000"/>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The unit is </a:t>
            </a:r>
            <a:r>
              <a:rPr lang="en-US" sz="1800" dirty="0">
                <a:solidFill>
                  <a:srgbClr val="FF0000"/>
                </a:solidFill>
                <a:latin typeface="Times New Roman" panose="02020603050405020304" pitchFamily="18" charset="0"/>
                <a:cs typeface="Times New Roman" panose="02020603050405020304" pitchFamily="18" charset="0"/>
              </a:rPr>
              <a:t>bits per second (bps). </a:t>
            </a:r>
          </a:p>
          <a:p>
            <a:pPr marL="285750" indent="-285750" algn="just">
              <a:lnSpc>
                <a:spcPct val="150000"/>
              </a:lnSpc>
              <a:buSzPct val="150000"/>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The </a:t>
            </a:r>
            <a:r>
              <a:rPr lang="en-US" sz="1800" dirty="0">
                <a:solidFill>
                  <a:srgbClr val="FF0000"/>
                </a:solidFill>
                <a:latin typeface="Times New Roman" panose="02020603050405020304" pitchFamily="18" charset="0"/>
                <a:cs typeface="Times New Roman" panose="02020603050405020304" pitchFamily="18" charset="0"/>
              </a:rPr>
              <a:t>signal rate </a:t>
            </a:r>
            <a:r>
              <a:rPr lang="en-US" sz="1800" dirty="0">
                <a:latin typeface="Times New Roman" panose="02020603050405020304" pitchFamily="18" charset="0"/>
                <a:cs typeface="Times New Roman" panose="02020603050405020304" pitchFamily="18" charset="0"/>
              </a:rPr>
              <a:t>is the number of signal elements sent in 1s. The unit is the baud. </a:t>
            </a:r>
          </a:p>
          <a:p>
            <a:pPr marL="285750" indent="-285750" algn="just">
              <a:lnSpc>
                <a:spcPct val="150000"/>
              </a:lnSpc>
              <a:buSzPct val="150000"/>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There are several common terminologies used in the literature. </a:t>
            </a:r>
          </a:p>
          <a:p>
            <a:pPr marL="285750" indent="-285750" algn="just">
              <a:lnSpc>
                <a:spcPct val="150000"/>
              </a:lnSpc>
              <a:buSzPct val="150000"/>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The </a:t>
            </a:r>
            <a:r>
              <a:rPr lang="en-US" sz="1800" dirty="0">
                <a:solidFill>
                  <a:srgbClr val="FF0000"/>
                </a:solidFill>
                <a:latin typeface="Times New Roman" panose="02020603050405020304" pitchFamily="18" charset="0"/>
                <a:cs typeface="Times New Roman" panose="02020603050405020304" pitchFamily="18" charset="0"/>
              </a:rPr>
              <a:t>data rate </a:t>
            </a:r>
            <a:r>
              <a:rPr lang="en-US" sz="1800" dirty="0">
                <a:latin typeface="Times New Roman" panose="02020603050405020304" pitchFamily="18" charset="0"/>
                <a:cs typeface="Times New Roman" panose="02020603050405020304" pitchFamily="18" charset="0"/>
              </a:rPr>
              <a:t>is sometimes called the </a:t>
            </a:r>
            <a:r>
              <a:rPr lang="en-US" sz="1800" dirty="0">
                <a:solidFill>
                  <a:srgbClr val="FF0000"/>
                </a:solidFill>
                <a:latin typeface="Times New Roman" panose="02020603050405020304" pitchFamily="18" charset="0"/>
                <a:cs typeface="Times New Roman" panose="02020603050405020304" pitchFamily="18" charset="0"/>
              </a:rPr>
              <a:t>bit rate</a:t>
            </a:r>
            <a:r>
              <a:rPr lang="en-US" sz="1800" dirty="0">
                <a:latin typeface="Times New Roman" panose="02020603050405020304" pitchFamily="18" charset="0"/>
                <a:cs typeface="Times New Roman" panose="02020603050405020304" pitchFamily="18" charset="0"/>
              </a:rPr>
              <a:t>; </a:t>
            </a:r>
            <a:r>
              <a:rPr lang="en-US" sz="1800" dirty="0">
                <a:solidFill>
                  <a:srgbClr val="FF0000"/>
                </a:solidFill>
                <a:latin typeface="Times New Roman" panose="02020603050405020304" pitchFamily="18" charset="0"/>
                <a:cs typeface="Times New Roman" panose="02020603050405020304" pitchFamily="18" charset="0"/>
              </a:rPr>
              <a:t>the signal rate </a:t>
            </a:r>
            <a:r>
              <a:rPr lang="en-US" sz="1800" dirty="0">
                <a:latin typeface="Times New Roman" panose="02020603050405020304" pitchFamily="18" charset="0"/>
                <a:cs typeface="Times New Roman" panose="02020603050405020304" pitchFamily="18" charset="0"/>
              </a:rPr>
              <a:t>is sometimes called the </a:t>
            </a:r>
            <a:r>
              <a:rPr lang="en-US" sz="1800" dirty="0">
                <a:solidFill>
                  <a:srgbClr val="FF0000"/>
                </a:solidFill>
                <a:latin typeface="Times New Roman" panose="02020603050405020304" pitchFamily="18" charset="0"/>
                <a:cs typeface="Times New Roman" panose="02020603050405020304" pitchFamily="18" charset="0"/>
              </a:rPr>
              <a:t>pulse rate, the modulation rate, or the baud rate</a:t>
            </a:r>
            <a:r>
              <a:rPr lang="en-US" sz="1800" dirty="0">
                <a:latin typeface="Times New Roman" panose="02020603050405020304" pitchFamily="18" charset="0"/>
                <a:cs typeface="Times New Roman" panose="02020603050405020304" pitchFamily="18" charset="0"/>
              </a:rPr>
              <a:t>. </a:t>
            </a:r>
          </a:p>
          <a:p>
            <a:pPr marL="285750" indent="-285750" algn="just">
              <a:lnSpc>
                <a:spcPct val="150000"/>
              </a:lnSpc>
              <a:buSzPct val="150000"/>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One goal: </a:t>
            </a:r>
            <a:r>
              <a:rPr lang="en-US" sz="1800" dirty="0">
                <a:solidFill>
                  <a:srgbClr val="FF0000"/>
                </a:solidFill>
                <a:latin typeface="Times New Roman" panose="02020603050405020304" pitchFamily="18" charset="0"/>
                <a:cs typeface="Times New Roman" panose="02020603050405020304" pitchFamily="18" charset="0"/>
              </a:rPr>
              <a:t>To increase the data rate while decreasing the signal rate. </a:t>
            </a:r>
          </a:p>
          <a:p>
            <a:pPr marL="285750" indent="-285750" algn="just">
              <a:lnSpc>
                <a:spcPct val="150000"/>
              </a:lnSpc>
              <a:buSzPct val="150000"/>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Increasing the data rate increases the speed of transmission; decreasing the signal rate decreases the bandwidth requirement. </a:t>
            </a:r>
          </a:p>
          <a:p>
            <a:pPr marL="285750" indent="-285750">
              <a:lnSpc>
                <a:spcPct val="150000"/>
              </a:lnSpc>
              <a:buSzPct val="15000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9254724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791"/>
        <p:cNvGrpSpPr/>
        <p:nvPr/>
      </p:nvGrpSpPr>
      <p:grpSpPr>
        <a:xfrm>
          <a:off x="0" y="0"/>
          <a:ext cx="0" cy="0"/>
          <a:chOff x="0" y="0"/>
          <a:chExt cx="0" cy="0"/>
        </a:xfrm>
      </p:grpSpPr>
      <p:sp>
        <p:nvSpPr>
          <p:cNvPr id="792" name="Google Shape;792;p43"/>
          <p:cNvSpPr txBox="1">
            <a:spLocks noGrp="1"/>
          </p:cNvSpPr>
          <p:nvPr>
            <p:ph type="sldNum" idx="12"/>
          </p:nvPr>
        </p:nvSpPr>
        <p:spPr>
          <a:prstGeom prst="rect">
            <a:avLst/>
          </a:prstGeom>
          <a:noFill/>
          <a:ln>
            <a:noFill/>
          </a:ln>
        </p:spPr>
        <p:txBody>
          <a:bodyPr spcFirstLastPara="1" wrap="square" lIns="68575" tIns="34275" rIns="68575" bIns="34275" anchor="ctr" anchorCtr="0">
            <a:noAutofit/>
          </a:bodyPr>
          <a:lstStyle/>
          <a:p>
            <a:pPr marL="0" lvl="0" indent="0" algn="r" rtl="0">
              <a:lnSpc>
                <a:spcPct val="100000"/>
              </a:lnSpc>
              <a:spcBef>
                <a:spcPts val="0"/>
              </a:spcBef>
              <a:spcAft>
                <a:spcPts val="0"/>
              </a:spcAft>
              <a:buSzPts val="900"/>
              <a:buNone/>
            </a:pPr>
            <a:fld id="{00000000-1234-1234-1234-123412341234}" type="slidenum">
              <a:rPr lang="en-US" sz="900">
                <a:solidFill>
                  <a:schemeClr val="dk1"/>
                </a:solidFill>
                <a:latin typeface="Times New Roman"/>
                <a:ea typeface="Times New Roman"/>
                <a:cs typeface="Times New Roman"/>
                <a:sym typeface="Times New Roman"/>
              </a:rPr>
              <a:t>49</a:t>
            </a:fld>
            <a:endParaRPr sz="900">
              <a:solidFill>
                <a:schemeClr val="dk1"/>
              </a:solidFill>
              <a:latin typeface="Times New Roman"/>
              <a:ea typeface="Times New Roman"/>
              <a:cs typeface="Times New Roman"/>
              <a:sym typeface="Times New Roman"/>
            </a:endParaRPr>
          </a:p>
        </p:txBody>
      </p:sp>
      <p:sp>
        <p:nvSpPr>
          <p:cNvPr id="793" name="Google Shape;793;p43"/>
          <p:cNvSpPr/>
          <p:nvPr/>
        </p:nvSpPr>
        <p:spPr>
          <a:xfrm>
            <a:off x="1353615" y="185434"/>
            <a:ext cx="7338322" cy="623248"/>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r>
              <a:rPr lang="en-US" sz="2800" b="1" i="0" u="none" strike="noStrike" cap="none" dirty="0">
                <a:solidFill>
                  <a:srgbClr val="7030A0"/>
                </a:solidFill>
                <a:latin typeface="Times New Roman"/>
                <a:ea typeface="Times New Roman"/>
                <a:cs typeface="Times New Roman"/>
                <a:sym typeface="Times New Roman"/>
              </a:rPr>
              <a:t>Line Coding Characteristics </a:t>
            </a:r>
            <a:endParaRPr dirty="0"/>
          </a:p>
        </p:txBody>
      </p:sp>
      <p:pic>
        <p:nvPicPr>
          <p:cNvPr id="794" name="Google Shape;794;p43"/>
          <p:cNvPicPr preferRelativeResize="0"/>
          <p:nvPr/>
        </p:nvPicPr>
        <p:blipFill rotWithShape="1">
          <a:blip r:embed="rId3">
            <a:alphaModFix/>
          </a:blip>
          <a:srcRect/>
          <a:stretch/>
        </p:blipFill>
        <p:spPr>
          <a:xfrm>
            <a:off x="41821" y="47020"/>
            <a:ext cx="739015" cy="528333"/>
          </a:xfrm>
          <a:prstGeom prst="rect">
            <a:avLst/>
          </a:prstGeom>
          <a:noFill/>
          <a:ln>
            <a:noFill/>
          </a:ln>
        </p:spPr>
      </p:pic>
      <p:sp>
        <p:nvSpPr>
          <p:cNvPr id="3" name="TextBox 2">
            <a:extLst>
              <a:ext uri="{FF2B5EF4-FFF2-40B4-BE49-F238E27FC236}">
                <a16:creationId xmlns:a16="http://schemas.microsoft.com/office/drawing/2014/main" id="{CCF00908-41B9-9E42-8732-235F56B2849F}"/>
              </a:ext>
            </a:extLst>
          </p:cNvPr>
          <p:cNvSpPr txBox="1"/>
          <p:nvPr/>
        </p:nvSpPr>
        <p:spPr>
          <a:xfrm>
            <a:off x="921957" y="911174"/>
            <a:ext cx="7420998" cy="3262432"/>
          </a:xfrm>
          <a:prstGeom prst="rect">
            <a:avLst/>
          </a:prstGeom>
          <a:noFill/>
        </p:spPr>
        <p:txBody>
          <a:bodyPr wrap="square">
            <a:spAutoFit/>
          </a:bodyPr>
          <a:lstStyle/>
          <a:p>
            <a:pPr algn="l"/>
            <a:r>
              <a:rPr lang="en-US" b="1" i="1" dirty="0">
                <a:solidFill>
                  <a:srgbClr val="333333"/>
                </a:solidFill>
                <a:latin typeface="verdana" panose="020B0604030504040204" pitchFamily="34" charset="0"/>
              </a:rPr>
              <a:t>1</a:t>
            </a:r>
            <a:r>
              <a:rPr lang="en-US" sz="1400" b="1" i="1" dirty="0" smtClean="0">
                <a:solidFill>
                  <a:srgbClr val="333333"/>
                </a:solidFill>
                <a:effectLst/>
                <a:latin typeface="verdana" panose="020B0604030504040204" pitchFamily="34" charset="0"/>
              </a:rPr>
              <a:t>. </a:t>
            </a:r>
            <a:r>
              <a:rPr lang="en-US" sz="1400" b="1" i="1" dirty="0">
                <a:solidFill>
                  <a:srgbClr val="333333"/>
                </a:solidFill>
                <a:effectLst/>
                <a:latin typeface="verdana" panose="020B0604030504040204" pitchFamily="34" charset="0"/>
              </a:rPr>
              <a:t>Data Rate versus Signal Rate:</a:t>
            </a:r>
            <a:r>
              <a:rPr lang="en-US" b="0" i="0" dirty="0">
                <a:solidFill>
                  <a:srgbClr val="333333"/>
                </a:solidFill>
                <a:effectLst/>
                <a:latin typeface="Helvetica Neue"/>
              </a:rPr>
              <a:t/>
            </a:r>
            <a:br>
              <a:rPr lang="en-US" b="0" i="0" dirty="0">
                <a:solidFill>
                  <a:srgbClr val="333333"/>
                </a:solidFill>
                <a:effectLst/>
                <a:latin typeface="Helvetica Neue"/>
              </a:rPr>
            </a:br>
            <a:endParaRPr lang="en-US" b="0" i="0" dirty="0">
              <a:solidFill>
                <a:srgbClr val="333333"/>
              </a:solidFill>
              <a:effectLst/>
              <a:latin typeface="Helvetica Neue"/>
            </a:endParaRPr>
          </a:p>
          <a:p>
            <a:pPr marL="285750" indent="-285750" algn="l">
              <a:buFont typeface="Arial" panose="020B0604020202020204" pitchFamily="34" charset="0"/>
              <a:buChar char="•"/>
            </a:pPr>
            <a:r>
              <a:rPr lang="en-US" sz="1400" b="0" i="0" dirty="0">
                <a:solidFill>
                  <a:srgbClr val="333333"/>
                </a:solidFill>
                <a:effectLst/>
                <a:latin typeface="verdana" panose="020B0604030504040204" pitchFamily="34" charset="0"/>
              </a:rPr>
              <a:t>The </a:t>
            </a:r>
            <a:r>
              <a:rPr lang="en-US" sz="1400" b="1" i="0" dirty="0">
                <a:solidFill>
                  <a:srgbClr val="FF0000"/>
                </a:solidFill>
                <a:effectLst/>
                <a:latin typeface="verdana" panose="020B0604030504040204" pitchFamily="34" charset="0"/>
              </a:rPr>
              <a:t>data rate </a:t>
            </a:r>
            <a:r>
              <a:rPr lang="en-US" sz="1400" b="0" i="0" dirty="0">
                <a:solidFill>
                  <a:srgbClr val="333333"/>
                </a:solidFill>
                <a:effectLst/>
                <a:latin typeface="verdana" panose="020B0604030504040204" pitchFamily="34" charset="0"/>
              </a:rPr>
              <a:t>defines the </a:t>
            </a:r>
            <a:r>
              <a:rPr lang="en-US" sz="1400" b="1" i="0" dirty="0">
                <a:solidFill>
                  <a:srgbClr val="FF0000"/>
                </a:solidFill>
                <a:effectLst/>
                <a:latin typeface="verdana" panose="020B0604030504040204" pitchFamily="34" charset="0"/>
              </a:rPr>
              <a:t>number of data elements (bits) sent in 1s. </a:t>
            </a:r>
            <a:r>
              <a:rPr lang="en-US" sz="1400" b="0" i="0" dirty="0">
                <a:solidFill>
                  <a:srgbClr val="333333"/>
                </a:solidFill>
                <a:effectLst/>
                <a:latin typeface="verdana" panose="020B0604030504040204" pitchFamily="34" charset="0"/>
              </a:rPr>
              <a:t>The unit is bits per second (bps). The data rate is sometimes called the </a:t>
            </a:r>
            <a:r>
              <a:rPr lang="en-US" sz="1400" b="1" i="0" dirty="0">
                <a:solidFill>
                  <a:srgbClr val="FF0000"/>
                </a:solidFill>
                <a:effectLst/>
                <a:latin typeface="verdana" panose="020B0604030504040204" pitchFamily="34" charset="0"/>
              </a:rPr>
              <a:t>bit rate</a:t>
            </a:r>
          </a:p>
          <a:p>
            <a:pPr marL="285750" indent="-285750" algn="l">
              <a:buFont typeface="Arial" panose="020B0604020202020204" pitchFamily="34" charset="0"/>
              <a:buChar char="•"/>
            </a:pPr>
            <a:endParaRPr lang="en-US" sz="1400" b="0" i="0" dirty="0">
              <a:solidFill>
                <a:srgbClr val="333333"/>
              </a:solidFill>
              <a:effectLst/>
              <a:latin typeface="verdana" panose="020B0604030504040204" pitchFamily="34" charset="0"/>
            </a:endParaRPr>
          </a:p>
          <a:p>
            <a:pPr marL="285750" indent="-285750" algn="l">
              <a:buFont typeface="Arial" panose="020B0604020202020204" pitchFamily="34" charset="0"/>
              <a:buChar char="•"/>
            </a:pPr>
            <a:r>
              <a:rPr lang="en-US" sz="1400" b="0" i="0" dirty="0">
                <a:solidFill>
                  <a:srgbClr val="333333"/>
                </a:solidFill>
                <a:effectLst/>
                <a:latin typeface="verdana" panose="020B0604030504040204" pitchFamily="34" charset="0"/>
              </a:rPr>
              <a:t>The </a:t>
            </a:r>
            <a:r>
              <a:rPr lang="en-US" sz="1400" b="1" i="0" dirty="0">
                <a:solidFill>
                  <a:srgbClr val="FF0000"/>
                </a:solidFill>
                <a:effectLst/>
                <a:latin typeface="verdana" panose="020B0604030504040204" pitchFamily="34" charset="0"/>
              </a:rPr>
              <a:t>signal rate</a:t>
            </a:r>
            <a:r>
              <a:rPr lang="en-US" sz="1400" b="0" i="0" dirty="0">
                <a:solidFill>
                  <a:srgbClr val="333333"/>
                </a:solidFill>
                <a:effectLst/>
                <a:latin typeface="verdana" panose="020B0604030504040204" pitchFamily="34" charset="0"/>
              </a:rPr>
              <a:t> is the </a:t>
            </a:r>
            <a:r>
              <a:rPr lang="en-US" sz="1400" b="1" i="0" dirty="0">
                <a:solidFill>
                  <a:srgbClr val="FF0000"/>
                </a:solidFill>
                <a:effectLst/>
                <a:latin typeface="verdana" panose="020B0604030504040204" pitchFamily="34" charset="0"/>
              </a:rPr>
              <a:t>number of signal elements sent in 1s</a:t>
            </a:r>
            <a:r>
              <a:rPr lang="en-US" sz="1400" b="0" i="0" dirty="0">
                <a:solidFill>
                  <a:srgbClr val="333333"/>
                </a:solidFill>
                <a:effectLst/>
                <a:latin typeface="verdana" panose="020B0604030504040204" pitchFamily="34" charset="0"/>
              </a:rPr>
              <a:t>. The unit is the baud. The signal rate is sometimes called the pulse rate, the modulation rate, or the </a:t>
            </a:r>
            <a:r>
              <a:rPr lang="en-US" sz="1400" b="1" i="0" dirty="0">
                <a:solidFill>
                  <a:srgbClr val="FF0000"/>
                </a:solidFill>
                <a:effectLst/>
                <a:latin typeface="verdana" panose="020B0604030504040204" pitchFamily="34" charset="0"/>
              </a:rPr>
              <a:t>baud rate.</a:t>
            </a:r>
            <a:r>
              <a:rPr lang="en-US" b="1" i="0" dirty="0">
                <a:solidFill>
                  <a:srgbClr val="FF0000"/>
                </a:solidFill>
                <a:effectLst/>
                <a:latin typeface="Helvetica Neue"/>
              </a:rPr>
              <a:t/>
            </a:r>
            <a:br>
              <a:rPr lang="en-US" b="1" i="0" dirty="0">
                <a:solidFill>
                  <a:srgbClr val="FF0000"/>
                </a:solidFill>
                <a:effectLst/>
                <a:latin typeface="Helvetica Neue"/>
              </a:rPr>
            </a:br>
            <a:endParaRPr lang="en-US" b="1" i="0" dirty="0">
              <a:solidFill>
                <a:srgbClr val="FF0000"/>
              </a:solidFill>
              <a:effectLst/>
              <a:latin typeface="Helvetica Neue"/>
            </a:endParaRPr>
          </a:p>
          <a:p>
            <a:pPr marL="285750" indent="-285750" algn="l">
              <a:buFont typeface="Arial" panose="020B0604020202020204" pitchFamily="34" charset="0"/>
              <a:buChar char="•"/>
            </a:pPr>
            <a:r>
              <a:rPr lang="en-US" b="1" dirty="0">
                <a:solidFill>
                  <a:srgbClr val="FF0000"/>
                </a:solidFill>
                <a:latin typeface="verdana" panose="020B0604030504040204" pitchFamily="34" charset="0"/>
              </a:rPr>
              <a:t>G</a:t>
            </a:r>
            <a:r>
              <a:rPr lang="en-US" sz="1400" b="1" i="0" dirty="0">
                <a:solidFill>
                  <a:srgbClr val="FF0000"/>
                </a:solidFill>
                <a:effectLst/>
                <a:latin typeface="verdana" panose="020B0604030504040204" pitchFamily="34" charset="0"/>
              </a:rPr>
              <a:t>oal in data communications is to increase the data rate while decreasing the signal rate</a:t>
            </a:r>
            <a:r>
              <a:rPr lang="en-US" sz="1400" b="0" i="0" dirty="0">
                <a:solidFill>
                  <a:srgbClr val="333333"/>
                </a:solidFill>
                <a:effectLst/>
                <a:latin typeface="verdana" panose="020B0604030504040204" pitchFamily="34" charset="0"/>
              </a:rPr>
              <a:t>. </a:t>
            </a:r>
          </a:p>
          <a:p>
            <a:pPr algn="l"/>
            <a:endParaRPr lang="en-US" sz="1400" b="0" i="0" dirty="0">
              <a:solidFill>
                <a:srgbClr val="333333"/>
              </a:solidFill>
              <a:effectLst/>
              <a:latin typeface="verdana" panose="020B0604030504040204" pitchFamily="34" charset="0"/>
            </a:endParaRPr>
          </a:p>
          <a:p>
            <a:pPr marL="285750" lvl="3" indent="-285750">
              <a:buFont typeface="Wingdings" panose="05000000000000000000" pitchFamily="2" charset="2"/>
              <a:buChar char="Ø"/>
            </a:pPr>
            <a:r>
              <a:rPr lang="en-US" sz="1200" b="0" i="0" dirty="0">
                <a:solidFill>
                  <a:srgbClr val="333333"/>
                </a:solidFill>
                <a:effectLst/>
                <a:latin typeface="verdana" panose="020B0604030504040204" pitchFamily="34" charset="0"/>
              </a:rPr>
              <a:t>Increasing the </a:t>
            </a:r>
            <a:r>
              <a:rPr lang="en-US" sz="1200" b="1" i="0" dirty="0">
                <a:solidFill>
                  <a:srgbClr val="333333"/>
                </a:solidFill>
                <a:effectLst/>
                <a:latin typeface="verdana" panose="020B0604030504040204" pitchFamily="34" charset="0"/>
              </a:rPr>
              <a:t>data rate </a:t>
            </a:r>
            <a:r>
              <a:rPr lang="en-US" sz="1200" b="0" i="0" dirty="0">
                <a:solidFill>
                  <a:srgbClr val="333333"/>
                </a:solidFill>
                <a:effectLst/>
                <a:latin typeface="verdana" panose="020B0604030504040204" pitchFamily="34" charset="0"/>
              </a:rPr>
              <a:t>increases the </a:t>
            </a:r>
            <a:r>
              <a:rPr lang="en-US" sz="1200" b="1" i="0" dirty="0">
                <a:solidFill>
                  <a:srgbClr val="333333"/>
                </a:solidFill>
                <a:effectLst/>
                <a:latin typeface="verdana" panose="020B0604030504040204" pitchFamily="34" charset="0"/>
              </a:rPr>
              <a:t>speed of transmission.</a:t>
            </a:r>
          </a:p>
          <a:p>
            <a:pPr marL="285750" lvl="3" indent="-285750">
              <a:buFont typeface="Wingdings" panose="05000000000000000000" pitchFamily="2" charset="2"/>
              <a:buChar char="Ø"/>
            </a:pPr>
            <a:r>
              <a:rPr lang="en-US" sz="1200" dirty="0">
                <a:solidFill>
                  <a:srgbClr val="333333"/>
                </a:solidFill>
                <a:latin typeface="verdana" panose="020B0604030504040204" pitchFamily="34" charset="0"/>
              </a:rPr>
              <a:t>D</a:t>
            </a:r>
            <a:r>
              <a:rPr lang="en-US" sz="1200" b="0" i="0" dirty="0">
                <a:solidFill>
                  <a:srgbClr val="333333"/>
                </a:solidFill>
                <a:effectLst/>
                <a:latin typeface="verdana" panose="020B0604030504040204" pitchFamily="34" charset="0"/>
              </a:rPr>
              <a:t>ecreasing the </a:t>
            </a:r>
            <a:r>
              <a:rPr lang="en-US" sz="1200" b="1" i="0" dirty="0">
                <a:solidFill>
                  <a:srgbClr val="333333"/>
                </a:solidFill>
                <a:effectLst/>
                <a:latin typeface="verdana" panose="020B0604030504040204" pitchFamily="34" charset="0"/>
              </a:rPr>
              <a:t>signal rate </a:t>
            </a:r>
            <a:r>
              <a:rPr lang="en-US" sz="1200" b="0" i="0" dirty="0">
                <a:solidFill>
                  <a:srgbClr val="333333"/>
                </a:solidFill>
                <a:effectLst/>
                <a:latin typeface="verdana" panose="020B0604030504040204" pitchFamily="34" charset="0"/>
              </a:rPr>
              <a:t>decreases the </a:t>
            </a:r>
            <a:r>
              <a:rPr lang="en-US" sz="1200" b="1" i="0" dirty="0">
                <a:solidFill>
                  <a:srgbClr val="333333"/>
                </a:solidFill>
                <a:effectLst/>
                <a:latin typeface="verdana" panose="020B0604030504040204" pitchFamily="34" charset="0"/>
              </a:rPr>
              <a:t>bandwidth requirement.</a:t>
            </a:r>
            <a:endParaRPr lang="en-US" sz="1200" b="1" i="0" dirty="0">
              <a:solidFill>
                <a:srgbClr val="333333"/>
              </a:solidFill>
              <a:effectLst/>
              <a:latin typeface="Helvetica Neue"/>
            </a:endParaRPr>
          </a:p>
        </p:txBody>
      </p:sp>
    </p:spTree>
    <p:extLst>
      <p:ext uri="{BB962C8B-B14F-4D97-AF65-F5344CB8AC3E}">
        <p14:creationId xmlns:p14="http://schemas.microsoft.com/office/powerpoint/2010/main" val="5108953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idx="10"/>
          </p:nvPr>
        </p:nvSpPr>
        <p:spPr/>
        <p:txBody>
          <a:bodyPr/>
          <a:lstStyle/>
          <a:p>
            <a:fld id="{8BFA83EE-2E94-4076-812A-9717304FBF57}" type="datetime1">
              <a:rPr lang="en-US" smtClean="0"/>
              <a:t>2/1/2024</a:t>
            </a:fld>
            <a:endParaRPr lang="en-US"/>
          </a:p>
        </p:txBody>
      </p:sp>
      <p:sp>
        <p:nvSpPr>
          <p:cNvPr id="5" name="Footer Placeholder 4"/>
          <p:cNvSpPr>
            <a:spLocks noGrp="1"/>
          </p:cNvSpPr>
          <p:nvPr>
            <p:ph type="ftr" idx="11"/>
          </p:nvPr>
        </p:nvSpPr>
        <p:spPr/>
        <p:txBody>
          <a:bodyPr/>
          <a:lstStyle/>
          <a:p>
            <a:r>
              <a:rPr lang="en-GB" smtClean="0"/>
              <a:t>Unit 1                Computer Networks        SY BTech(CSE)    Semester-4               2023-24    </a:t>
            </a:r>
            <a:endParaRPr lang="en-GB"/>
          </a:p>
        </p:txBody>
      </p:sp>
      <p:sp>
        <p:nvSpPr>
          <p:cNvPr id="6" name="Slide Number Placeholder 5"/>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a:t>
            </a:fld>
            <a:endParaRPr lang="en"/>
          </a:p>
        </p:txBody>
      </p:sp>
      <p:pic>
        <p:nvPicPr>
          <p:cNvPr id="7" name="Picture 6"/>
          <p:cNvPicPr>
            <a:picLocks noChangeAspect="1"/>
          </p:cNvPicPr>
          <p:nvPr/>
        </p:nvPicPr>
        <p:blipFill>
          <a:blip r:embed="rId2"/>
          <a:stretch>
            <a:fillRect/>
          </a:stretch>
        </p:blipFill>
        <p:spPr>
          <a:xfrm>
            <a:off x="822960" y="108283"/>
            <a:ext cx="7767587" cy="4620127"/>
          </a:xfrm>
          <a:prstGeom prst="rect">
            <a:avLst/>
          </a:prstGeom>
        </p:spPr>
      </p:pic>
      <p:pic>
        <p:nvPicPr>
          <p:cNvPr id="8" name="Google Shape;174;p28"/>
          <p:cNvPicPr preferRelativeResize="0"/>
          <p:nvPr/>
        </p:nvPicPr>
        <p:blipFill rotWithShape="1">
          <a:blip r:embed="rId3">
            <a:alphaModFix/>
          </a:blip>
          <a:srcRect/>
          <a:stretch/>
        </p:blipFill>
        <p:spPr>
          <a:xfrm>
            <a:off x="41822" y="47021"/>
            <a:ext cx="728200" cy="712706"/>
          </a:xfrm>
          <a:prstGeom prst="rect">
            <a:avLst/>
          </a:prstGeom>
          <a:noFill/>
          <a:ln>
            <a:noFill/>
          </a:ln>
        </p:spPr>
      </p:pic>
    </p:spTree>
    <p:extLst>
      <p:ext uri="{BB962C8B-B14F-4D97-AF65-F5344CB8AC3E}">
        <p14:creationId xmlns:p14="http://schemas.microsoft.com/office/powerpoint/2010/main" val="1389351101"/>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791"/>
        <p:cNvGrpSpPr/>
        <p:nvPr/>
      </p:nvGrpSpPr>
      <p:grpSpPr>
        <a:xfrm>
          <a:off x="0" y="0"/>
          <a:ext cx="0" cy="0"/>
          <a:chOff x="0" y="0"/>
          <a:chExt cx="0" cy="0"/>
        </a:xfrm>
      </p:grpSpPr>
      <p:sp>
        <p:nvSpPr>
          <p:cNvPr id="792" name="Google Shape;792;p43"/>
          <p:cNvSpPr txBox="1">
            <a:spLocks noGrp="1"/>
          </p:cNvSpPr>
          <p:nvPr>
            <p:ph type="sldNum" idx="12"/>
          </p:nvPr>
        </p:nvSpPr>
        <p:spPr>
          <a:prstGeom prst="rect">
            <a:avLst/>
          </a:prstGeom>
          <a:noFill/>
          <a:ln>
            <a:noFill/>
          </a:ln>
        </p:spPr>
        <p:txBody>
          <a:bodyPr spcFirstLastPara="1" wrap="square" lIns="68575" tIns="34275" rIns="68575" bIns="34275" anchor="ctr" anchorCtr="0">
            <a:noAutofit/>
          </a:bodyPr>
          <a:lstStyle/>
          <a:p>
            <a:pPr marL="0" lvl="0" indent="0" algn="r" rtl="0">
              <a:lnSpc>
                <a:spcPct val="100000"/>
              </a:lnSpc>
              <a:spcBef>
                <a:spcPts val="0"/>
              </a:spcBef>
              <a:spcAft>
                <a:spcPts val="0"/>
              </a:spcAft>
              <a:buSzPts val="900"/>
              <a:buNone/>
            </a:pPr>
            <a:fld id="{00000000-1234-1234-1234-123412341234}" type="slidenum">
              <a:rPr lang="en-US" sz="900">
                <a:solidFill>
                  <a:schemeClr val="dk1"/>
                </a:solidFill>
                <a:latin typeface="Times New Roman" panose="02020603050405020304" pitchFamily="18" charset="0"/>
                <a:ea typeface="Times New Roman"/>
                <a:cs typeface="Times New Roman" panose="02020603050405020304" pitchFamily="18" charset="0"/>
                <a:sym typeface="Times New Roman"/>
              </a:rPr>
              <a:t>50</a:t>
            </a:fld>
            <a:endParaRPr sz="900">
              <a:solidFill>
                <a:schemeClr val="dk1"/>
              </a:solidFill>
              <a:latin typeface="Times New Roman" panose="02020603050405020304" pitchFamily="18" charset="0"/>
              <a:ea typeface="Times New Roman"/>
              <a:cs typeface="Times New Roman" panose="02020603050405020304" pitchFamily="18" charset="0"/>
              <a:sym typeface="Times New Roman"/>
            </a:endParaRPr>
          </a:p>
        </p:txBody>
      </p:sp>
      <p:sp>
        <p:nvSpPr>
          <p:cNvPr id="793" name="Google Shape;793;p43"/>
          <p:cNvSpPr/>
          <p:nvPr/>
        </p:nvSpPr>
        <p:spPr>
          <a:xfrm>
            <a:off x="1134136" y="129228"/>
            <a:ext cx="7338322" cy="623248"/>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r>
              <a:rPr lang="en-US" sz="2800" b="1" i="0" u="none" strike="noStrike" cap="none" dirty="0">
                <a:solidFill>
                  <a:srgbClr val="7030A0"/>
                </a:solidFill>
                <a:latin typeface="Times New Roman" panose="02020603050405020304" pitchFamily="18" charset="0"/>
                <a:ea typeface="Times New Roman"/>
                <a:cs typeface="Times New Roman" panose="02020603050405020304" pitchFamily="18" charset="0"/>
                <a:sym typeface="Times New Roman"/>
              </a:rPr>
              <a:t>Line Coding Characteristics </a:t>
            </a:r>
            <a:endParaRPr dirty="0">
              <a:latin typeface="Times New Roman" panose="02020603050405020304" pitchFamily="18" charset="0"/>
              <a:cs typeface="Times New Roman" panose="02020603050405020304" pitchFamily="18" charset="0"/>
            </a:endParaRPr>
          </a:p>
        </p:txBody>
      </p:sp>
      <p:pic>
        <p:nvPicPr>
          <p:cNvPr id="794" name="Google Shape;794;p43"/>
          <p:cNvPicPr preferRelativeResize="0"/>
          <p:nvPr/>
        </p:nvPicPr>
        <p:blipFill rotWithShape="1">
          <a:blip r:embed="rId3">
            <a:alphaModFix/>
          </a:blip>
          <a:srcRect/>
          <a:stretch/>
        </p:blipFill>
        <p:spPr>
          <a:xfrm>
            <a:off x="41821" y="47020"/>
            <a:ext cx="739015" cy="528333"/>
          </a:xfrm>
          <a:prstGeom prst="rect">
            <a:avLst/>
          </a:prstGeom>
          <a:noFill/>
          <a:ln>
            <a:noFill/>
          </a:ln>
        </p:spPr>
      </p:pic>
      <p:sp>
        <p:nvSpPr>
          <p:cNvPr id="3" name="TextBox 2">
            <a:extLst>
              <a:ext uri="{FF2B5EF4-FFF2-40B4-BE49-F238E27FC236}">
                <a16:creationId xmlns:a16="http://schemas.microsoft.com/office/drawing/2014/main" id="{CCF00908-41B9-9E42-8732-235F56B2849F}"/>
              </a:ext>
            </a:extLst>
          </p:cNvPr>
          <p:cNvSpPr txBox="1"/>
          <p:nvPr/>
        </p:nvSpPr>
        <p:spPr>
          <a:xfrm>
            <a:off x="601578" y="575353"/>
            <a:ext cx="8361947" cy="4616648"/>
          </a:xfrm>
          <a:prstGeom prst="rect">
            <a:avLst/>
          </a:prstGeom>
          <a:noFill/>
        </p:spPr>
        <p:txBody>
          <a:bodyPr wrap="square">
            <a:spAutoFit/>
          </a:bodyPr>
          <a:lstStyle/>
          <a:p>
            <a:r>
              <a:rPr lang="en-US" sz="2400" b="1" i="1" dirty="0">
                <a:solidFill>
                  <a:srgbClr val="333333"/>
                </a:solidFill>
                <a:latin typeface="Times New Roman" panose="02020603050405020304" pitchFamily="18" charset="0"/>
                <a:cs typeface="Times New Roman" panose="02020603050405020304" pitchFamily="18" charset="0"/>
              </a:rPr>
              <a:t>2</a:t>
            </a:r>
            <a:r>
              <a:rPr lang="en-US" sz="2400" b="1" i="1" dirty="0" smtClean="0">
                <a:solidFill>
                  <a:srgbClr val="333333"/>
                </a:solidFill>
                <a:effectLst/>
                <a:latin typeface="Times New Roman" panose="02020603050405020304" pitchFamily="18" charset="0"/>
                <a:cs typeface="Times New Roman" panose="02020603050405020304" pitchFamily="18" charset="0"/>
              </a:rPr>
              <a:t>. </a:t>
            </a:r>
            <a:r>
              <a:rPr lang="en-US" sz="2400" b="1" i="1" dirty="0">
                <a:solidFill>
                  <a:srgbClr val="333333"/>
                </a:solidFill>
                <a:effectLst/>
                <a:latin typeface="Times New Roman" panose="02020603050405020304" pitchFamily="18" charset="0"/>
                <a:cs typeface="Times New Roman" panose="02020603050405020304" pitchFamily="18" charset="0"/>
              </a:rPr>
              <a:t>Bandwidth:</a:t>
            </a:r>
            <a:r>
              <a:rPr lang="en-US" sz="1800" b="0" i="0" dirty="0">
                <a:solidFill>
                  <a:srgbClr val="333333"/>
                </a:solidFill>
                <a:effectLst/>
                <a:latin typeface="Times New Roman" panose="02020603050405020304" pitchFamily="18" charset="0"/>
                <a:cs typeface="Times New Roman" panose="02020603050405020304" pitchFamily="18" charset="0"/>
              </a:rPr>
              <a:t/>
            </a:r>
            <a:br>
              <a:rPr lang="en-US" sz="1800" b="0" i="0" dirty="0">
                <a:solidFill>
                  <a:srgbClr val="333333"/>
                </a:solidFill>
                <a:effectLst/>
                <a:latin typeface="Times New Roman" panose="02020603050405020304" pitchFamily="18" charset="0"/>
                <a:cs typeface="Times New Roman" panose="02020603050405020304" pitchFamily="18" charset="0"/>
              </a:rPr>
            </a:br>
            <a:endParaRPr lang="en-US" sz="1800" b="0" i="0" dirty="0">
              <a:solidFill>
                <a:srgbClr val="333333"/>
              </a:solidFill>
              <a:effectLst/>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r>
              <a:rPr lang="en-US" sz="2400" b="0" i="0" dirty="0">
                <a:solidFill>
                  <a:srgbClr val="FF0000"/>
                </a:solidFill>
                <a:effectLst/>
                <a:latin typeface="Times New Roman" panose="02020603050405020304" pitchFamily="18" charset="0"/>
                <a:cs typeface="Times New Roman" panose="02020603050405020304" pitchFamily="18" charset="0"/>
              </a:rPr>
              <a:t>Digital signal </a:t>
            </a:r>
            <a:r>
              <a:rPr lang="en-US" sz="2400" b="0" i="0" dirty="0">
                <a:solidFill>
                  <a:srgbClr val="333333"/>
                </a:solidFill>
                <a:effectLst/>
                <a:latin typeface="Times New Roman" panose="02020603050405020304" pitchFamily="18" charset="0"/>
                <a:cs typeface="Times New Roman" panose="02020603050405020304" pitchFamily="18" charset="0"/>
              </a:rPr>
              <a:t>that carries information is </a:t>
            </a:r>
            <a:r>
              <a:rPr lang="en-US" sz="2400" b="0" i="0" dirty="0">
                <a:solidFill>
                  <a:srgbClr val="FF0000"/>
                </a:solidFill>
                <a:effectLst/>
                <a:latin typeface="Times New Roman" panose="02020603050405020304" pitchFamily="18" charset="0"/>
                <a:cs typeface="Times New Roman" panose="02020603050405020304" pitchFamily="18" charset="0"/>
              </a:rPr>
              <a:t>non-periodic.</a:t>
            </a:r>
          </a:p>
          <a:p>
            <a:pPr marL="342900" indent="-342900">
              <a:buFont typeface="Wingdings" panose="05000000000000000000" pitchFamily="2" charset="2"/>
              <a:buChar char="Ø"/>
            </a:pPr>
            <a:r>
              <a:rPr lang="en-US" sz="2400" b="0" i="0" dirty="0">
                <a:solidFill>
                  <a:srgbClr val="333333"/>
                </a:solidFill>
                <a:effectLst/>
                <a:latin typeface="Times New Roman" panose="02020603050405020304" pitchFamily="18" charset="0"/>
                <a:cs typeface="Times New Roman" panose="02020603050405020304" pitchFamily="18" charset="0"/>
              </a:rPr>
              <a:t>The </a:t>
            </a:r>
            <a:r>
              <a:rPr lang="en-US" sz="2400" b="0" i="0" dirty="0">
                <a:solidFill>
                  <a:srgbClr val="FF0000"/>
                </a:solidFill>
                <a:effectLst/>
                <a:latin typeface="Times New Roman" panose="02020603050405020304" pitchFamily="18" charset="0"/>
                <a:cs typeface="Times New Roman" panose="02020603050405020304" pitchFamily="18" charset="0"/>
              </a:rPr>
              <a:t>bandwidth of a non-periodic signal is continuous with an infinite range. </a:t>
            </a:r>
          </a:p>
          <a:p>
            <a:pPr marL="342900" indent="-342900">
              <a:buFont typeface="Wingdings" panose="05000000000000000000" pitchFamily="2" charset="2"/>
              <a:buChar char="Ø"/>
            </a:pPr>
            <a:r>
              <a:rPr lang="en-US" sz="2400" b="0" i="0" dirty="0">
                <a:solidFill>
                  <a:srgbClr val="333333"/>
                </a:solidFill>
                <a:effectLst/>
                <a:latin typeface="Times New Roman" panose="02020603050405020304" pitchFamily="18" charset="0"/>
                <a:cs typeface="Times New Roman" panose="02020603050405020304" pitchFamily="18" charset="0"/>
              </a:rPr>
              <a:t>However, most digital signals we encounter in real life have a bandwidth with finite values. </a:t>
            </a:r>
          </a:p>
          <a:p>
            <a:pPr marL="342900" indent="-342900">
              <a:buFont typeface="Wingdings" panose="05000000000000000000" pitchFamily="2" charset="2"/>
              <a:buChar char="Ø"/>
            </a:pPr>
            <a:r>
              <a:rPr lang="en-US" sz="2400" dirty="0">
                <a:solidFill>
                  <a:srgbClr val="333333"/>
                </a:solidFill>
                <a:latin typeface="Times New Roman" panose="02020603050405020304" pitchFamily="18" charset="0"/>
                <a:cs typeface="Times New Roman" panose="02020603050405020304" pitchFamily="18" charset="0"/>
              </a:rPr>
              <a:t>T</a:t>
            </a:r>
            <a:r>
              <a:rPr lang="en-US" sz="2400" b="0" i="0" dirty="0">
                <a:solidFill>
                  <a:srgbClr val="333333"/>
                </a:solidFill>
                <a:effectLst/>
                <a:latin typeface="Times New Roman" panose="02020603050405020304" pitchFamily="18" charset="0"/>
                <a:cs typeface="Times New Roman" panose="02020603050405020304" pitchFamily="18" charset="0"/>
              </a:rPr>
              <a:t>he bandwidth is theoretically infinite, but many of the </a:t>
            </a:r>
            <a:r>
              <a:rPr lang="en-US" sz="2400" b="0" i="0" dirty="0">
                <a:solidFill>
                  <a:srgbClr val="FF0000"/>
                </a:solidFill>
                <a:effectLst/>
                <a:latin typeface="Times New Roman" panose="02020603050405020304" pitchFamily="18" charset="0"/>
                <a:cs typeface="Times New Roman" panose="02020603050405020304" pitchFamily="18" charset="0"/>
              </a:rPr>
              <a:t>components have such a small amplitude that they can be ignored. </a:t>
            </a:r>
          </a:p>
          <a:p>
            <a:pPr marL="342900" indent="-342900">
              <a:buFont typeface="Wingdings" panose="05000000000000000000" pitchFamily="2" charset="2"/>
              <a:buChar char="Ø"/>
            </a:pPr>
            <a:r>
              <a:rPr lang="en-US" sz="2400" b="1" i="0" dirty="0">
                <a:solidFill>
                  <a:srgbClr val="FF0000"/>
                </a:solidFill>
                <a:effectLst/>
                <a:latin typeface="Times New Roman" panose="02020603050405020304" pitchFamily="18" charset="0"/>
                <a:cs typeface="Times New Roman" panose="02020603050405020304" pitchFamily="18" charset="0"/>
              </a:rPr>
              <a:t>The effective bandwidth is finite.</a:t>
            </a:r>
            <a:r>
              <a:rPr lang="en-US" sz="1800" b="1" i="0" dirty="0">
                <a:solidFill>
                  <a:srgbClr val="FF0000"/>
                </a:solidFill>
                <a:effectLst/>
                <a:latin typeface="Times New Roman" panose="02020603050405020304" pitchFamily="18" charset="0"/>
                <a:cs typeface="Times New Roman" panose="02020603050405020304" pitchFamily="18" charset="0"/>
              </a:rPr>
              <a:t/>
            </a:r>
            <a:br>
              <a:rPr lang="en-US" sz="1800" b="1" i="0" dirty="0">
                <a:solidFill>
                  <a:srgbClr val="FF0000"/>
                </a:solidFill>
                <a:effectLst/>
                <a:latin typeface="Times New Roman" panose="02020603050405020304" pitchFamily="18" charset="0"/>
                <a:cs typeface="Times New Roman" panose="02020603050405020304" pitchFamily="18" charset="0"/>
              </a:rPr>
            </a:br>
            <a:endParaRPr lang="en-US" sz="1800" b="1" i="0" dirty="0">
              <a:solidFill>
                <a:srgbClr val="FF0000"/>
              </a:solidFill>
              <a:effectLst/>
              <a:latin typeface="Times New Roman" panose="02020603050405020304" pitchFamily="18" charset="0"/>
              <a:cs typeface="Times New Roman" panose="02020603050405020304" pitchFamily="18" charset="0"/>
            </a:endParaRPr>
          </a:p>
          <a:p>
            <a:endParaRPr lang="en-US" sz="1800" b="0" i="0" dirty="0">
              <a:solidFill>
                <a:srgbClr val="333333"/>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94836794"/>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791"/>
        <p:cNvGrpSpPr/>
        <p:nvPr/>
      </p:nvGrpSpPr>
      <p:grpSpPr>
        <a:xfrm>
          <a:off x="0" y="0"/>
          <a:ext cx="0" cy="0"/>
          <a:chOff x="0" y="0"/>
          <a:chExt cx="0" cy="0"/>
        </a:xfrm>
      </p:grpSpPr>
      <p:sp>
        <p:nvSpPr>
          <p:cNvPr id="792" name="Google Shape;792;p43"/>
          <p:cNvSpPr txBox="1">
            <a:spLocks noGrp="1"/>
          </p:cNvSpPr>
          <p:nvPr>
            <p:ph type="sldNum" idx="12"/>
          </p:nvPr>
        </p:nvSpPr>
        <p:spPr>
          <a:prstGeom prst="rect">
            <a:avLst/>
          </a:prstGeom>
          <a:noFill/>
          <a:ln>
            <a:noFill/>
          </a:ln>
        </p:spPr>
        <p:txBody>
          <a:bodyPr spcFirstLastPara="1" wrap="square" lIns="68575" tIns="34275" rIns="68575" bIns="34275" anchor="ctr" anchorCtr="0">
            <a:noAutofit/>
          </a:bodyPr>
          <a:lstStyle/>
          <a:p>
            <a:pPr marL="0" lvl="0" indent="0" algn="r" rtl="0">
              <a:lnSpc>
                <a:spcPct val="100000"/>
              </a:lnSpc>
              <a:spcBef>
                <a:spcPts val="0"/>
              </a:spcBef>
              <a:spcAft>
                <a:spcPts val="0"/>
              </a:spcAft>
              <a:buSzPts val="900"/>
              <a:buNone/>
            </a:pPr>
            <a:fld id="{00000000-1234-1234-1234-123412341234}" type="slidenum">
              <a:rPr lang="en-US" sz="900">
                <a:solidFill>
                  <a:schemeClr val="dk1"/>
                </a:solidFill>
                <a:latin typeface="Times New Roman" panose="02020603050405020304" pitchFamily="18" charset="0"/>
                <a:ea typeface="Times New Roman"/>
                <a:cs typeface="Times New Roman" panose="02020603050405020304" pitchFamily="18" charset="0"/>
                <a:sym typeface="Times New Roman"/>
              </a:rPr>
              <a:t>51</a:t>
            </a:fld>
            <a:endParaRPr sz="900">
              <a:solidFill>
                <a:schemeClr val="dk1"/>
              </a:solidFill>
              <a:latin typeface="Times New Roman" panose="02020603050405020304" pitchFamily="18" charset="0"/>
              <a:ea typeface="Times New Roman"/>
              <a:cs typeface="Times New Roman" panose="02020603050405020304" pitchFamily="18" charset="0"/>
              <a:sym typeface="Times New Roman"/>
            </a:endParaRPr>
          </a:p>
        </p:txBody>
      </p:sp>
      <p:sp>
        <p:nvSpPr>
          <p:cNvPr id="793" name="Google Shape;793;p43"/>
          <p:cNvSpPr/>
          <p:nvPr/>
        </p:nvSpPr>
        <p:spPr>
          <a:xfrm>
            <a:off x="1012190" y="174209"/>
            <a:ext cx="7338322" cy="623248"/>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r>
              <a:rPr lang="en-US" sz="2800" b="1" i="0" u="none" strike="noStrike" cap="none" dirty="0">
                <a:solidFill>
                  <a:srgbClr val="7030A0"/>
                </a:solidFill>
                <a:latin typeface="Times New Roman" panose="02020603050405020304" pitchFamily="18" charset="0"/>
                <a:ea typeface="Times New Roman"/>
                <a:cs typeface="Times New Roman" panose="02020603050405020304" pitchFamily="18" charset="0"/>
                <a:sym typeface="Times New Roman"/>
              </a:rPr>
              <a:t>Line Coding Characteristics </a:t>
            </a:r>
            <a:endParaRPr dirty="0">
              <a:latin typeface="Times New Roman" panose="02020603050405020304" pitchFamily="18" charset="0"/>
              <a:cs typeface="Times New Roman" panose="02020603050405020304" pitchFamily="18" charset="0"/>
            </a:endParaRPr>
          </a:p>
        </p:txBody>
      </p:sp>
      <p:pic>
        <p:nvPicPr>
          <p:cNvPr id="794" name="Google Shape;794;p43"/>
          <p:cNvPicPr preferRelativeResize="0"/>
          <p:nvPr/>
        </p:nvPicPr>
        <p:blipFill rotWithShape="1">
          <a:blip r:embed="rId3">
            <a:alphaModFix/>
          </a:blip>
          <a:srcRect/>
          <a:stretch/>
        </p:blipFill>
        <p:spPr>
          <a:xfrm>
            <a:off x="41821" y="47020"/>
            <a:ext cx="739015" cy="528333"/>
          </a:xfrm>
          <a:prstGeom prst="rect">
            <a:avLst/>
          </a:prstGeom>
          <a:noFill/>
          <a:ln>
            <a:noFill/>
          </a:ln>
        </p:spPr>
      </p:pic>
      <p:sp>
        <p:nvSpPr>
          <p:cNvPr id="3" name="TextBox 2">
            <a:extLst>
              <a:ext uri="{FF2B5EF4-FFF2-40B4-BE49-F238E27FC236}">
                <a16:creationId xmlns:a16="http://schemas.microsoft.com/office/drawing/2014/main" id="{CCF00908-41B9-9E42-8732-235F56B2849F}"/>
              </a:ext>
            </a:extLst>
          </p:cNvPr>
          <p:cNvSpPr txBox="1"/>
          <p:nvPr/>
        </p:nvSpPr>
        <p:spPr>
          <a:xfrm>
            <a:off x="315015" y="783263"/>
            <a:ext cx="8732672" cy="3724096"/>
          </a:xfrm>
          <a:prstGeom prst="rect">
            <a:avLst/>
          </a:prstGeom>
          <a:noFill/>
        </p:spPr>
        <p:txBody>
          <a:bodyPr wrap="square">
            <a:spAutoFit/>
          </a:bodyPr>
          <a:lstStyle/>
          <a:p>
            <a:pPr algn="l"/>
            <a:r>
              <a:rPr lang="en-US" sz="2800" b="1" i="1" dirty="0">
                <a:solidFill>
                  <a:srgbClr val="333333"/>
                </a:solidFill>
                <a:latin typeface="Times New Roman" panose="02020603050405020304" pitchFamily="18" charset="0"/>
                <a:cs typeface="Times New Roman" panose="02020603050405020304" pitchFamily="18" charset="0"/>
              </a:rPr>
              <a:t>3</a:t>
            </a:r>
            <a:r>
              <a:rPr lang="en-US" sz="2800" b="1" i="1" dirty="0" smtClean="0">
                <a:solidFill>
                  <a:srgbClr val="333333"/>
                </a:solidFill>
                <a:effectLst/>
                <a:latin typeface="Times New Roman" panose="02020603050405020304" pitchFamily="18" charset="0"/>
                <a:cs typeface="Times New Roman" panose="02020603050405020304" pitchFamily="18" charset="0"/>
              </a:rPr>
              <a:t>. </a:t>
            </a:r>
            <a:r>
              <a:rPr lang="en-US" sz="2800" b="1" i="1" dirty="0">
                <a:solidFill>
                  <a:srgbClr val="333333"/>
                </a:solidFill>
                <a:effectLst/>
                <a:latin typeface="Times New Roman" panose="02020603050405020304" pitchFamily="18" charset="0"/>
                <a:cs typeface="Times New Roman" panose="02020603050405020304" pitchFamily="18" charset="0"/>
              </a:rPr>
              <a:t>Baseline Wandering:</a:t>
            </a:r>
            <a:r>
              <a:rPr lang="en-US" sz="1600" b="0" i="0" dirty="0">
                <a:solidFill>
                  <a:srgbClr val="333333"/>
                </a:solidFill>
                <a:effectLst/>
                <a:latin typeface="Times New Roman" panose="02020603050405020304" pitchFamily="18" charset="0"/>
                <a:cs typeface="Times New Roman" panose="02020603050405020304" pitchFamily="18" charset="0"/>
              </a:rPr>
              <a:t/>
            </a:r>
            <a:br>
              <a:rPr lang="en-US" sz="1600" b="0" i="0" dirty="0">
                <a:solidFill>
                  <a:srgbClr val="333333"/>
                </a:solidFill>
                <a:effectLst/>
                <a:latin typeface="Times New Roman" panose="02020603050405020304" pitchFamily="18" charset="0"/>
                <a:cs typeface="Times New Roman" panose="02020603050405020304" pitchFamily="18" charset="0"/>
              </a:rPr>
            </a:br>
            <a:r>
              <a:rPr lang="en-US" sz="2400" b="0" i="0" dirty="0" smtClean="0">
                <a:solidFill>
                  <a:srgbClr val="333333"/>
                </a:solidFill>
                <a:effectLst/>
                <a:latin typeface="Times New Roman" panose="02020603050405020304" pitchFamily="18" charset="0"/>
                <a:cs typeface="Times New Roman" panose="02020603050405020304" pitchFamily="18" charset="0"/>
              </a:rPr>
              <a:t>In </a:t>
            </a:r>
            <a:r>
              <a:rPr lang="en-US" sz="2400" b="0" i="0" dirty="0">
                <a:solidFill>
                  <a:srgbClr val="333333"/>
                </a:solidFill>
                <a:effectLst/>
                <a:latin typeface="Times New Roman" panose="02020603050405020304" pitchFamily="18" charset="0"/>
                <a:cs typeface="Times New Roman" panose="02020603050405020304" pitchFamily="18" charset="0"/>
              </a:rPr>
              <a:t>decoding a digital signal, the receiver calculates a </a:t>
            </a:r>
            <a:r>
              <a:rPr lang="en-US" sz="2400" b="0" i="0" dirty="0">
                <a:solidFill>
                  <a:srgbClr val="FF0000"/>
                </a:solidFill>
                <a:effectLst/>
                <a:latin typeface="Times New Roman" panose="02020603050405020304" pitchFamily="18" charset="0"/>
                <a:cs typeface="Times New Roman" panose="02020603050405020304" pitchFamily="18" charset="0"/>
              </a:rPr>
              <a:t>running average</a:t>
            </a:r>
            <a:r>
              <a:rPr lang="en-US" sz="2400" b="0" i="0" dirty="0">
                <a:solidFill>
                  <a:srgbClr val="333333"/>
                </a:solidFill>
                <a:effectLst/>
                <a:latin typeface="Times New Roman" panose="02020603050405020304" pitchFamily="18" charset="0"/>
                <a:cs typeface="Times New Roman" panose="02020603050405020304" pitchFamily="18" charset="0"/>
              </a:rPr>
              <a:t> of the received signal power. This average is called the </a:t>
            </a:r>
            <a:r>
              <a:rPr lang="en-US" sz="2400" b="0" i="0" dirty="0">
                <a:solidFill>
                  <a:srgbClr val="FF0000"/>
                </a:solidFill>
                <a:effectLst/>
                <a:latin typeface="Times New Roman" panose="02020603050405020304" pitchFamily="18" charset="0"/>
                <a:cs typeface="Times New Roman" panose="02020603050405020304" pitchFamily="18" charset="0"/>
              </a:rPr>
              <a:t>baseline. </a:t>
            </a:r>
          </a:p>
          <a:p>
            <a:pPr marL="285750" indent="-285750" algn="l">
              <a:buFont typeface="Arial" panose="020B0604020202020204" pitchFamily="34" charset="0"/>
              <a:buChar char="•"/>
            </a:pPr>
            <a:r>
              <a:rPr lang="en-US" sz="2400" b="0" i="0" dirty="0">
                <a:solidFill>
                  <a:srgbClr val="333333"/>
                </a:solidFill>
                <a:effectLst/>
                <a:latin typeface="Times New Roman" panose="02020603050405020304" pitchFamily="18" charset="0"/>
                <a:cs typeface="Times New Roman" panose="02020603050405020304" pitchFamily="18" charset="0"/>
              </a:rPr>
              <a:t>The incoming signal power is evaluated against this baseline to determine the value of the data element. </a:t>
            </a:r>
          </a:p>
          <a:p>
            <a:pPr marL="285750" indent="-285750" algn="l">
              <a:buFont typeface="Arial" panose="020B0604020202020204" pitchFamily="34" charset="0"/>
              <a:buChar char="•"/>
            </a:pPr>
            <a:r>
              <a:rPr lang="en-US" sz="2400" b="0" i="0" dirty="0">
                <a:solidFill>
                  <a:srgbClr val="333333"/>
                </a:solidFill>
                <a:effectLst/>
                <a:latin typeface="Times New Roman" panose="02020603050405020304" pitchFamily="18" charset="0"/>
                <a:cs typeface="Times New Roman" panose="02020603050405020304" pitchFamily="18" charset="0"/>
              </a:rPr>
              <a:t>A long string of </a:t>
            </a:r>
            <a:r>
              <a:rPr lang="en-US" sz="2400" dirty="0" smtClean="0">
                <a:solidFill>
                  <a:srgbClr val="333333"/>
                </a:solidFill>
                <a:latin typeface="Times New Roman" panose="02020603050405020304" pitchFamily="18" charset="0"/>
                <a:cs typeface="Times New Roman" panose="02020603050405020304" pitchFamily="18" charset="0"/>
              </a:rPr>
              <a:t>0 </a:t>
            </a:r>
            <a:r>
              <a:rPr lang="en-US" sz="2400" b="0" i="0" dirty="0" smtClean="0">
                <a:solidFill>
                  <a:srgbClr val="333333"/>
                </a:solidFill>
                <a:effectLst/>
                <a:latin typeface="Times New Roman" panose="02020603050405020304" pitchFamily="18" charset="0"/>
                <a:cs typeface="Times New Roman" panose="02020603050405020304" pitchFamily="18" charset="0"/>
              </a:rPr>
              <a:t>s </a:t>
            </a:r>
            <a:r>
              <a:rPr lang="en-US" sz="2400" b="0" i="0" dirty="0">
                <a:solidFill>
                  <a:srgbClr val="333333"/>
                </a:solidFill>
                <a:effectLst/>
                <a:latin typeface="Times New Roman" panose="02020603050405020304" pitchFamily="18" charset="0"/>
                <a:cs typeface="Times New Roman" panose="02020603050405020304" pitchFamily="18" charset="0"/>
              </a:rPr>
              <a:t>or 1s can cause a drift in the baseline (baseline wandering) and make it difficult for the receiver to decode correctly. </a:t>
            </a:r>
          </a:p>
          <a:p>
            <a:pPr marL="285750" indent="-285750" algn="l">
              <a:buFont typeface="Arial" panose="020B0604020202020204" pitchFamily="34" charset="0"/>
              <a:buChar char="•"/>
            </a:pPr>
            <a:r>
              <a:rPr lang="en-US" sz="2400" b="0" i="0" dirty="0">
                <a:solidFill>
                  <a:srgbClr val="333333"/>
                </a:solidFill>
                <a:effectLst/>
                <a:latin typeface="Times New Roman" panose="02020603050405020304" pitchFamily="18" charset="0"/>
                <a:cs typeface="Times New Roman" panose="02020603050405020304" pitchFamily="18" charset="0"/>
              </a:rPr>
              <a:t>A </a:t>
            </a:r>
            <a:r>
              <a:rPr lang="en-US" sz="2400" b="1" i="0" dirty="0">
                <a:solidFill>
                  <a:srgbClr val="FF0000"/>
                </a:solidFill>
                <a:effectLst/>
                <a:latin typeface="Times New Roman" panose="02020603050405020304" pitchFamily="18" charset="0"/>
                <a:cs typeface="Times New Roman" panose="02020603050405020304" pitchFamily="18" charset="0"/>
              </a:rPr>
              <a:t>good line coding scheme </a:t>
            </a:r>
            <a:r>
              <a:rPr lang="en-US" sz="2400" b="0" i="0" dirty="0">
                <a:solidFill>
                  <a:srgbClr val="333333"/>
                </a:solidFill>
                <a:effectLst/>
                <a:latin typeface="Times New Roman" panose="02020603050405020304" pitchFamily="18" charset="0"/>
                <a:cs typeface="Times New Roman" panose="02020603050405020304" pitchFamily="18" charset="0"/>
              </a:rPr>
              <a:t>needs to </a:t>
            </a:r>
            <a:r>
              <a:rPr lang="en-US" sz="2400" b="1" i="0" dirty="0">
                <a:solidFill>
                  <a:srgbClr val="FF0000"/>
                </a:solidFill>
                <a:effectLst/>
                <a:latin typeface="Times New Roman" panose="02020603050405020304" pitchFamily="18" charset="0"/>
                <a:cs typeface="Times New Roman" panose="02020603050405020304" pitchFamily="18" charset="0"/>
              </a:rPr>
              <a:t>prevent baseline wandering.</a:t>
            </a:r>
            <a:endParaRPr lang="en-US" sz="1800" b="1" i="0" dirty="0">
              <a:solidFill>
                <a:srgbClr val="FF0000"/>
              </a:solidFill>
              <a:effectLst/>
              <a:latin typeface="Times New Roman" panose="02020603050405020304" pitchFamily="18" charset="0"/>
              <a:cs typeface="Times New Roman" panose="02020603050405020304" pitchFamily="18" charset="0"/>
            </a:endParaRPr>
          </a:p>
          <a:p>
            <a:pPr algn="l"/>
            <a:endParaRPr lang="en-US" sz="1600" b="0" i="0" dirty="0">
              <a:solidFill>
                <a:srgbClr val="333333"/>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12430273"/>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791"/>
        <p:cNvGrpSpPr/>
        <p:nvPr/>
      </p:nvGrpSpPr>
      <p:grpSpPr>
        <a:xfrm>
          <a:off x="0" y="0"/>
          <a:ext cx="0" cy="0"/>
          <a:chOff x="0" y="0"/>
          <a:chExt cx="0" cy="0"/>
        </a:xfrm>
      </p:grpSpPr>
      <p:sp>
        <p:nvSpPr>
          <p:cNvPr id="792" name="Google Shape;792;p43"/>
          <p:cNvSpPr txBox="1">
            <a:spLocks noGrp="1"/>
          </p:cNvSpPr>
          <p:nvPr>
            <p:ph type="sldNum" idx="12"/>
          </p:nvPr>
        </p:nvSpPr>
        <p:spPr>
          <a:prstGeom prst="rect">
            <a:avLst/>
          </a:prstGeom>
          <a:noFill/>
          <a:ln>
            <a:noFill/>
          </a:ln>
        </p:spPr>
        <p:txBody>
          <a:bodyPr spcFirstLastPara="1" wrap="square" lIns="68575" tIns="34275" rIns="68575" bIns="34275" anchor="ctr" anchorCtr="0">
            <a:noAutofit/>
          </a:bodyPr>
          <a:lstStyle/>
          <a:p>
            <a:pPr marL="0" lvl="0" indent="0" algn="r" rtl="0">
              <a:lnSpc>
                <a:spcPct val="100000"/>
              </a:lnSpc>
              <a:spcBef>
                <a:spcPts val="0"/>
              </a:spcBef>
              <a:spcAft>
                <a:spcPts val="0"/>
              </a:spcAft>
              <a:buSzPts val="900"/>
              <a:buNone/>
            </a:pPr>
            <a:fld id="{00000000-1234-1234-1234-123412341234}" type="slidenum">
              <a:rPr lang="en-US" sz="900">
                <a:solidFill>
                  <a:schemeClr val="dk1"/>
                </a:solidFill>
                <a:latin typeface="Times New Roman" panose="02020603050405020304" pitchFamily="18" charset="0"/>
                <a:ea typeface="Times New Roman"/>
                <a:cs typeface="Times New Roman" panose="02020603050405020304" pitchFamily="18" charset="0"/>
                <a:sym typeface="Times New Roman"/>
              </a:rPr>
              <a:t>52</a:t>
            </a:fld>
            <a:endParaRPr sz="900">
              <a:solidFill>
                <a:schemeClr val="dk1"/>
              </a:solidFill>
              <a:latin typeface="Times New Roman" panose="02020603050405020304" pitchFamily="18" charset="0"/>
              <a:ea typeface="Times New Roman"/>
              <a:cs typeface="Times New Roman" panose="02020603050405020304" pitchFamily="18" charset="0"/>
              <a:sym typeface="Times New Roman"/>
            </a:endParaRPr>
          </a:p>
        </p:txBody>
      </p:sp>
      <p:sp>
        <p:nvSpPr>
          <p:cNvPr id="793" name="Google Shape;793;p43"/>
          <p:cNvSpPr/>
          <p:nvPr/>
        </p:nvSpPr>
        <p:spPr>
          <a:xfrm>
            <a:off x="1353615" y="185434"/>
            <a:ext cx="7338322" cy="623248"/>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r>
              <a:rPr lang="en-US" sz="2800" b="1" i="0" u="none" strike="noStrike" cap="none" dirty="0">
                <a:solidFill>
                  <a:srgbClr val="7030A0"/>
                </a:solidFill>
                <a:latin typeface="Times New Roman" panose="02020603050405020304" pitchFamily="18" charset="0"/>
                <a:ea typeface="Times New Roman"/>
                <a:cs typeface="Times New Roman" panose="02020603050405020304" pitchFamily="18" charset="0"/>
                <a:sym typeface="Times New Roman"/>
              </a:rPr>
              <a:t>Line Coding Characteristics </a:t>
            </a:r>
            <a:endParaRPr dirty="0">
              <a:latin typeface="Times New Roman" panose="02020603050405020304" pitchFamily="18" charset="0"/>
              <a:cs typeface="Times New Roman" panose="02020603050405020304" pitchFamily="18" charset="0"/>
            </a:endParaRPr>
          </a:p>
        </p:txBody>
      </p:sp>
      <p:pic>
        <p:nvPicPr>
          <p:cNvPr id="794" name="Google Shape;794;p43"/>
          <p:cNvPicPr preferRelativeResize="0"/>
          <p:nvPr/>
        </p:nvPicPr>
        <p:blipFill rotWithShape="1">
          <a:blip r:embed="rId3">
            <a:alphaModFix/>
          </a:blip>
          <a:srcRect/>
          <a:stretch/>
        </p:blipFill>
        <p:spPr>
          <a:xfrm>
            <a:off x="41821" y="47020"/>
            <a:ext cx="739015" cy="528333"/>
          </a:xfrm>
          <a:prstGeom prst="rect">
            <a:avLst/>
          </a:prstGeom>
          <a:noFill/>
          <a:ln>
            <a:noFill/>
          </a:ln>
        </p:spPr>
      </p:pic>
      <p:sp>
        <p:nvSpPr>
          <p:cNvPr id="3" name="TextBox 2">
            <a:extLst>
              <a:ext uri="{FF2B5EF4-FFF2-40B4-BE49-F238E27FC236}">
                <a16:creationId xmlns:a16="http://schemas.microsoft.com/office/drawing/2014/main" id="{CCF00908-41B9-9E42-8732-235F56B2849F}"/>
              </a:ext>
            </a:extLst>
          </p:cNvPr>
          <p:cNvSpPr txBox="1"/>
          <p:nvPr/>
        </p:nvSpPr>
        <p:spPr>
          <a:xfrm>
            <a:off x="780835" y="789711"/>
            <a:ext cx="7911101" cy="4308872"/>
          </a:xfrm>
          <a:prstGeom prst="rect">
            <a:avLst/>
          </a:prstGeom>
          <a:noFill/>
        </p:spPr>
        <p:txBody>
          <a:bodyPr wrap="square">
            <a:spAutoFit/>
          </a:bodyPr>
          <a:lstStyle/>
          <a:p>
            <a:pPr algn="l"/>
            <a:r>
              <a:rPr lang="en-US" sz="2400" b="1" i="1" dirty="0">
                <a:solidFill>
                  <a:srgbClr val="333333"/>
                </a:solidFill>
                <a:effectLst/>
                <a:latin typeface="Times New Roman" panose="02020603050405020304" pitchFamily="18" charset="0"/>
                <a:cs typeface="Times New Roman" panose="02020603050405020304" pitchFamily="18" charset="0"/>
              </a:rPr>
              <a:t>5. DC Components:</a:t>
            </a:r>
            <a:endParaRPr lang="en-US" sz="3200" b="0" i="0" dirty="0">
              <a:solidFill>
                <a:srgbClr val="333333"/>
              </a:solidFill>
              <a:effectLst/>
              <a:latin typeface="Times New Roman" panose="02020603050405020304" pitchFamily="18" charset="0"/>
              <a:cs typeface="Times New Roman" panose="02020603050405020304" pitchFamily="18" charset="0"/>
            </a:endParaRPr>
          </a:p>
          <a:p>
            <a:pPr algn="l"/>
            <a:r>
              <a:rPr lang="en-US" sz="3200" b="0" i="0" dirty="0">
                <a:solidFill>
                  <a:srgbClr val="333333"/>
                </a:solidFill>
                <a:effectLst/>
                <a:latin typeface="Times New Roman" panose="02020603050405020304" pitchFamily="18" charset="0"/>
                <a:cs typeface="Times New Roman" panose="02020603050405020304" pitchFamily="18" charset="0"/>
              </a:rPr>
              <a:t> </a:t>
            </a:r>
          </a:p>
          <a:p>
            <a:pPr marL="285750" indent="-285750" algn="l">
              <a:buFont typeface="Arial" panose="020B0604020202020204" pitchFamily="34" charset="0"/>
              <a:buChar char="•"/>
            </a:pPr>
            <a:r>
              <a:rPr lang="en-US" sz="2400" b="0" i="0" dirty="0">
                <a:solidFill>
                  <a:schemeClr val="tx1"/>
                </a:solidFill>
                <a:effectLst/>
                <a:latin typeface="Times New Roman" panose="02020603050405020304" pitchFamily="18" charset="0"/>
                <a:cs typeface="Times New Roman" panose="02020603050405020304" pitchFamily="18" charset="0"/>
              </a:rPr>
              <a:t>When the voltage level in a digital signal is constant for a while, the spectrum creates </a:t>
            </a:r>
            <a:r>
              <a:rPr lang="en-US" sz="2400" b="1" i="0" dirty="0">
                <a:solidFill>
                  <a:srgbClr val="C00000"/>
                </a:solidFill>
                <a:effectLst/>
                <a:latin typeface="Times New Roman" panose="02020603050405020304" pitchFamily="18" charset="0"/>
                <a:cs typeface="Times New Roman" panose="02020603050405020304" pitchFamily="18" charset="0"/>
              </a:rPr>
              <a:t>very low frequencies </a:t>
            </a:r>
          </a:p>
          <a:p>
            <a:pPr marL="285750" indent="-285750" algn="l">
              <a:buFont typeface="Arial" panose="020B0604020202020204" pitchFamily="34" charset="0"/>
              <a:buChar char="•"/>
            </a:pPr>
            <a:r>
              <a:rPr lang="en-US" sz="2400" b="0" i="0" dirty="0" smtClean="0">
                <a:solidFill>
                  <a:schemeClr val="tx1"/>
                </a:solidFill>
                <a:effectLst/>
                <a:latin typeface="Times New Roman" panose="02020603050405020304" pitchFamily="18" charset="0"/>
                <a:cs typeface="Times New Roman" panose="02020603050405020304" pitchFamily="18" charset="0"/>
              </a:rPr>
              <a:t>These </a:t>
            </a:r>
            <a:r>
              <a:rPr lang="en-US" sz="2400" b="0" i="0" dirty="0">
                <a:solidFill>
                  <a:schemeClr val="tx1"/>
                </a:solidFill>
                <a:effectLst/>
                <a:latin typeface="Times New Roman" panose="02020603050405020304" pitchFamily="18" charset="0"/>
                <a:cs typeface="Times New Roman" panose="02020603050405020304" pitchFamily="18" charset="0"/>
              </a:rPr>
              <a:t>frequencies around zero, called DC (direct-current) components</a:t>
            </a:r>
          </a:p>
          <a:p>
            <a:pPr marL="285750" indent="-285750" algn="l">
              <a:buFont typeface="Arial" panose="020B0604020202020204" pitchFamily="34" charset="0"/>
              <a:buChar char="•"/>
            </a:pPr>
            <a:r>
              <a:rPr lang="en-US" sz="2400" b="0" i="0" dirty="0" smtClean="0">
                <a:solidFill>
                  <a:schemeClr val="tx1"/>
                </a:solidFill>
                <a:effectLst/>
                <a:latin typeface="Times New Roman" panose="02020603050405020304" pitchFamily="18" charset="0"/>
                <a:cs typeface="Times New Roman" panose="02020603050405020304" pitchFamily="18" charset="0"/>
              </a:rPr>
              <a:t>This </a:t>
            </a:r>
            <a:r>
              <a:rPr lang="en-US" sz="2400" b="0" i="0" dirty="0">
                <a:solidFill>
                  <a:schemeClr val="tx1"/>
                </a:solidFill>
                <a:effectLst/>
                <a:latin typeface="Times New Roman" panose="02020603050405020304" pitchFamily="18" charset="0"/>
                <a:cs typeface="Times New Roman" panose="02020603050405020304" pitchFamily="18" charset="0"/>
              </a:rPr>
              <a:t>DC component present problems for a system that </a:t>
            </a:r>
            <a:r>
              <a:rPr lang="en-US" sz="2400" b="1" i="0" dirty="0">
                <a:solidFill>
                  <a:schemeClr val="tx1"/>
                </a:solidFill>
                <a:effectLst/>
                <a:latin typeface="Times New Roman" panose="02020603050405020304" pitchFamily="18" charset="0"/>
                <a:cs typeface="Times New Roman" panose="02020603050405020304" pitchFamily="18" charset="0"/>
              </a:rPr>
              <a:t>cannot pass low frequencies</a:t>
            </a:r>
            <a:r>
              <a:rPr lang="en-US" sz="2400" b="0" i="0" dirty="0">
                <a:solidFill>
                  <a:schemeClr val="tx1"/>
                </a:solidFill>
                <a:effectLst/>
                <a:latin typeface="Times New Roman" panose="02020603050405020304" pitchFamily="18" charset="0"/>
                <a:cs typeface="Times New Roman" panose="02020603050405020304" pitchFamily="18" charset="0"/>
              </a:rPr>
              <a:t> or a system that uses electrical coupling (via a transformer).</a:t>
            </a:r>
            <a:r>
              <a:rPr lang="en-US" sz="3200" b="0" i="0" dirty="0">
                <a:solidFill>
                  <a:schemeClr val="tx1"/>
                </a:solidFill>
                <a:effectLst/>
                <a:latin typeface="Times New Roman" panose="02020603050405020304" pitchFamily="18" charset="0"/>
                <a:cs typeface="Times New Roman" panose="02020603050405020304" pitchFamily="18" charset="0"/>
              </a:rPr>
              <a:t/>
            </a:r>
            <a:br>
              <a:rPr lang="en-US" sz="3200" b="0" i="0" dirty="0">
                <a:solidFill>
                  <a:schemeClr val="tx1"/>
                </a:solidFill>
                <a:effectLst/>
                <a:latin typeface="Times New Roman" panose="02020603050405020304" pitchFamily="18" charset="0"/>
                <a:cs typeface="Times New Roman" panose="02020603050405020304" pitchFamily="18" charset="0"/>
              </a:rPr>
            </a:br>
            <a:endParaRPr lang="en-US" sz="3200" b="0" i="0" dirty="0">
              <a:solidFill>
                <a:schemeClr val="tx1"/>
              </a:solidFill>
              <a:effectLst/>
              <a:latin typeface="Times New Roman" panose="02020603050405020304" pitchFamily="18" charset="0"/>
              <a:cs typeface="Times New Roman" panose="02020603050405020304" pitchFamily="18" charset="0"/>
            </a:endParaRPr>
          </a:p>
          <a:p>
            <a:pPr algn="l"/>
            <a:endParaRPr lang="en-US" sz="1800" b="0" i="0" dirty="0">
              <a:solidFill>
                <a:srgbClr val="333333"/>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26882402"/>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791"/>
        <p:cNvGrpSpPr/>
        <p:nvPr/>
      </p:nvGrpSpPr>
      <p:grpSpPr>
        <a:xfrm>
          <a:off x="0" y="0"/>
          <a:ext cx="0" cy="0"/>
          <a:chOff x="0" y="0"/>
          <a:chExt cx="0" cy="0"/>
        </a:xfrm>
      </p:grpSpPr>
      <p:sp>
        <p:nvSpPr>
          <p:cNvPr id="792" name="Google Shape;792;p43"/>
          <p:cNvSpPr txBox="1">
            <a:spLocks noGrp="1"/>
          </p:cNvSpPr>
          <p:nvPr>
            <p:ph type="sldNum" idx="12"/>
          </p:nvPr>
        </p:nvSpPr>
        <p:spPr>
          <a:prstGeom prst="rect">
            <a:avLst/>
          </a:prstGeom>
          <a:noFill/>
          <a:ln>
            <a:noFill/>
          </a:ln>
        </p:spPr>
        <p:txBody>
          <a:bodyPr spcFirstLastPara="1" wrap="square" lIns="68575" tIns="34275" rIns="68575" bIns="34275" anchor="ctr" anchorCtr="0">
            <a:noAutofit/>
          </a:bodyPr>
          <a:lstStyle/>
          <a:p>
            <a:pPr marL="0" lvl="0" indent="0" algn="r" rtl="0">
              <a:lnSpc>
                <a:spcPct val="100000"/>
              </a:lnSpc>
              <a:spcBef>
                <a:spcPts val="0"/>
              </a:spcBef>
              <a:spcAft>
                <a:spcPts val="0"/>
              </a:spcAft>
              <a:buSzPts val="900"/>
              <a:buNone/>
            </a:pPr>
            <a:fld id="{00000000-1234-1234-1234-123412341234}" type="slidenum">
              <a:rPr lang="en-US" sz="900">
                <a:solidFill>
                  <a:schemeClr val="dk1"/>
                </a:solidFill>
                <a:latin typeface="Times New Roman" panose="02020603050405020304" pitchFamily="18" charset="0"/>
                <a:ea typeface="Times New Roman"/>
                <a:cs typeface="Times New Roman" panose="02020603050405020304" pitchFamily="18" charset="0"/>
                <a:sym typeface="Times New Roman"/>
              </a:rPr>
              <a:t>53</a:t>
            </a:fld>
            <a:endParaRPr sz="900">
              <a:solidFill>
                <a:schemeClr val="dk1"/>
              </a:solidFill>
              <a:latin typeface="Times New Roman" panose="02020603050405020304" pitchFamily="18" charset="0"/>
              <a:ea typeface="Times New Roman"/>
              <a:cs typeface="Times New Roman" panose="02020603050405020304" pitchFamily="18" charset="0"/>
              <a:sym typeface="Times New Roman"/>
            </a:endParaRPr>
          </a:p>
        </p:txBody>
      </p:sp>
      <p:sp>
        <p:nvSpPr>
          <p:cNvPr id="793" name="Google Shape;793;p43"/>
          <p:cNvSpPr/>
          <p:nvPr/>
        </p:nvSpPr>
        <p:spPr>
          <a:xfrm>
            <a:off x="1353615" y="185434"/>
            <a:ext cx="7338322" cy="623248"/>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r>
              <a:rPr lang="en-US" sz="2800" b="1" i="0" u="none" strike="noStrike" cap="none" dirty="0">
                <a:solidFill>
                  <a:srgbClr val="7030A0"/>
                </a:solidFill>
                <a:latin typeface="Times New Roman" panose="02020603050405020304" pitchFamily="18" charset="0"/>
                <a:ea typeface="Times New Roman"/>
                <a:cs typeface="Times New Roman" panose="02020603050405020304" pitchFamily="18" charset="0"/>
                <a:sym typeface="Times New Roman"/>
              </a:rPr>
              <a:t>Line Coding Characteristics </a:t>
            </a:r>
            <a:endParaRPr dirty="0">
              <a:latin typeface="Times New Roman" panose="02020603050405020304" pitchFamily="18" charset="0"/>
              <a:cs typeface="Times New Roman" panose="02020603050405020304" pitchFamily="18" charset="0"/>
            </a:endParaRPr>
          </a:p>
        </p:txBody>
      </p:sp>
      <p:pic>
        <p:nvPicPr>
          <p:cNvPr id="794" name="Google Shape;794;p43"/>
          <p:cNvPicPr preferRelativeResize="0"/>
          <p:nvPr/>
        </p:nvPicPr>
        <p:blipFill rotWithShape="1">
          <a:blip r:embed="rId3">
            <a:alphaModFix/>
          </a:blip>
          <a:srcRect/>
          <a:stretch/>
        </p:blipFill>
        <p:spPr>
          <a:xfrm>
            <a:off x="41821" y="47020"/>
            <a:ext cx="739015" cy="528333"/>
          </a:xfrm>
          <a:prstGeom prst="rect">
            <a:avLst/>
          </a:prstGeom>
          <a:noFill/>
          <a:ln>
            <a:noFill/>
          </a:ln>
        </p:spPr>
      </p:pic>
      <p:sp>
        <p:nvSpPr>
          <p:cNvPr id="3" name="TextBox 2">
            <a:extLst>
              <a:ext uri="{FF2B5EF4-FFF2-40B4-BE49-F238E27FC236}">
                <a16:creationId xmlns:a16="http://schemas.microsoft.com/office/drawing/2014/main" id="{CCF00908-41B9-9E42-8732-235F56B2849F}"/>
              </a:ext>
            </a:extLst>
          </p:cNvPr>
          <p:cNvSpPr txBox="1"/>
          <p:nvPr/>
        </p:nvSpPr>
        <p:spPr>
          <a:xfrm>
            <a:off x="467128" y="746131"/>
            <a:ext cx="8400145" cy="1846659"/>
          </a:xfrm>
          <a:prstGeom prst="rect">
            <a:avLst/>
          </a:prstGeom>
          <a:noFill/>
        </p:spPr>
        <p:txBody>
          <a:bodyPr wrap="square">
            <a:spAutoFit/>
          </a:bodyPr>
          <a:lstStyle/>
          <a:p>
            <a:pPr algn="l"/>
            <a:r>
              <a:rPr lang="en-US" sz="1800" b="1" i="1" dirty="0">
                <a:solidFill>
                  <a:srgbClr val="333333"/>
                </a:solidFill>
                <a:effectLst/>
                <a:latin typeface="Times New Roman" panose="02020603050405020304" pitchFamily="18" charset="0"/>
                <a:cs typeface="Times New Roman" panose="02020603050405020304" pitchFamily="18" charset="0"/>
              </a:rPr>
              <a:t>6. Self-synchronization:</a:t>
            </a:r>
            <a:endParaRPr lang="en-US" sz="2400" b="0" i="0" dirty="0">
              <a:solidFill>
                <a:srgbClr val="333333"/>
              </a:solidFill>
              <a:effectLst/>
              <a:latin typeface="Times New Roman" panose="02020603050405020304" pitchFamily="18" charset="0"/>
              <a:cs typeface="Times New Roman" panose="02020603050405020304" pitchFamily="18" charset="0"/>
            </a:endParaRPr>
          </a:p>
          <a:p>
            <a:pPr marL="285750" indent="-285750" algn="l">
              <a:buFont typeface="Arial" panose="020B0604020202020204" pitchFamily="34" charset="0"/>
              <a:buChar char="•"/>
            </a:pPr>
            <a:r>
              <a:rPr lang="en-US" sz="2000" b="0" i="0" dirty="0" smtClean="0">
                <a:solidFill>
                  <a:srgbClr val="333333"/>
                </a:solidFill>
                <a:effectLst/>
                <a:latin typeface="Times New Roman" panose="02020603050405020304" pitchFamily="18" charset="0"/>
                <a:cs typeface="Times New Roman" panose="02020603050405020304" pitchFamily="18" charset="0"/>
              </a:rPr>
              <a:t>To </a:t>
            </a:r>
            <a:r>
              <a:rPr lang="en-US" sz="2000" b="0" i="0" dirty="0">
                <a:solidFill>
                  <a:srgbClr val="333333"/>
                </a:solidFill>
                <a:effectLst/>
                <a:latin typeface="Times New Roman" panose="02020603050405020304" pitchFamily="18" charset="0"/>
                <a:cs typeface="Times New Roman" panose="02020603050405020304" pitchFamily="18" charset="0"/>
              </a:rPr>
              <a:t>correctly interpret the signals received from the sender, </a:t>
            </a:r>
            <a:r>
              <a:rPr lang="en-US" sz="2000" b="1" i="0" dirty="0">
                <a:solidFill>
                  <a:srgbClr val="333333"/>
                </a:solidFill>
                <a:effectLst/>
                <a:latin typeface="Times New Roman" panose="02020603050405020304" pitchFamily="18" charset="0"/>
                <a:cs typeface="Times New Roman" panose="02020603050405020304" pitchFamily="18" charset="0"/>
              </a:rPr>
              <a:t>the receiver's bit intervals must correspond exactly to the sender's bit intervals.</a:t>
            </a:r>
          </a:p>
          <a:p>
            <a:pPr marL="285750" indent="-285750" algn="l">
              <a:buFont typeface="Arial" panose="020B0604020202020204" pitchFamily="34" charset="0"/>
              <a:buChar char="•"/>
            </a:pPr>
            <a:r>
              <a:rPr lang="en-US" sz="2000" b="0" i="0" dirty="0">
                <a:solidFill>
                  <a:srgbClr val="333333"/>
                </a:solidFill>
                <a:effectLst/>
                <a:latin typeface="Times New Roman" panose="02020603050405020304" pitchFamily="18" charset="0"/>
                <a:cs typeface="Times New Roman" panose="02020603050405020304" pitchFamily="18" charset="0"/>
              </a:rPr>
              <a:t>If the receiver clock is faster or slower, the bit intervals are not matched and the receiver might misinterpret the signals.</a:t>
            </a:r>
          </a:p>
          <a:p>
            <a:pPr algn="l"/>
            <a:r>
              <a:rPr lang="en-US" sz="1600" b="0" i="0" dirty="0" smtClean="0">
                <a:solidFill>
                  <a:srgbClr val="333333"/>
                </a:solidFill>
                <a:effectLst/>
                <a:latin typeface="Times New Roman" panose="02020603050405020304" pitchFamily="18" charset="0"/>
                <a:cs typeface="Times New Roman" panose="02020603050405020304" pitchFamily="18" charset="0"/>
              </a:rPr>
              <a:t>             </a:t>
            </a:r>
            <a:r>
              <a:rPr lang="en-US" sz="1600" b="0" i="0" dirty="0">
                <a:solidFill>
                  <a:srgbClr val="333333"/>
                </a:solidFill>
                <a:effectLst/>
                <a:latin typeface="Times New Roman" panose="02020603050405020304" pitchFamily="18" charset="0"/>
                <a:cs typeface="Times New Roman" panose="02020603050405020304" pitchFamily="18" charset="0"/>
              </a:rPr>
              <a:t>The following figure represents the synchronization problem</a:t>
            </a:r>
            <a:r>
              <a:rPr lang="en-US" sz="1600" b="0" i="0" dirty="0" smtClean="0">
                <a:solidFill>
                  <a:srgbClr val="333333"/>
                </a:solidFill>
                <a:effectLst/>
                <a:latin typeface="Times New Roman" panose="02020603050405020304" pitchFamily="18" charset="0"/>
                <a:cs typeface="Times New Roman" panose="02020603050405020304" pitchFamily="18" charset="0"/>
              </a:rPr>
              <a:t>.</a:t>
            </a:r>
            <a:endParaRPr lang="en-US" b="0" i="0" dirty="0">
              <a:solidFill>
                <a:srgbClr val="333333"/>
              </a:solidFill>
              <a:effectLst/>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AA443BDB-2C15-9C42-6916-9C785334C313}"/>
              </a:ext>
            </a:extLst>
          </p:cNvPr>
          <p:cNvPicPr>
            <a:picLocks noChangeAspect="1"/>
          </p:cNvPicPr>
          <p:nvPr/>
        </p:nvPicPr>
        <p:blipFill>
          <a:blip r:embed="rId4"/>
          <a:stretch>
            <a:fillRect/>
          </a:stretch>
        </p:blipFill>
        <p:spPr>
          <a:xfrm>
            <a:off x="1508494" y="2708192"/>
            <a:ext cx="6127011" cy="1923967"/>
          </a:xfrm>
          <a:prstGeom prst="rect">
            <a:avLst/>
          </a:prstGeom>
        </p:spPr>
      </p:pic>
    </p:spTree>
    <p:extLst>
      <p:ext uri="{BB962C8B-B14F-4D97-AF65-F5344CB8AC3E}">
        <p14:creationId xmlns:p14="http://schemas.microsoft.com/office/powerpoint/2010/main" val="1701426714"/>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791"/>
        <p:cNvGrpSpPr/>
        <p:nvPr/>
      </p:nvGrpSpPr>
      <p:grpSpPr>
        <a:xfrm>
          <a:off x="0" y="0"/>
          <a:ext cx="0" cy="0"/>
          <a:chOff x="0" y="0"/>
          <a:chExt cx="0" cy="0"/>
        </a:xfrm>
      </p:grpSpPr>
      <p:sp>
        <p:nvSpPr>
          <p:cNvPr id="792" name="Google Shape;792;p43"/>
          <p:cNvSpPr txBox="1">
            <a:spLocks noGrp="1"/>
          </p:cNvSpPr>
          <p:nvPr>
            <p:ph type="sldNum" idx="12"/>
          </p:nvPr>
        </p:nvSpPr>
        <p:spPr>
          <a:prstGeom prst="rect">
            <a:avLst/>
          </a:prstGeom>
          <a:noFill/>
          <a:ln>
            <a:noFill/>
          </a:ln>
        </p:spPr>
        <p:txBody>
          <a:bodyPr spcFirstLastPara="1" wrap="square" lIns="68575" tIns="34275" rIns="68575" bIns="34275" anchor="ctr" anchorCtr="0">
            <a:noAutofit/>
          </a:bodyPr>
          <a:lstStyle/>
          <a:p>
            <a:pPr marL="0" lvl="0" indent="0" algn="r" rtl="0">
              <a:lnSpc>
                <a:spcPct val="100000"/>
              </a:lnSpc>
              <a:spcBef>
                <a:spcPts val="0"/>
              </a:spcBef>
              <a:spcAft>
                <a:spcPts val="0"/>
              </a:spcAft>
              <a:buSzPts val="900"/>
              <a:buNone/>
            </a:pPr>
            <a:fld id="{00000000-1234-1234-1234-123412341234}" type="slidenum">
              <a:rPr lang="en-US" sz="900">
                <a:solidFill>
                  <a:schemeClr val="dk1"/>
                </a:solidFill>
                <a:latin typeface="Times New Roman"/>
                <a:ea typeface="Times New Roman"/>
                <a:cs typeface="Times New Roman"/>
                <a:sym typeface="Times New Roman"/>
              </a:rPr>
              <a:t>54</a:t>
            </a:fld>
            <a:endParaRPr sz="900">
              <a:solidFill>
                <a:schemeClr val="dk1"/>
              </a:solidFill>
              <a:latin typeface="Times New Roman"/>
              <a:ea typeface="Times New Roman"/>
              <a:cs typeface="Times New Roman"/>
              <a:sym typeface="Times New Roman"/>
            </a:endParaRPr>
          </a:p>
        </p:txBody>
      </p:sp>
      <p:sp>
        <p:nvSpPr>
          <p:cNvPr id="793" name="Google Shape;793;p43"/>
          <p:cNvSpPr/>
          <p:nvPr/>
        </p:nvSpPr>
        <p:spPr>
          <a:xfrm>
            <a:off x="1353615" y="185434"/>
            <a:ext cx="7338322" cy="623248"/>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r>
              <a:rPr lang="en-US" sz="2800" b="1" i="0" u="none" strike="noStrike" cap="none" dirty="0">
                <a:solidFill>
                  <a:srgbClr val="7030A0"/>
                </a:solidFill>
                <a:latin typeface="Times New Roman"/>
                <a:ea typeface="Times New Roman"/>
                <a:cs typeface="Times New Roman"/>
                <a:sym typeface="Times New Roman"/>
              </a:rPr>
              <a:t>Line Coding Characteristics </a:t>
            </a:r>
            <a:endParaRPr dirty="0"/>
          </a:p>
        </p:txBody>
      </p:sp>
      <p:pic>
        <p:nvPicPr>
          <p:cNvPr id="794" name="Google Shape;794;p43"/>
          <p:cNvPicPr preferRelativeResize="0"/>
          <p:nvPr/>
        </p:nvPicPr>
        <p:blipFill rotWithShape="1">
          <a:blip r:embed="rId3">
            <a:alphaModFix/>
          </a:blip>
          <a:srcRect/>
          <a:stretch/>
        </p:blipFill>
        <p:spPr>
          <a:xfrm>
            <a:off x="41821" y="47020"/>
            <a:ext cx="739015" cy="528333"/>
          </a:xfrm>
          <a:prstGeom prst="rect">
            <a:avLst/>
          </a:prstGeom>
          <a:noFill/>
          <a:ln>
            <a:noFill/>
          </a:ln>
        </p:spPr>
      </p:pic>
      <p:sp>
        <p:nvSpPr>
          <p:cNvPr id="3" name="TextBox 2">
            <a:extLst>
              <a:ext uri="{FF2B5EF4-FFF2-40B4-BE49-F238E27FC236}">
                <a16:creationId xmlns:a16="http://schemas.microsoft.com/office/drawing/2014/main" id="{CCF00908-41B9-9E42-8732-235F56B2849F}"/>
              </a:ext>
            </a:extLst>
          </p:cNvPr>
          <p:cNvSpPr txBox="1"/>
          <p:nvPr/>
        </p:nvSpPr>
        <p:spPr>
          <a:xfrm>
            <a:off x="465618" y="698392"/>
            <a:ext cx="8226319" cy="4093428"/>
          </a:xfrm>
          <a:prstGeom prst="rect">
            <a:avLst/>
          </a:prstGeom>
          <a:noFill/>
        </p:spPr>
        <p:txBody>
          <a:bodyPr wrap="square">
            <a:spAutoFit/>
          </a:bodyPr>
          <a:lstStyle/>
          <a:p>
            <a:pPr algn="l"/>
            <a:r>
              <a:rPr lang="en-US" sz="2000" b="1" dirty="0" smtClean="0">
                <a:solidFill>
                  <a:srgbClr val="333333"/>
                </a:solidFill>
                <a:effectLst/>
                <a:latin typeface="Times New Roman" panose="02020603050405020304" pitchFamily="18" charset="0"/>
                <a:cs typeface="Times New Roman" panose="02020603050405020304" pitchFamily="18" charset="0"/>
              </a:rPr>
              <a:t>7</a:t>
            </a:r>
            <a:r>
              <a:rPr lang="en-US" sz="2000" b="1" dirty="0">
                <a:solidFill>
                  <a:srgbClr val="333333"/>
                </a:solidFill>
                <a:effectLst/>
                <a:latin typeface="Times New Roman" panose="02020603050405020304" pitchFamily="18" charset="0"/>
                <a:cs typeface="Times New Roman" panose="02020603050405020304" pitchFamily="18" charset="0"/>
              </a:rPr>
              <a:t>. Built-in Error Detection:</a:t>
            </a:r>
            <a:endParaRPr lang="en-US" sz="1600" b="0" dirty="0">
              <a:solidFill>
                <a:srgbClr val="333333"/>
              </a:solidFill>
              <a:effectLst/>
              <a:latin typeface="Times New Roman" panose="02020603050405020304" pitchFamily="18" charset="0"/>
              <a:cs typeface="Times New Roman" panose="02020603050405020304" pitchFamily="18" charset="0"/>
            </a:endParaRPr>
          </a:p>
          <a:p>
            <a:pPr algn="l"/>
            <a:r>
              <a:rPr lang="en-US" sz="1800" b="0" i="0" dirty="0">
                <a:solidFill>
                  <a:srgbClr val="333333"/>
                </a:solidFill>
                <a:effectLst/>
                <a:latin typeface="Times New Roman" panose="02020603050405020304" pitchFamily="18" charset="0"/>
                <a:cs typeface="Times New Roman" panose="02020603050405020304" pitchFamily="18" charset="0"/>
              </a:rPr>
              <a:t>It is desirable to have a built-in error-detecting capability in the generated code to detect some of or all the errors that occurred during transmission. </a:t>
            </a:r>
          </a:p>
          <a:p>
            <a:pPr algn="l"/>
            <a:endParaRPr lang="en-US" sz="1600" b="0" i="0" dirty="0">
              <a:solidFill>
                <a:srgbClr val="333333"/>
              </a:solidFill>
              <a:effectLst/>
              <a:latin typeface="Times New Roman" panose="02020603050405020304" pitchFamily="18" charset="0"/>
              <a:cs typeface="Times New Roman" panose="02020603050405020304" pitchFamily="18" charset="0"/>
            </a:endParaRPr>
          </a:p>
          <a:p>
            <a:pPr algn="l"/>
            <a:r>
              <a:rPr lang="en-US" sz="2000" b="1" dirty="0">
                <a:solidFill>
                  <a:srgbClr val="333333"/>
                </a:solidFill>
                <a:effectLst/>
                <a:latin typeface="Times New Roman" panose="02020603050405020304" pitchFamily="18" charset="0"/>
                <a:cs typeface="Times New Roman" panose="02020603050405020304" pitchFamily="18" charset="0"/>
              </a:rPr>
              <a:t>8. Immunity to Noise and Interference:</a:t>
            </a:r>
            <a:endParaRPr lang="en-US" sz="1600" b="0" dirty="0">
              <a:solidFill>
                <a:srgbClr val="333333"/>
              </a:solidFill>
              <a:effectLst/>
              <a:latin typeface="Times New Roman" panose="02020603050405020304" pitchFamily="18" charset="0"/>
              <a:cs typeface="Times New Roman" panose="02020603050405020304" pitchFamily="18" charset="0"/>
            </a:endParaRPr>
          </a:p>
          <a:p>
            <a:pPr algn="l"/>
            <a:r>
              <a:rPr lang="en-US" sz="2000" b="0" i="0" dirty="0">
                <a:solidFill>
                  <a:srgbClr val="333333"/>
                </a:solidFill>
                <a:effectLst/>
                <a:latin typeface="Times New Roman" panose="02020603050405020304" pitchFamily="18" charset="0"/>
                <a:cs typeface="Times New Roman" panose="02020603050405020304" pitchFamily="18" charset="0"/>
              </a:rPr>
              <a:t>Another desirable code characteristic is a code that is immune to noise and other interferences.</a:t>
            </a:r>
            <a:r>
              <a:rPr lang="en-US" sz="1600" b="0" i="0" dirty="0">
                <a:solidFill>
                  <a:srgbClr val="333333"/>
                </a:solidFill>
                <a:effectLst/>
                <a:latin typeface="Times New Roman" panose="02020603050405020304" pitchFamily="18" charset="0"/>
                <a:cs typeface="Times New Roman" panose="02020603050405020304" pitchFamily="18" charset="0"/>
              </a:rPr>
              <a:t/>
            </a:r>
            <a:br>
              <a:rPr lang="en-US" sz="1600" b="0" i="0" dirty="0">
                <a:solidFill>
                  <a:srgbClr val="333333"/>
                </a:solidFill>
                <a:effectLst/>
                <a:latin typeface="Times New Roman" panose="02020603050405020304" pitchFamily="18" charset="0"/>
                <a:cs typeface="Times New Roman" panose="02020603050405020304" pitchFamily="18" charset="0"/>
              </a:rPr>
            </a:br>
            <a:endParaRPr lang="en-US" sz="1600" b="0" i="0" dirty="0">
              <a:solidFill>
                <a:srgbClr val="333333"/>
              </a:solidFill>
              <a:effectLst/>
              <a:latin typeface="Times New Roman" panose="02020603050405020304" pitchFamily="18" charset="0"/>
              <a:cs typeface="Times New Roman" panose="02020603050405020304" pitchFamily="18" charset="0"/>
            </a:endParaRPr>
          </a:p>
          <a:p>
            <a:pPr algn="l"/>
            <a:r>
              <a:rPr lang="en-US" sz="2000" b="1" dirty="0">
                <a:solidFill>
                  <a:srgbClr val="333333"/>
                </a:solidFill>
                <a:effectLst/>
                <a:latin typeface="Times New Roman" panose="02020603050405020304" pitchFamily="18" charset="0"/>
                <a:cs typeface="Times New Roman" panose="02020603050405020304" pitchFamily="18" charset="0"/>
              </a:rPr>
              <a:t>9. Complexity:</a:t>
            </a:r>
            <a:endParaRPr lang="en-US" sz="1600" b="0" dirty="0">
              <a:solidFill>
                <a:srgbClr val="333333"/>
              </a:solidFill>
              <a:effectLst/>
              <a:latin typeface="Times New Roman" panose="02020603050405020304" pitchFamily="18" charset="0"/>
              <a:cs typeface="Times New Roman" panose="02020603050405020304" pitchFamily="18" charset="0"/>
            </a:endParaRPr>
          </a:p>
          <a:p>
            <a:pPr algn="l"/>
            <a:r>
              <a:rPr lang="en-US" sz="2000" b="0" i="0" dirty="0">
                <a:solidFill>
                  <a:srgbClr val="333333"/>
                </a:solidFill>
                <a:effectLst/>
                <a:latin typeface="Times New Roman" panose="02020603050405020304" pitchFamily="18" charset="0"/>
                <a:cs typeface="Times New Roman" panose="02020603050405020304" pitchFamily="18" charset="0"/>
              </a:rPr>
              <a:t>A complex scheme is more costly to implement than a simple one. </a:t>
            </a:r>
          </a:p>
          <a:p>
            <a:pPr algn="l"/>
            <a:r>
              <a:rPr lang="en-US" sz="2000" b="0" i="0" dirty="0">
                <a:solidFill>
                  <a:srgbClr val="333333"/>
                </a:solidFill>
                <a:effectLst/>
                <a:latin typeface="Times New Roman" panose="02020603050405020304" pitchFamily="18" charset="0"/>
                <a:cs typeface="Times New Roman" panose="02020603050405020304" pitchFamily="18" charset="0"/>
              </a:rPr>
              <a:t>For example, a scheme that uses four signal levels is more difficult to interpret than one that uses only two levels.</a:t>
            </a:r>
            <a:endParaRPr lang="en-US" sz="1600" b="0" i="0" dirty="0">
              <a:solidFill>
                <a:srgbClr val="333333"/>
              </a:solidFill>
              <a:effectLst/>
              <a:latin typeface="Times New Roman" panose="02020603050405020304" pitchFamily="18" charset="0"/>
              <a:cs typeface="Times New Roman" panose="02020603050405020304" pitchFamily="18" charset="0"/>
            </a:endParaRPr>
          </a:p>
          <a:p>
            <a:pPr algn="l"/>
            <a:r>
              <a:rPr lang="en-US" sz="1600" b="0" i="0" dirty="0">
                <a:solidFill>
                  <a:srgbClr val="333333"/>
                </a:solidFill>
                <a:effectLst/>
                <a:latin typeface="Times New Roman" panose="02020603050405020304" pitchFamily="18" charset="0"/>
                <a:cs typeface="Times New Roman" panose="02020603050405020304" pitchFamily="18" charset="0"/>
              </a:rPr>
              <a:t> </a:t>
            </a:r>
          </a:p>
          <a:p>
            <a:pPr algn="l"/>
            <a:endParaRPr lang="en-US" sz="1600" b="0" i="0" dirty="0">
              <a:solidFill>
                <a:srgbClr val="333333"/>
              </a:solidFill>
              <a:effectLst/>
              <a:latin typeface="Helvetica Neue"/>
            </a:endParaRPr>
          </a:p>
        </p:txBody>
      </p:sp>
    </p:spTree>
    <p:extLst>
      <p:ext uri="{BB962C8B-B14F-4D97-AF65-F5344CB8AC3E}">
        <p14:creationId xmlns:p14="http://schemas.microsoft.com/office/powerpoint/2010/main" val="2284374278"/>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29"/>
          <p:cNvSpPr txBox="1">
            <a:spLocks noGrp="1"/>
          </p:cNvSpPr>
          <p:nvPr>
            <p:ph type="sldNum" idx="12"/>
          </p:nvPr>
        </p:nvSpPr>
        <p:spPr>
          <a:xfrm>
            <a:off x="7425344" y="4844839"/>
            <a:ext cx="984019" cy="273844"/>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en" sz="900">
                <a:solidFill>
                  <a:schemeClr val="dk1"/>
                </a:solidFill>
                <a:latin typeface="Times New Roman"/>
                <a:ea typeface="Times New Roman"/>
                <a:cs typeface="Times New Roman"/>
                <a:sym typeface="Times New Roman"/>
              </a:rPr>
              <a:t>55</a:t>
            </a:fld>
            <a:endParaRPr sz="900">
              <a:solidFill>
                <a:schemeClr val="dk1"/>
              </a:solidFill>
              <a:latin typeface="Times New Roman"/>
              <a:ea typeface="Times New Roman"/>
              <a:cs typeface="Times New Roman"/>
              <a:sym typeface="Times New Roman"/>
            </a:endParaRPr>
          </a:p>
        </p:txBody>
      </p:sp>
      <p:sp>
        <p:nvSpPr>
          <p:cNvPr id="185" name="Google Shape;185;p29"/>
          <p:cNvSpPr/>
          <p:nvPr/>
        </p:nvSpPr>
        <p:spPr>
          <a:xfrm>
            <a:off x="1353615" y="185434"/>
            <a:ext cx="7338322" cy="623248"/>
          </a:xfrm>
          <a:prstGeom prst="rect">
            <a:avLst/>
          </a:prstGeom>
          <a:noFill/>
          <a:ln>
            <a:noFill/>
          </a:ln>
        </p:spPr>
        <p:txBody>
          <a:bodyPr spcFirstLastPara="1" wrap="square" lIns="68575" tIns="34275" rIns="68575" bIns="34275" anchor="t" anchorCtr="0">
            <a:noAutofit/>
          </a:bodyPr>
          <a:lstStyle/>
          <a:p>
            <a:pPr fontAlgn="base"/>
            <a:r>
              <a:rPr lang="en-US" sz="2800" b="1" dirty="0">
                <a:solidFill>
                  <a:srgbClr val="7030A0"/>
                </a:solidFill>
                <a:latin typeface="Times New Roman" panose="02020603050405020304" pitchFamily="18" charset="0"/>
                <a:cs typeface="Times New Roman" panose="02020603050405020304" pitchFamily="18" charset="0"/>
              </a:rPr>
              <a:t>Example 6</a:t>
            </a:r>
          </a:p>
        </p:txBody>
      </p:sp>
      <p:pic>
        <p:nvPicPr>
          <p:cNvPr id="186" name="Google Shape;186;p29"/>
          <p:cNvPicPr preferRelativeResize="0"/>
          <p:nvPr/>
        </p:nvPicPr>
        <p:blipFill rotWithShape="1">
          <a:blip r:embed="rId3">
            <a:alphaModFix/>
          </a:blip>
          <a:srcRect/>
          <a:stretch/>
        </p:blipFill>
        <p:spPr>
          <a:xfrm>
            <a:off x="41821" y="47020"/>
            <a:ext cx="739015" cy="528333"/>
          </a:xfrm>
          <a:prstGeom prst="rect">
            <a:avLst/>
          </a:prstGeom>
          <a:noFill/>
          <a:ln>
            <a:noFill/>
          </a:ln>
        </p:spPr>
      </p:pic>
      <p:sp>
        <p:nvSpPr>
          <p:cNvPr id="187" name="Google Shape;187;p29"/>
          <p:cNvSpPr txBox="1">
            <a:spLocks noGrp="1"/>
          </p:cNvSpPr>
          <p:nvPr>
            <p:ph type="dt" idx="10"/>
          </p:nvPr>
        </p:nvSpPr>
        <p:spPr>
          <a:xfrm>
            <a:off x="571500" y="4844838"/>
            <a:ext cx="2057400" cy="273900"/>
          </a:xfrm>
          <a:prstGeom prst="rect">
            <a:avLst/>
          </a:prstGeom>
          <a:noFill/>
          <a:ln>
            <a:noFill/>
          </a:ln>
        </p:spPr>
        <p:txBody>
          <a:bodyPr spcFirstLastPara="1" wrap="square" lIns="68575" tIns="34275" rIns="68575" bIns="34275" anchor="ctr" anchorCtr="0">
            <a:noAutofit/>
          </a:bodyPr>
          <a:lstStyle/>
          <a:p>
            <a:pPr marL="0" lvl="0" indent="0" algn="l" rtl="0">
              <a:spcBef>
                <a:spcPts val="0"/>
              </a:spcBef>
              <a:spcAft>
                <a:spcPts val="0"/>
              </a:spcAft>
              <a:buNone/>
            </a:pPr>
            <a:fld id="{59F27172-AE29-46FE-8521-B3A66464C290}" type="datetime1">
              <a:rPr lang="en-US" sz="800" b="1" smtClean="0">
                <a:solidFill>
                  <a:schemeClr val="dk1"/>
                </a:solidFill>
                <a:latin typeface="Times New Roman"/>
                <a:cs typeface="Times New Roman"/>
                <a:sym typeface="Times New Roman"/>
              </a:rPr>
              <a:t>2/1/2024</a:t>
            </a:fld>
            <a:endParaRPr sz="800" b="1">
              <a:solidFill>
                <a:schemeClr val="dk1"/>
              </a:solidFill>
              <a:latin typeface="Times New Roman"/>
              <a:ea typeface="Times New Roman"/>
              <a:cs typeface="Times New Roman"/>
              <a:sym typeface="Times New Roman"/>
            </a:endParaRPr>
          </a:p>
        </p:txBody>
      </p:sp>
      <p:sp>
        <p:nvSpPr>
          <p:cNvPr id="188" name="Google Shape;188;p29"/>
          <p:cNvSpPr txBox="1">
            <a:spLocks noGrp="1"/>
          </p:cNvSpPr>
          <p:nvPr>
            <p:ph type="ftr" idx="11"/>
          </p:nvPr>
        </p:nvSpPr>
        <p:spPr>
          <a:xfrm>
            <a:off x="2764639" y="4844839"/>
            <a:ext cx="3617100" cy="2739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r>
              <a:rPr lang="en-GB" sz="800" b="1" smtClean="0">
                <a:solidFill>
                  <a:schemeClr val="dk1"/>
                </a:solidFill>
                <a:latin typeface="Times New Roman"/>
                <a:ea typeface="Times New Roman"/>
                <a:cs typeface="Times New Roman"/>
                <a:sym typeface="Times New Roman"/>
              </a:rPr>
              <a:t>Unit 1                Computer Networks        SY BTech(CSE)    Semester-4               2023-24    </a:t>
            </a:r>
            <a:endParaRPr sz="800" b="1">
              <a:solidFill>
                <a:schemeClr val="dk1"/>
              </a:solidFill>
              <a:latin typeface="Times New Roman"/>
              <a:ea typeface="Times New Roman"/>
              <a:cs typeface="Times New Roman"/>
              <a:sym typeface="Times New Roman"/>
            </a:endParaRPr>
          </a:p>
        </p:txBody>
      </p:sp>
      <p:sp>
        <p:nvSpPr>
          <p:cNvPr id="8" name="Rectangle 9">
            <a:extLst>
              <a:ext uri="{FF2B5EF4-FFF2-40B4-BE49-F238E27FC236}">
                <a16:creationId xmlns:a16="http://schemas.microsoft.com/office/drawing/2014/main" id="{E4943DC6-6E16-4E10-8FC0-D22AD9138797}"/>
              </a:ext>
            </a:extLst>
          </p:cNvPr>
          <p:cNvSpPr>
            <a:spLocks noChangeArrowheads="1"/>
          </p:cNvSpPr>
          <p:nvPr/>
        </p:nvSpPr>
        <p:spPr bwMode="auto">
          <a:xfrm>
            <a:off x="229789" y="829536"/>
            <a:ext cx="8686800"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baseline="-14000">
                <a:solidFill>
                  <a:schemeClr val="tx1"/>
                </a:solidFill>
                <a:latin typeface="Times New Roman" panose="02020603050405020304" pitchFamily="18" charset="0"/>
              </a:defRPr>
            </a:lvl1pPr>
            <a:lvl2pPr marL="742950" indent="-285750">
              <a:defRPr sz="2000" baseline="-14000">
                <a:solidFill>
                  <a:schemeClr val="tx1"/>
                </a:solidFill>
                <a:latin typeface="Times New Roman" panose="02020603050405020304" pitchFamily="18" charset="0"/>
              </a:defRPr>
            </a:lvl2pPr>
            <a:lvl3pPr marL="1143000" indent="-228600">
              <a:defRPr sz="2000" baseline="-14000">
                <a:solidFill>
                  <a:schemeClr val="tx1"/>
                </a:solidFill>
                <a:latin typeface="Times New Roman" panose="02020603050405020304" pitchFamily="18" charset="0"/>
              </a:defRPr>
            </a:lvl3pPr>
            <a:lvl4pPr marL="1600200" indent="-228600">
              <a:defRPr sz="2000" baseline="-14000">
                <a:solidFill>
                  <a:schemeClr val="tx1"/>
                </a:solidFill>
                <a:latin typeface="Times New Roman" panose="02020603050405020304" pitchFamily="18" charset="0"/>
              </a:defRPr>
            </a:lvl4pPr>
            <a:lvl5pPr marL="2057400" indent="-228600">
              <a:defRPr sz="2000" baseline="-14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baseline="-14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baseline="-14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baseline="-14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baseline="-14000">
                <a:solidFill>
                  <a:schemeClr val="tx1"/>
                </a:solidFill>
                <a:latin typeface="Times New Roman" panose="02020603050405020304" pitchFamily="18" charset="0"/>
              </a:defRPr>
            </a:lvl9pPr>
          </a:lstStyle>
          <a:p>
            <a:pPr algn="just"/>
            <a:r>
              <a:rPr lang="en-US" altLang="en-US" sz="2400" b="1" i="1" baseline="0" dirty="0"/>
              <a:t>A signal is carrying data in which one data element is encoded as one signal element ( r = 1). If the bit rate is 100 kbps, what is the average value of the baud rate if c is between 0 and 1? </a:t>
            </a:r>
            <a:r>
              <a:rPr lang="en-US" sz="2400" dirty="0">
                <a:cs typeface="Times New Roman" panose="02020603050405020304" pitchFamily="18" charset="0"/>
              </a:rPr>
              <a:t>Assume that the </a:t>
            </a:r>
            <a:r>
              <a:rPr lang="en-US" sz="2400" b="1" dirty="0">
                <a:cs typeface="Times New Roman" panose="02020603050405020304" pitchFamily="18" charset="0"/>
              </a:rPr>
              <a:t>average value of </a:t>
            </a:r>
            <a:r>
              <a:rPr lang="en-US" sz="2400" b="1" dirty="0">
                <a:solidFill>
                  <a:srgbClr val="002060"/>
                </a:solidFill>
                <a:cs typeface="Times New Roman" panose="02020603050405020304" pitchFamily="18" charset="0"/>
              </a:rPr>
              <a:t>c is 1/2 </a:t>
            </a:r>
          </a:p>
          <a:p>
            <a:pPr algn="just"/>
            <a:endParaRPr lang="en-US" altLang="en-US" sz="3200" b="1" i="1" baseline="0" dirty="0"/>
          </a:p>
        </p:txBody>
      </p:sp>
      <p:sp>
        <p:nvSpPr>
          <p:cNvPr id="9" name="Rectangle 8">
            <a:extLst>
              <a:ext uri="{FF2B5EF4-FFF2-40B4-BE49-F238E27FC236}">
                <a16:creationId xmlns:a16="http://schemas.microsoft.com/office/drawing/2014/main" id="{8487EA0C-15E0-411F-BE43-A6CFD9995B54}"/>
              </a:ext>
            </a:extLst>
          </p:cNvPr>
          <p:cNvSpPr/>
          <p:nvPr/>
        </p:nvSpPr>
        <p:spPr>
          <a:xfrm>
            <a:off x="328200" y="2399196"/>
            <a:ext cx="5153131" cy="369332"/>
          </a:xfrm>
          <a:prstGeom prst="rect">
            <a:avLst/>
          </a:prstGeom>
        </p:spPr>
        <p:txBody>
          <a:bodyPr wrap="square">
            <a:spAutoFit/>
          </a:bodyPr>
          <a:lstStyle/>
          <a:p>
            <a:pPr marL="285750" indent="-285750">
              <a:buFont typeface="Wingdings" panose="05000000000000000000" pitchFamily="2" charset="2"/>
              <a:buChar char="Ø"/>
            </a:pPr>
            <a:r>
              <a:rPr lang="en-US" altLang="en-US" sz="1800" b="1" dirty="0">
                <a:solidFill>
                  <a:srgbClr val="C00000"/>
                </a:solidFill>
                <a:latin typeface="Times New Roman" panose="02020603050405020304" pitchFamily="18" charset="0"/>
                <a:cs typeface="Times New Roman" panose="02020603050405020304" pitchFamily="18" charset="0"/>
              </a:rPr>
              <a:t>c</a:t>
            </a:r>
            <a:r>
              <a:rPr lang="en-US" altLang="en-US" sz="1800" b="1" dirty="0">
                <a:latin typeface="Times New Roman" panose="02020603050405020304" pitchFamily="18" charset="0"/>
                <a:cs typeface="Times New Roman" panose="02020603050405020304" pitchFamily="18" charset="0"/>
              </a:rPr>
              <a:t> is the case factor (worst, best &amp; avg.) =1/2</a:t>
            </a:r>
          </a:p>
        </p:txBody>
      </p:sp>
      <p:sp>
        <p:nvSpPr>
          <p:cNvPr id="10" name="Rectangle 9">
            <a:extLst>
              <a:ext uri="{FF2B5EF4-FFF2-40B4-BE49-F238E27FC236}">
                <a16:creationId xmlns:a16="http://schemas.microsoft.com/office/drawing/2014/main" id="{947FBEE8-2C43-4919-8E78-DB0FC64F97E4}"/>
              </a:ext>
            </a:extLst>
          </p:cNvPr>
          <p:cNvSpPr/>
          <p:nvPr/>
        </p:nvSpPr>
        <p:spPr>
          <a:xfrm>
            <a:off x="6431399" y="2448580"/>
            <a:ext cx="2509020" cy="369332"/>
          </a:xfrm>
          <a:prstGeom prst="rect">
            <a:avLst/>
          </a:prstGeom>
        </p:spPr>
        <p:txBody>
          <a:bodyPr wrap="none">
            <a:spAutoFit/>
          </a:bodyPr>
          <a:lstStyle/>
          <a:p>
            <a:r>
              <a:rPr lang="en-US" altLang="en-US" sz="1800" b="1" dirty="0">
                <a:solidFill>
                  <a:srgbClr val="002060"/>
                </a:solidFill>
                <a:latin typeface="Times New Roman" panose="02020603050405020304" pitchFamily="18" charset="0"/>
                <a:cs typeface="Times New Roman" panose="02020603050405020304" pitchFamily="18" charset="0"/>
              </a:rPr>
              <a:t>S = c x N x 1/r      bauds</a:t>
            </a:r>
            <a:endParaRPr lang="en-IN" sz="1800" dirty="0">
              <a:solidFill>
                <a:srgbClr val="002060"/>
              </a:solidFill>
            </a:endParaRPr>
          </a:p>
        </p:txBody>
      </p:sp>
      <p:sp>
        <p:nvSpPr>
          <p:cNvPr id="11" name="Rectangle 10">
            <a:extLst>
              <a:ext uri="{FF2B5EF4-FFF2-40B4-BE49-F238E27FC236}">
                <a16:creationId xmlns:a16="http://schemas.microsoft.com/office/drawing/2014/main" id="{182CB324-30C5-4325-9515-5C0F61851D7F}"/>
              </a:ext>
            </a:extLst>
          </p:cNvPr>
          <p:cNvSpPr/>
          <p:nvPr/>
        </p:nvSpPr>
        <p:spPr>
          <a:xfrm>
            <a:off x="328200" y="2728989"/>
            <a:ext cx="7974136" cy="646331"/>
          </a:xfrm>
          <a:prstGeom prst="rect">
            <a:avLst/>
          </a:prstGeom>
        </p:spPr>
        <p:txBody>
          <a:bodyPr wrap="square">
            <a:spAutoFit/>
          </a:bodyPr>
          <a:lstStyle/>
          <a:p>
            <a:pPr marL="285750" indent="-285750">
              <a:buFont typeface="Wingdings" panose="05000000000000000000" pitchFamily="2" charset="2"/>
              <a:buChar char="Ø"/>
            </a:pPr>
            <a:r>
              <a:rPr lang="en-US" altLang="en-US" sz="1800" b="1" dirty="0">
                <a:solidFill>
                  <a:srgbClr val="C00000"/>
                </a:solidFill>
                <a:latin typeface="Times New Roman" panose="02020603050405020304" pitchFamily="18" charset="0"/>
                <a:cs typeface="Times New Roman" panose="02020603050405020304" pitchFamily="18" charset="0"/>
              </a:rPr>
              <a:t>N</a:t>
            </a:r>
            <a:r>
              <a:rPr lang="en-US" altLang="en-US" sz="1800" b="1" dirty="0">
                <a:solidFill>
                  <a:srgbClr val="002060"/>
                </a:solidFill>
                <a:latin typeface="Times New Roman" panose="02020603050405020304" pitchFamily="18" charset="0"/>
                <a:cs typeface="Times New Roman" panose="02020603050405020304" pitchFamily="18" charset="0"/>
              </a:rPr>
              <a:t> is data rate =100 kbps=100,000</a:t>
            </a:r>
          </a:p>
          <a:p>
            <a:pPr marL="285750" indent="-285750">
              <a:buFont typeface="Wingdings" panose="05000000000000000000" pitchFamily="2" charset="2"/>
              <a:buChar char="Ø"/>
            </a:pPr>
            <a:r>
              <a:rPr lang="en-US" altLang="en-US" sz="1800" b="1" dirty="0">
                <a:solidFill>
                  <a:srgbClr val="C00000"/>
                </a:solidFill>
                <a:latin typeface="Times New Roman" panose="02020603050405020304" pitchFamily="18" charset="0"/>
                <a:cs typeface="Times New Roman" panose="02020603050405020304" pitchFamily="18" charset="0"/>
              </a:rPr>
              <a:t>r</a:t>
            </a:r>
            <a:r>
              <a:rPr lang="en-US" altLang="en-US" sz="1800" b="1" dirty="0">
                <a:solidFill>
                  <a:srgbClr val="00B050"/>
                </a:solidFill>
                <a:latin typeface="Times New Roman" panose="02020603050405020304" pitchFamily="18" charset="0"/>
                <a:cs typeface="Times New Roman" panose="02020603050405020304" pitchFamily="18" charset="0"/>
              </a:rPr>
              <a:t> is the </a:t>
            </a:r>
            <a:r>
              <a:rPr lang="en-US" altLang="en-US" sz="1800" b="1" dirty="0">
                <a:solidFill>
                  <a:srgbClr val="002060"/>
                </a:solidFill>
                <a:latin typeface="Times New Roman" panose="02020603050405020304" pitchFamily="18" charset="0"/>
                <a:cs typeface="Times New Roman" panose="02020603050405020304" pitchFamily="18" charset="0"/>
              </a:rPr>
              <a:t>ratio between </a:t>
            </a:r>
            <a:r>
              <a:rPr lang="en-US" altLang="en-US" sz="1800" b="1" dirty="0">
                <a:solidFill>
                  <a:srgbClr val="00B050"/>
                </a:solidFill>
                <a:latin typeface="Times New Roman" panose="02020603050405020304" pitchFamily="18" charset="0"/>
                <a:cs typeface="Times New Roman" panose="02020603050405020304" pitchFamily="18" charset="0"/>
              </a:rPr>
              <a:t>data element &amp; signal element = 1/1</a:t>
            </a:r>
          </a:p>
        </p:txBody>
      </p:sp>
      <p:pic>
        <p:nvPicPr>
          <p:cNvPr id="12" name="Picture 11">
            <a:extLst>
              <a:ext uri="{FF2B5EF4-FFF2-40B4-BE49-F238E27FC236}">
                <a16:creationId xmlns:a16="http://schemas.microsoft.com/office/drawing/2014/main" id="{F325256E-8B67-4BB2-9052-10049F3F54A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5320" y="3618568"/>
            <a:ext cx="6635750" cy="739775"/>
          </a:xfrm>
          <a:prstGeom prst="rect">
            <a:avLst/>
          </a:prstGeom>
          <a:noFill/>
          <a:ln w="57150" cmpd="thickThin">
            <a:solidFill>
              <a:schemeClr val="folHlink"/>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5506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29"/>
          <p:cNvSpPr txBox="1">
            <a:spLocks noGrp="1"/>
          </p:cNvSpPr>
          <p:nvPr>
            <p:ph type="sldNum" idx="12"/>
          </p:nvPr>
        </p:nvSpPr>
        <p:spPr>
          <a:xfrm>
            <a:off x="7425344" y="4844839"/>
            <a:ext cx="984019" cy="273844"/>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en" sz="900">
                <a:solidFill>
                  <a:schemeClr val="dk1"/>
                </a:solidFill>
                <a:latin typeface="Times New Roman"/>
                <a:ea typeface="Times New Roman"/>
                <a:cs typeface="Times New Roman"/>
                <a:sym typeface="Times New Roman"/>
              </a:rPr>
              <a:t>56</a:t>
            </a:fld>
            <a:endParaRPr sz="900">
              <a:solidFill>
                <a:schemeClr val="dk1"/>
              </a:solidFill>
              <a:latin typeface="Times New Roman"/>
              <a:ea typeface="Times New Roman"/>
              <a:cs typeface="Times New Roman"/>
              <a:sym typeface="Times New Roman"/>
            </a:endParaRPr>
          </a:p>
        </p:txBody>
      </p:sp>
      <p:sp>
        <p:nvSpPr>
          <p:cNvPr id="185" name="Google Shape;185;p29"/>
          <p:cNvSpPr/>
          <p:nvPr/>
        </p:nvSpPr>
        <p:spPr>
          <a:xfrm>
            <a:off x="1353615" y="185434"/>
            <a:ext cx="7338322" cy="623248"/>
          </a:xfrm>
          <a:prstGeom prst="rect">
            <a:avLst/>
          </a:prstGeom>
          <a:noFill/>
          <a:ln>
            <a:noFill/>
          </a:ln>
        </p:spPr>
        <p:txBody>
          <a:bodyPr spcFirstLastPara="1" wrap="square" lIns="68575" tIns="34275" rIns="68575" bIns="34275" anchor="t" anchorCtr="0">
            <a:noAutofit/>
          </a:bodyPr>
          <a:lstStyle/>
          <a:p>
            <a:pPr fontAlgn="base"/>
            <a:r>
              <a:rPr lang="en-US" sz="2800" b="1" dirty="0">
                <a:solidFill>
                  <a:srgbClr val="7030A0"/>
                </a:solidFill>
                <a:latin typeface="Times New Roman" panose="02020603050405020304" pitchFamily="18" charset="0"/>
                <a:cs typeface="Times New Roman" panose="02020603050405020304" pitchFamily="18" charset="0"/>
              </a:rPr>
              <a:t>Line Coding Schemes</a:t>
            </a:r>
          </a:p>
        </p:txBody>
      </p:sp>
      <p:pic>
        <p:nvPicPr>
          <p:cNvPr id="186" name="Google Shape;186;p29"/>
          <p:cNvPicPr preferRelativeResize="0"/>
          <p:nvPr/>
        </p:nvPicPr>
        <p:blipFill rotWithShape="1">
          <a:blip r:embed="rId3">
            <a:alphaModFix/>
          </a:blip>
          <a:srcRect/>
          <a:stretch/>
        </p:blipFill>
        <p:spPr>
          <a:xfrm>
            <a:off x="41821" y="47020"/>
            <a:ext cx="739015" cy="528333"/>
          </a:xfrm>
          <a:prstGeom prst="rect">
            <a:avLst/>
          </a:prstGeom>
          <a:noFill/>
          <a:ln>
            <a:noFill/>
          </a:ln>
        </p:spPr>
      </p:pic>
      <p:sp>
        <p:nvSpPr>
          <p:cNvPr id="187" name="Google Shape;187;p29"/>
          <p:cNvSpPr txBox="1">
            <a:spLocks noGrp="1"/>
          </p:cNvSpPr>
          <p:nvPr>
            <p:ph type="dt" idx="10"/>
          </p:nvPr>
        </p:nvSpPr>
        <p:spPr>
          <a:xfrm>
            <a:off x="571500" y="4844838"/>
            <a:ext cx="2057400" cy="273900"/>
          </a:xfrm>
          <a:prstGeom prst="rect">
            <a:avLst/>
          </a:prstGeom>
          <a:noFill/>
          <a:ln>
            <a:noFill/>
          </a:ln>
        </p:spPr>
        <p:txBody>
          <a:bodyPr spcFirstLastPara="1" wrap="square" lIns="68575" tIns="34275" rIns="68575" bIns="34275" anchor="ctr" anchorCtr="0">
            <a:noAutofit/>
          </a:bodyPr>
          <a:lstStyle/>
          <a:p>
            <a:pPr marL="0" lvl="0" indent="0" algn="l" rtl="0">
              <a:spcBef>
                <a:spcPts val="0"/>
              </a:spcBef>
              <a:spcAft>
                <a:spcPts val="0"/>
              </a:spcAft>
              <a:buNone/>
            </a:pPr>
            <a:fld id="{0AF769EE-5A8E-4E22-9CC9-C915B1F4E34F}" type="datetime1">
              <a:rPr lang="en-US" sz="800" b="1" smtClean="0">
                <a:solidFill>
                  <a:schemeClr val="dk1"/>
                </a:solidFill>
                <a:latin typeface="Times New Roman"/>
                <a:cs typeface="Times New Roman"/>
                <a:sym typeface="Times New Roman"/>
              </a:rPr>
              <a:t>2/1/2024</a:t>
            </a:fld>
            <a:endParaRPr sz="800" b="1">
              <a:solidFill>
                <a:schemeClr val="dk1"/>
              </a:solidFill>
              <a:latin typeface="Times New Roman"/>
              <a:ea typeface="Times New Roman"/>
              <a:cs typeface="Times New Roman"/>
              <a:sym typeface="Times New Roman"/>
            </a:endParaRPr>
          </a:p>
        </p:txBody>
      </p:sp>
      <p:sp>
        <p:nvSpPr>
          <p:cNvPr id="188" name="Google Shape;188;p29"/>
          <p:cNvSpPr txBox="1">
            <a:spLocks noGrp="1"/>
          </p:cNvSpPr>
          <p:nvPr>
            <p:ph type="ftr" idx="11"/>
          </p:nvPr>
        </p:nvSpPr>
        <p:spPr>
          <a:xfrm>
            <a:off x="2764639" y="4844839"/>
            <a:ext cx="3617100" cy="2739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r>
              <a:rPr lang="en-GB" sz="800" b="1" smtClean="0">
                <a:solidFill>
                  <a:schemeClr val="dk1"/>
                </a:solidFill>
                <a:latin typeface="Times New Roman"/>
                <a:ea typeface="Times New Roman"/>
                <a:cs typeface="Times New Roman"/>
                <a:sym typeface="Times New Roman"/>
              </a:rPr>
              <a:t>Unit 1                Computer Networks        SY BTech(CSE)    Semester-4               2023-24    </a:t>
            </a:r>
            <a:endParaRPr sz="800" b="1">
              <a:solidFill>
                <a:schemeClr val="dk1"/>
              </a:solidFill>
              <a:latin typeface="Times New Roman"/>
              <a:ea typeface="Times New Roman"/>
              <a:cs typeface="Times New Roman"/>
              <a:sym typeface="Times New Roman"/>
            </a:endParaRPr>
          </a:p>
        </p:txBody>
      </p:sp>
      <p:pic>
        <p:nvPicPr>
          <p:cNvPr id="8" name="Picture 6">
            <a:extLst>
              <a:ext uri="{FF2B5EF4-FFF2-40B4-BE49-F238E27FC236}">
                <a16:creationId xmlns:a16="http://schemas.microsoft.com/office/drawing/2014/main" id="{853DEBA8-1A9E-489F-8A51-A35790E097F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04332" y="774475"/>
            <a:ext cx="6906476" cy="3829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6003757" y="896038"/>
            <a:ext cx="1239253" cy="338554"/>
          </a:xfrm>
          <a:prstGeom prst="rect">
            <a:avLst/>
          </a:prstGeom>
          <a:noFill/>
        </p:spPr>
        <p:txBody>
          <a:bodyPr wrap="square" rtlCol="0">
            <a:spAutoFit/>
          </a:bodyPr>
          <a:lstStyle/>
          <a:p>
            <a:r>
              <a:rPr lang="en-GB" sz="1600" dirty="0" smtClean="0"/>
              <a:t>And RZ</a:t>
            </a:r>
            <a:endParaRPr lang="en-IN" sz="1600" dirty="0"/>
          </a:p>
        </p:txBody>
      </p:sp>
    </p:spTree>
    <p:extLst>
      <p:ext uri="{BB962C8B-B14F-4D97-AF65-F5344CB8AC3E}">
        <p14:creationId xmlns:p14="http://schemas.microsoft.com/office/powerpoint/2010/main" val="3154052742"/>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29"/>
          <p:cNvSpPr txBox="1">
            <a:spLocks noGrp="1"/>
          </p:cNvSpPr>
          <p:nvPr>
            <p:ph type="sldNum" idx="12"/>
          </p:nvPr>
        </p:nvSpPr>
        <p:spPr>
          <a:xfrm>
            <a:off x="7425344" y="4844839"/>
            <a:ext cx="984019" cy="273844"/>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en" sz="900">
                <a:solidFill>
                  <a:schemeClr val="dk1"/>
                </a:solidFill>
                <a:latin typeface="Times New Roman" panose="02020603050405020304" pitchFamily="18" charset="0"/>
                <a:ea typeface="Times New Roman"/>
                <a:cs typeface="Times New Roman" panose="02020603050405020304" pitchFamily="18" charset="0"/>
                <a:sym typeface="Times New Roman"/>
              </a:rPr>
              <a:t>57</a:t>
            </a:fld>
            <a:endParaRPr sz="900">
              <a:solidFill>
                <a:schemeClr val="dk1"/>
              </a:solidFill>
              <a:latin typeface="Times New Roman" panose="02020603050405020304" pitchFamily="18" charset="0"/>
              <a:ea typeface="Times New Roman"/>
              <a:cs typeface="Times New Roman" panose="02020603050405020304" pitchFamily="18" charset="0"/>
              <a:sym typeface="Times New Roman"/>
            </a:endParaRPr>
          </a:p>
        </p:txBody>
      </p:sp>
      <p:sp>
        <p:nvSpPr>
          <p:cNvPr id="185" name="Google Shape;185;p29"/>
          <p:cNvSpPr/>
          <p:nvPr/>
        </p:nvSpPr>
        <p:spPr>
          <a:xfrm>
            <a:off x="1353615" y="185434"/>
            <a:ext cx="7338322" cy="623248"/>
          </a:xfrm>
          <a:prstGeom prst="rect">
            <a:avLst/>
          </a:prstGeom>
          <a:noFill/>
          <a:ln>
            <a:noFill/>
          </a:ln>
        </p:spPr>
        <p:txBody>
          <a:bodyPr spcFirstLastPara="1" wrap="square" lIns="68575" tIns="34275" rIns="68575" bIns="34275" anchor="t" anchorCtr="0">
            <a:noAutofit/>
          </a:bodyPr>
          <a:lstStyle/>
          <a:p>
            <a:pPr fontAlgn="base"/>
            <a:r>
              <a:rPr lang="en-US" sz="2800" b="1" dirty="0" smtClean="0">
                <a:solidFill>
                  <a:srgbClr val="7030A0"/>
                </a:solidFill>
                <a:latin typeface="Times New Roman" panose="02020603050405020304" pitchFamily="18" charset="0"/>
                <a:cs typeface="Times New Roman" panose="02020603050405020304" pitchFamily="18" charset="0"/>
              </a:rPr>
              <a:t>1. Unipolar </a:t>
            </a:r>
            <a:r>
              <a:rPr lang="en-US" sz="2800" b="1" dirty="0">
                <a:solidFill>
                  <a:srgbClr val="7030A0"/>
                </a:solidFill>
                <a:latin typeface="Times New Roman" panose="02020603050405020304" pitchFamily="18" charset="0"/>
                <a:cs typeface="Times New Roman" panose="02020603050405020304" pitchFamily="18" charset="0"/>
              </a:rPr>
              <a:t>NRZ scheme</a:t>
            </a:r>
          </a:p>
        </p:txBody>
      </p:sp>
      <p:pic>
        <p:nvPicPr>
          <p:cNvPr id="186" name="Google Shape;186;p29"/>
          <p:cNvPicPr preferRelativeResize="0"/>
          <p:nvPr/>
        </p:nvPicPr>
        <p:blipFill rotWithShape="1">
          <a:blip r:embed="rId3">
            <a:alphaModFix/>
          </a:blip>
          <a:srcRect/>
          <a:stretch/>
        </p:blipFill>
        <p:spPr>
          <a:xfrm>
            <a:off x="41821" y="47020"/>
            <a:ext cx="739015" cy="528333"/>
          </a:xfrm>
          <a:prstGeom prst="rect">
            <a:avLst/>
          </a:prstGeom>
          <a:noFill/>
          <a:ln>
            <a:noFill/>
          </a:ln>
        </p:spPr>
      </p:pic>
      <p:sp>
        <p:nvSpPr>
          <p:cNvPr id="187" name="Google Shape;187;p29"/>
          <p:cNvSpPr txBox="1">
            <a:spLocks noGrp="1"/>
          </p:cNvSpPr>
          <p:nvPr>
            <p:ph type="dt" idx="10"/>
          </p:nvPr>
        </p:nvSpPr>
        <p:spPr>
          <a:xfrm>
            <a:off x="571500" y="4844838"/>
            <a:ext cx="2057400" cy="273900"/>
          </a:xfrm>
          <a:prstGeom prst="rect">
            <a:avLst/>
          </a:prstGeom>
          <a:noFill/>
          <a:ln>
            <a:noFill/>
          </a:ln>
        </p:spPr>
        <p:txBody>
          <a:bodyPr spcFirstLastPara="1" wrap="square" lIns="68575" tIns="34275" rIns="68575" bIns="34275" anchor="ctr" anchorCtr="0">
            <a:noAutofit/>
          </a:bodyPr>
          <a:lstStyle/>
          <a:p>
            <a:pPr marL="0" lvl="0" indent="0" algn="l" rtl="0">
              <a:spcBef>
                <a:spcPts val="0"/>
              </a:spcBef>
              <a:spcAft>
                <a:spcPts val="0"/>
              </a:spcAft>
              <a:buNone/>
            </a:pPr>
            <a:fld id="{0E6FF7BF-2B1D-40CB-A1B8-34AC3E901B75}" type="datetime1">
              <a:rPr lang="en-US" sz="800" b="1" smtClean="0">
                <a:solidFill>
                  <a:schemeClr val="dk1"/>
                </a:solidFill>
                <a:latin typeface="Times New Roman" panose="02020603050405020304" pitchFamily="18" charset="0"/>
                <a:cs typeface="Times New Roman" panose="02020603050405020304" pitchFamily="18" charset="0"/>
                <a:sym typeface="Times New Roman"/>
              </a:rPr>
              <a:t>2/1/2024</a:t>
            </a:fld>
            <a:endParaRPr sz="800" b="1">
              <a:solidFill>
                <a:schemeClr val="dk1"/>
              </a:solidFill>
              <a:latin typeface="Times New Roman" panose="02020603050405020304" pitchFamily="18" charset="0"/>
              <a:ea typeface="Times New Roman"/>
              <a:cs typeface="Times New Roman" panose="02020603050405020304" pitchFamily="18" charset="0"/>
              <a:sym typeface="Times New Roman"/>
            </a:endParaRPr>
          </a:p>
        </p:txBody>
      </p:sp>
      <p:sp>
        <p:nvSpPr>
          <p:cNvPr id="188" name="Google Shape;188;p29"/>
          <p:cNvSpPr txBox="1">
            <a:spLocks noGrp="1"/>
          </p:cNvSpPr>
          <p:nvPr>
            <p:ph type="ftr" idx="11"/>
          </p:nvPr>
        </p:nvSpPr>
        <p:spPr>
          <a:xfrm>
            <a:off x="2764639" y="4844839"/>
            <a:ext cx="3617100" cy="2739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r>
              <a:rPr lang="en-GB" sz="800" b="1" smtClean="0">
                <a:solidFill>
                  <a:schemeClr val="dk1"/>
                </a:solidFill>
                <a:latin typeface="Times New Roman" panose="02020603050405020304" pitchFamily="18" charset="0"/>
                <a:ea typeface="Times New Roman"/>
                <a:cs typeface="Times New Roman" panose="02020603050405020304" pitchFamily="18" charset="0"/>
                <a:sym typeface="Times New Roman"/>
              </a:rPr>
              <a:t>Unit 1                Computer Networks        SY BTech(CSE)    Semester-4               2023-24    </a:t>
            </a:r>
            <a:endParaRPr sz="800" b="1">
              <a:solidFill>
                <a:schemeClr val="dk1"/>
              </a:solidFill>
              <a:latin typeface="Times New Roman" panose="02020603050405020304" pitchFamily="18" charset="0"/>
              <a:ea typeface="Times New Roman"/>
              <a:cs typeface="Times New Roman" panose="02020603050405020304" pitchFamily="18" charset="0"/>
              <a:sym typeface="Times New Roman"/>
            </a:endParaRPr>
          </a:p>
        </p:txBody>
      </p:sp>
      <p:sp>
        <p:nvSpPr>
          <p:cNvPr id="9" name="TextBox 7">
            <a:extLst>
              <a:ext uri="{FF2B5EF4-FFF2-40B4-BE49-F238E27FC236}">
                <a16:creationId xmlns:a16="http://schemas.microsoft.com/office/drawing/2014/main" id="{AACCD908-F122-43D0-B984-442D18C16299}"/>
              </a:ext>
            </a:extLst>
          </p:cNvPr>
          <p:cNvSpPr txBox="1">
            <a:spLocks noChangeArrowheads="1"/>
          </p:cNvSpPr>
          <p:nvPr/>
        </p:nvSpPr>
        <p:spPr bwMode="auto">
          <a:xfrm>
            <a:off x="233737" y="764596"/>
            <a:ext cx="5433137" cy="16927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000" baseline="-14000">
                <a:solidFill>
                  <a:schemeClr val="tx1"/>
                </a:solidFill>
                <a:latin typeface="Times New Roman" panose="02020603050405020304" pitchFamily="18" charset="0"/>
              </a:defRPr>
            </a:lvl1pPr>
            <a:lvl2pPr marL="742950" indent="-285750">
              <a:defRPr sz="2000" baseline="-14000">
                <a:solidFill>
                  <a:schemeClr val="tx1"/>
                </a:solidFill>
                <a:latin typeface="Times New Roman" panose="02020603050405020304" pitchFamily="18" charset="0"/>
              </a:defRPr>
            </a:lvl2pPr>
            <a:lvl3pPr marL="1143000" indent="-228600">
              <a:defRPr sz="2000" baseline="-14000">
                <a:solidFill>
                  <a:schemeClr val="tx1"/>
                </a:solidFill>
                <a:latin typeface="Times New Roman" panose="02020603050405020304" pitchFamily="18" charset="0"/>
              </a:defRPr>
            </a:lvl3pPr>
            <a:lvl4pPr marL="1600200" indent="-228600">
              <a:defRPr sz="2000" baseline="-14000">
                <a:solidFill>
                  <a:schemeClr val="tx1"/>
                </a:solidFill>
                <a:latin typeface="Times New Roman" panose="02020603050405020304" pitchFamily="18" charset="0"/>
              </a:defRPr>
            </a:lvl4pPr>
            <a:lvl5pPr marL="2057400" indent="-228600">
              <a:defRPr sz="2000" baseline="-14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baseline="-14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baseline="-14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baseline="-14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baseline="-14000">
                <a:solidFill>
                  <a:schemeClr val="tx1"/>
                </a:solidFill>
                <a:latin typeface="Times New Roman" panose="02020603050405020304" pitchFamily="18" charset="0"/>
              </a:defRPr>
            </a:lvl9pPr>
          </a:lstStyle>
          <a:p>
            <a:pPr marL="342900" indent="-342900">
              <a:buSzPct val="100000"/>
              <a:buFont typeface="Arial" panose="020B0604020202020204" pitchFamily="34" charset="0"/>
              <a:buChar char="•"/>
            </a:pPr>
            <a:r>
              <a:rPr lang="en-US" altLang="en-US" sz="2600" dirty="0">
                <a:cs typeface="Times New Roman" panose="02020603050405020304" pitchFamily="18" charset="0"/>
              </a:rPr>
              <a:t>In a unipolar scheme, all the signal levels are </a:t>
            </a:r>
            <a:r>
              <a:rPr lang="en-US" altLang="en-US" sz="2600" dirty="0" smtClean="0">
                <a:cs typeface="Times New Roman" panose="02020603050405020304" pitchFamily="18" charset="0"/>
              </a:rPr>
              <a:t>on </a:t>
            </a:r>
            <a:r>
              <a:rPr lang="en-US" altLang="en-US" sz="2600" b="1" dirty="0" smtClean="0">
                <a:solidFill>
                  <a:srgbClr val="C00000"/>
                </a:solidFill>
                <a:cs typeface="Times New Roman" panose="02020603050405020304" pitchFamily="18" charset="0"/>
              </a:rPr>
              <a:t>one sid</a:t>
            </a:r>
            <a:r>
              <a:rPr lang="en-US" altLang="en-US" sz="2600" b="1" dirty="0">
                <a:solidFill>
                  <a:srgbClr val="C00000"/>
                </a:solidFill>
                <a:cs typeface="Times New Roman" panose="02020603050405020304" pitchFamily="18" charset="0"/>
              </a:rPr>
              <a:t>e </a:t>
            </a:r>
            <a:r>
              <a:rPr lang="en-US" altLang="en-US" sz="2600" dirty="0" smtClean="0">
                <a:cs typeface="Times New Roman" panose="02020603050405020304" pitchFamily="18" charset="0"/>
              </a:rPr>
              <a:t>of </a:t>
            </a:r>
            <a:r>
              <a:rPr lang="en-US" altLang="en-US" sz="2600" dirty="0">
                <a:cs typeface="Times New Roman" panose="02020603050405020304" pitchFamily="18" charset="0"/>
              </a:rPr>
              <a:t>the time axis, either above or below. In </a:t>
            </a:r>
            <a:r>
              <a:rPr lang="en-US" altLang="en-US" sz="2600" b="1" i="1" dirty="0">
                <a:solidFill>
                  <a:srgbClr val="C00000"/>
                </a:solidFill>
                <a:cs typeface="Times New Roman" panose="02020603050405020304" pitchFamily="18" charset="0"/>
              </a:rPr>
              <a:t>Non-Return-to-Zero</a:t>
            </a:r>
            <a:r>
              <a:rPr lang="en-US" altLang="en-US" sz="2600" b="1" i="1" dirty="0">
                <a:cs typeface="Times New Roman" panose="02020603050405020304" pitchFamily="18" charset="0"/>
              </a:rPr>
              <a:t>, </a:t>
            </a:r>
            <a:r>
              <a:rPr lang="en-US" altLang="en-US" sz="2600" dirty="0">
                <a:cs typeface="Times New Roman" panose="02020603050405020304" pitchFamily="18" charset="0"/>
              </a:rPr>
              <a:t>the signal does not </a:t>
            </a:r>
            <a:r>
              <a:rPr lang="en-US" altLang="en-US" sz="2600" dirty="0" smtClean="0">
                <a:cs typeface="Times New Roman" panose="02020603050405020304" pitchFamily="18" charset="0"/>
              </a:rPr>
              <a:t>return </a:t>
            </a:r>
            <a:r>
              <a:rPr lang="en-US" altLang="en-US" sz="2600" dirty="0">
                <a:cs typeface="Times New Roman" panose="02020603050405020304" pitchFamily="18" charset="0"/>
              </a:rPr>
              <a:t>to zero at the middle of the bit, </a:t>
            </a:r>
            <a:r>
              <a:rPr lang="en-US" altLang="en-US" sz="2600" i="1" dirty="0">
                <a:cs typeface="Times New Roman" panose="02020603050405020304" pitchFamily="18" charset="0"/>
              </a:rPr>
              <a:t>where</a:t>
            </a:r>
            <a:r>
              <a:rPr lang="en-US" altLang="en-US" sz="2600" dirty="0">
                <a:cs typeface="Times New Roman" panose="02020603050405020304" pitchFamily="18" charset="0"/>
              </a:rPr>
              <a:t> positive voltage defines bit 1 and the zero voltage defines bit 0.</a:t>
            </a:r>
          </a:p>
          <a:p>
            <a:pPr marL="342900" indent="-342900">
              <a:buSzPct val="100000"/>
              <a:buFont typeface="Arial" panose="020B0604020202020204" pitchFamily="34" charset="0"/>
              <a:buChar char="•"/>
            </a:pPr>
            <a:r>
              <a:rPr lang="en-US" altLang="en-US" sz="2600" b="1" dirty="0">
                <a:cs typeface="Times New Roman" panose="02020603050405020304" pitchFamily="18" charset="0"/>
              </a:rPr>
              <a:t>It is simple but costly in power consumption.</a:t>
            </a:r>
          </a:p>
        </p:txBody>
      </p:sp>
      <p:pic>
        <p:nvPicPr>
          <p:cNvPr id="10" name="Picture 6">
            <a:extLst>
              <a:ext uri="{FF2B5EF4-FFF2-40B4-BE49-F238E27FC236}">
                <a16:creationId xmlns:a16="http://schemas.microsoft.com/office/drawing/2014/main" id="{BC1DD82D-761E-4A64-B451-BC053701EC6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400" r="33980"/>
          <a:stretch/>
        </p:blipFill>
        <p:spPr bwMode="auto">
          <a:xfrm>
            <a:off x="411328" y="2457367"/>
            <a:ext cx="5741118" cy="21971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a:extLst>
              <a:ext uri="{FF2B5EF4-FFF2-40B4-BE49-F238E27FC236}">
                <a16:creationId xmlns:a16="http://schemas.microsoft.com/office/drawing/2014/main" id="{581CFB9F-DF39-463B-9384-F0F507724300}"/>
              </a:ext>
            </a:extLst>
          </p:cNvPr>
          <p:cNvSpPr/>
          <p:nvPr/>
        </p:nvSpPr>
        <p:spPr>
          <a:xfrm>
            <a:off x="3050761" y="1959242"/>
            <a:ext cx="1972015" cy="307777"/>
          </a:xfrm>
          <a:prstGeom prst="rect">
            <a:avLst/>
          </a:prstGeom>
        </p:spPr>
        <p:txBody>
          <a:bodyPr wrap="none">
            <a:spAutoFit/>
          </a:bodyPr>
          <a:lstStyle/>
          <a:p>
            <a:r>
              <a:rPr lang="en-US" b="1" dirty="0">
                <a:solidFill>
                  <a:srgbClr val="C00000"/>
                </a:solidFill>
                <a:latin typeface="Times New Roman" panose="02020603050405020304" pitchFamily="18" charset="0"/>
                <a:cs typeface="Times New Roman" panose="02020603050405020304" pitchFamily="18" charset="0"/>
              </a:rPr>
              <a:t>Sequence of bits=10110</a:t>
            </a:r>
            <a:endParaRPr lang="en-IN" dirty="0">
              <a:latin typeface="Times New Roman" panose="02020603050405020304" pitchFamily="18" charset="0"/>
              <a:cs typeface="Times New Roman" panose="02020603050405020304" pitchFamily="18" charset="0"/>
            </a:endParaRPr>
          </a:p>
        </p:txBody>
      </p:sp>
      <p:sp>
        <p:nvSpPr>
          <p:cNvPr id="11" name="Rectangle 10"/>
          <p:cNvSpPr/>
          <p:nvPr/>
        </p:nvSpPr>
        <p:spPr>
          <a:xfrm>
            <a:off x="5666874" y="575353"/>
            <a:ext cx="3302596" cy="3693319"/>
          </a:xfrm>
          <a:prstGeom prst="rect">
            <a:avLst/>
          </a:prstGeom>
          <a:solidFill>
            <a:schemeClr val="accent4">
              <a:lumMod val="20000"/>
              <a:lumOff val="80000"/>
            </a:schemeClr>
          </a:solidFill>
        </p:spPr>
        <p:txBody>
          <a:bodyPr wrap="square">
            <a:spAutoFit/>
          </a:bodyPr>
          <a:lstStyle/>
          <a:p>
            <a:r>
              <a:rPr lang="en-US" sz="1800" b="1" dirty="0">
                <a:solidFill>
                  <a:srgbClr val="FF0000"/>
                </a:solidFill>
                <a:latin typeface="Times New Roman" panose="02020603050405020304" pitchFamily="18" charset="0"/>
                <a:cs typeface="Times New Roman" panose="02020603050405020304" pitchFamily="18" charset="0"/>
              </a:rPr>
              <a:t>Advantages</a:t>
            </a:r>
          </a:p>
          <a:p>
            <a:pPr marL="285750" indent="-285750">
              <a:buFont typeface="Arial" panose="020B0604020202020204" pitchFamily="34" charset="0"/>
              <a:buChar char="•"/>
            </a:pPr>
            <a:r>
              <a:rPr lang="en-US" sz="1800" dirty="0" smtClean="0">
                <a:latin typeface="Times New Roman" panose="02020603050405020304" pitchFamily="18" charset="0"/>
                <a:cs typeface="Times New Roman" panose="02020603050405020304" pitchFamily="18" charset="0"/>
              </a:rPr>
              <a:t>It </a:t>
            </a:r>
            <a:r>
              <a:rPr lang="en-US" sz="1800" dirty="0">
                <a:latin typeface="Times New Roman" panose="02020603050405020304" pitchFamily="18" charset="0"/>
                <a:cs typeface="Times New Roman" panose="02020603050405020304" pitchFamily="18" charset="0"/>
              </a:rPr>
              <a:t>is simple.</a:t>
            </a:r>
          </a:p>
          <a:p>
            <a:pPr marL="285750" indent="-285750">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A lesser bandwidth is required.</a:t>
            </a:r>
          </a:p>
          <a:p>
            <a:endParaRPr lang="en-US" sz="1800" dirty="0">
              <a:latin typeface="Times New Roman" panose="02020603050405020304" pitchFamily="18" charset="0"/>
              <a:cs typeface="Times New Roman" panose="02020603050405020304" pitchFamily="18" charset="0"/>
            </a:endParaRPr>
          </a:p>
          <a:p>
            <a:r>
              <a:rPr lang="en-US" sz="1800" b="1" dirty="0">
                <a:solidFill>
                  <a:srgbClr val="FF0000"/>
                </a:solidFill>
                <a:latin typeface="Times New Roman" panose="02020603050405020304" pitchFamily="18" charset="0"/>
                <a:cs typeface="Times New Roman" panose="02020603050405020304" pitchFamily="18" charset="0"/>
              </a:rPr>
              <a:t>Disadvantages</a:t>
            </a:r>
          </a:p>
          <a:p>
            <a:pPr marL="285750" indent="-285750">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No error correction done.</a:t>
            </a:r>
          </a:p>
          <a:p>
            <a:pPr marL="285750" indent="-285750">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Presence of low frequency components may cause the signal droop.</a:t>
            </a:r>
          </a:p>
          <a:p>
            <a:pPr marL="285750" indent="-285750">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Loss of synchronization is likely to occur (especially for long strings of 1s and 0s).</a:t>
            </a:r>
            <a:endParaRPr lang="en-IN"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61930702"/>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29"/>
          <p:cNvSpPr txBox="1">
            <a:spLocks noGrp="1"/>
          </p:cNvSpPr>
          <p:nvPr>
            <p:ph type="sldNum" idx="12"/>
          </p:nvPr>
        </p:nvSpPr>
        <p:spPr>
          <a:xfrm>
            <a:off x="7425344" y="4844839"/>
            <a:ext cx="984019" cy="273844"/>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en" sz="900">
                <a:solidFill>
                  <a:schemeClr val="dk1"/>
                </a:solidFill>
                <a:latin typeface="Times New Roman" panose="02020603050405020304" pitchFamily="18" charset="0"/>
                <a:ea typeface="Times New Roman"/>
                <a:cs typeface="Times New Roman" panose="02020603050405020304" pitchFamily="18" charset="0"/>
                <a:sym typeface="Times New Roman"/>
              </a:rPr>
              <a:t>58</a:t>
            </a:fld>
            <a:endParaRPr sz="900">
              <a:solidFill>
                <a:schemeClr val="dk1"/>
              </a:solidFill>
              <a:latin typeface="Times New Roman" panose="02020603050405020304" pitchFamily="18" charset="0"/>
              <a:ea typeface="Times New Roman"/>
              <a:cs typeface="Times New Roman" panose="02020603050405020304" pitchFamily="18" charset="0"/>
              <a:sym typeface="Times New Roman"/>
            </a:endParaRPr>
          </a:p>
        </p:txBody>
      </p:sp>
      <p:sp>
        <p:nvSpPr>
          <p:cNvPr id="185" name="Google Shape;185;p29"/>
          <p:cNvSpPr/>
          <p:nvPr/>
        </p:nvSpPr>
        <p:spPr>
          <a:xfrm>
            <a:off x="1071041" y="134827"/>
            <a:ext cx="7338322" cy="623248"/>
          </a:xfrm>
          <a:prstGeom prst="rect">
            <a:avLst/>
          </a:prstGeom>
          <a:noFill/>
          <a:ln>
            <a:noFill/>
          </a:ln>
        </p:spPr>
        <p:txBody>
          <a:bodyPr spcFirstLastPara="1" wrap="square" lIns="68575" tIns="34275" rIns="68575" bIns="34275" anchor="t" anchorCtr="0">
            <a:noAutofit/>
          </a:bodyPr>
          <a:lstStyle/>
          <a:p>
            <a:r>
              <a:rPr lang="en-IN" sz="2800" b="1" dirty="0" smtClean="0">
                <a:solidFill>
                  <a:srgbClr val="7030A0"/>
                </a:solidFill>
                <a:latin typeface="Times New Roman" panose="02020603050405020304" pitchFamily="18" charset="0"/>
                <a:cs typeface="Times New Roman" panose="02020603050405020304" pitchFamily="18" charset="0"/>
              </a:rPr>
              <a:t>1.Unipolar </a:t>
            </a:r>
            <a:r>
              <a:rPr lang="en-IN" sz="2800" b="1" dirty="0">
                <a:solidFill>
                  <a:srgbClr val="7030A0"/>
                </a:solidFill>
                <a:latin typeface="Times New Roman" panose="02020603050405020304" pitchFamily="18" charset="0"/>
                <a:cs typeface="Times New Roman" panose="02020603050405020304" pitchFamily="18" charset="0"/>
              </a:rPr>
              <a:t>Return to Zero</a:t>
            </a:r>
            <a:r>
              <a:rPr lang="en-IN" sz="2800" dirty="0">
                <a:latin typeface="Times New Roman" panose="02020603050405020304" pitchFamily="18" charset="0"/>
                <a:cs typeface="Times New Roman" panose="02020603050405020304" pitchFamily="18" charset="0"/>
              </a:rPr>
              <a:t> </a:t>
            </a:r>
          </a:p>
        </p:txBody>
      </p:sp>
      <p:pic>
        <p:nvPicPr>
          <p:cNvPr id="186" name="Google Shape;186;p29"/>
          <p:cNvPicPr preferRelativeResize="0"/>
          <p:nvPr/>
        </p:nvPicPr>
        <p:blipFill rotWithShape="1">
          <a:blip r:embed="rId3">
            <a:alphaModFix/>
          </a:blip>
          <a:srcRect/>
          <a:stretch/>
        </p:blipFill>
        <p:spPr>
          <a:xfrm>
            <a:off x="41821" y="47020"/>
            <a:ext cx="739015" cy="528333"/>
          </a:xfrm>
          <a:prstGeom prst="rect">
            <a:avLst/>
          </a:prstGeom>
          <a:noFill/>
          <a:ln>
            <a:noFill/>
          </a:ln>
        </p:spPr>
      </p:pic>
      <p:sp>
        <p:nvSpPr>
          <p:cNvPr id="187" name="Google Shape;187;p29"/>
          <p:cNvSpPr txBox="1">
            <a:spLocks noGrp="1"/>
          </p:cNvSpPr>
          <p:nvPr>
            <p:ph type="dt" idx="4294967295"/>
          </p:nvPr>
        </p:nvSpPr>
        <p:spPr>
          <a:xfrm>
            <a:off x="571500" y="4844838"/>
            <a:ext cx="2057400" cy="273900"/>
          </a:xfrm>
          <a:prstGeom prst="rect">
            <a:avLst/>
          </a:prstGeom>
          <a:noFill/>
          <a:ln>
            <a:noFill/>
          </a:ln>
        </p:spPr>
        <p:txBody>
          <a:bodyPr spcFirstLastPara="1" wrap="square" lIns="68575" tIns="34275" rIns="68575" bIns="34275" anchor="ctr" anchorCtr="0">
            <a:noAutofit/>
          </a:bodyPr>
          <a:lstStyle/>
          <a:p>
            <a:pPr marL="0" lvl="0" indent="0" algn="l" rtl="0">
              <a:spcBef>
                <a:spcPts val="0"/>
              </a:spcBef>
              <a:spcAft>
                <a:spcPts val="0"/>
              </a:spcAft>
              <a:buNone/>
            </a:pPr>
            <a:r>
              <a:rPr lang="en-US" sz="800" b="1">
                <a:solidFill>
                  <a:schemeClr val="dk1"/>
                </a:solidFill>
                <a:latin typeface="Times New Roman" panose="02020603050405020304" pitchFamily="18" charset="0"/>
                <a:ea typeface="Times New Roman"/>
                <a:cs typeface="Times New Roman" panose="02020603050405020304" pitchFamily="18" charset="0"/>
                <a:sym typeface="Times New Roman"/>
              </a:rPr>
              <a:t>Feb.-2022</a:t>
            </a:r>
            <a:endParaRPr sz="800" b="1">
              <a:solidFill>
                <a:schemeClr val="dk1"/>
              </a:solidFill>
              <a:latin typeface="Times New Roman" panose="02020603050405020304" pitchFamily="18" charset="0"/>
              <a:ea typeface="Times New Roman"/>
              <a:cs typeface="Times New Roman" panose="02020603050405020304" pitchFamily="18" charset="0"/>
              <a:sym typeface="Times New Roman"/>
            </a:endParaRPr>
          </a:p>
        </p:txBody>
      </p:sp>
      <p:sp>
        <p:nvSpPr>
          <p:cNvPr id="188" name="Google Shape;188;p29"/>
          <p:cNvSpPr txBox="1">
            <a:spLocks noGrp="1"/>
          </p:cNvSpPr>
          <p:nvPr>
            <p:ph type="ftr" idx="4294967295"/>
          </p:nvPr>
        </p:nvSpPr>
        <p:spPr>
          <a:xfrm>
            <a:off x="2764639" y="4844839"/>
            <a:ext cx="3617100" cy="2739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r>
              <a:rPr lang="en-IN" sz="800" b="1">
                <a:solidFill>
                  <a:schemeClr val="dk1"/>
                </a:solidFill>
                <a:latin typeface="Times New Roman" panose="02020603050405020304" pitchFamily="18" charset="0"/>
                <a:ea typeface="Times New Roman"/>
                <a:cs typeface="Times New Roman" panose="02020603050405020304" pitchFamily="18" charset="0"/>
                <a:sym typeface="Times New Roman"/>
              </a:rPr>
              <a:t>Computer Networks        SY BTech    Semester-3               2022-23</a:t>
            </a:r>
            <a:endParaRPr sz="800" b="1">
              <a:solidFill>
                <a:schemeClr val="dk1"/>
              </a:solidFill>
              <a:latin typeface="Times New Roman" panose="02020603050405020304" pitchFamily="18" charset="0"/>
              <a:ea typeface="Times New Roman"/>
              <a:cs typeface="Times New Roman" panose="02020603050405020304" pitchFamily="18" charset="0"/>
              <a:sym typeface="Times New Roman"/>
            </a:endParaRPr>
          </a:p>
        </p:txBody>
      </p:sp>
      <p:sp>
        <p:nvSpPr>
          <p:cNvPr id="3" name="Rectangle 2"/>
          <p:cNvSpPr/>
          <p:nvPr/>
        </p:nvSpPr>
        <p:spPr>
          <a:xfrm>
            <a:off x="5098458" y="480383"/>
            <a:ext cx="4045542" cy="4093428"/>
          </a:xfrm>
          <a:prstGeom prst="rect">
            <a:avLst/>
          </a:prstGeom>
          <a:solidFill>
            <a:schemeClr val="accent4">
              <a:lumMod val="20000"/>
              <a:lumOff val="80000"/>
            </a:schemeClr>
          </a:solidFill>
        </p:spPr>
        <p:txBody>
          <a:bodyPr wrap="square">
            <a:spAutoFit/>
          </a:bodyPr>
          <a:lstStyle/>
          <a:p>
            <a:r>
              <a:rPr lang="en-US" sz="2000" b="1" dirty="0" smtClean="0">
                <a:solidFill>
                  <a:srgbClr val="FF0000"/>
                </a:solidFill>
                <a:latin typeface="Times New Roman" panose="02020603050405020304" pitchFamily="18" charset="0"/>
                <a:cs typeface="Times New Roman" panose="02020603050405020304" pitchFamily="18" charset="0"/>
              </a:rPr>
              <a:t> Advantages</a:t>
            </a:r>
            <a:endParaRPr lang="en-US" sz="2000" dirty="0">
              <a:solidFill>
                <a:srgbClr val="FF0000"/>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It is simple.</a:t>
            </a:r>
          </a:p>
          <a:p>
            <a:pPr marL="285750"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The spectral line present at the symbol rate can be used as a clock.</a:t>
            </a:r>
          </a:p>
          <a:p>
            <a:r>
              <a:rPr lang="en-US" sz="2000" b="1" dirty="0">
                <a:solidFill>
                  <a:srgbClr val="FF0000"/>
                </a:solidFill>
                <a:latin typeface="Times New Roman" panose="02020603050405020304" pitchFamily="18" charset="0"/>
                <a:cs typeface="Times New Roman" panose="02020603050405020304" pitchFamily="18" charset="0"/>
              </a:rPr>
              <a:t>Disadvantages</a:t>
            </a:r>
            <a:endParaRPr lang="en-US" sz="2000" dirty="0">
              <a:solidFill>
                <a:srgbClr val="FF0000"/>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The disadvantages of Unipolar RZ are −</a:t>
            </a:r>
          </a:p>
          <a:p>
            <a:pPr marL="285750"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No error correction.</a:t>
            </a:r>
          </a:p>
          <a:p>
            <a:pPr marL="285750"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Occupies twice the bandwidth as unipolar NRZ.</a:t>
            </a:r>
          </a:p>
          <a:p>
            <a:pPr marL="285750"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The signal droop is caused at the places where signal is non-zero at 0 Hz</a:t>
            </a:r>
          </a:p>
        </p:txBody>
      </p:sp>
      <p:pic>
        <p:nvPicPr>
          <p:cNvPr id="4" name="Picture 3"/>
          <p:cNvPicPr>
            <a:picLocks noChangeAspect="1"/>
          </p:cNvPicPr>
          <p:nvPr/>
        </p:nvPicPr>
        <p:blipFill>
          <a:blip r:embed="rId4"/>
          <a:stretch>
            <a:fillRect/>
          </a:stretch>
        </p:blipFill>
        <p:spPr>
          <a:xfrm>
            <a:off x="305058" y="948863"/>
            <a:ext cx="4871831" cy="3433566"/>
          </a:xfrm>
          <a:prstGeom prst="rect">
            <a:avLst/>
          </a:prstGeom>
        </p:spPr>
      </p:pic>
    </p:spTree>
    <p:extLst>
      <p:ext uri="{BB962C8B-B14F-4D97-AF65-F5344CB8AC3E}">
        <p14:creationId xmlns:p14="http://schemas.microsoft.com/office/powerpoint/2010/main" val="155979618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29"/>
          <p:cNvSpPr txBox="1">
            <a:spLocks noGrp="1"/>
          </p:cNvSpPr>
          <p:nvPr>
            <p:ph type="sldNum" idx="12"/>
          </p:nvPr>
        </p:nvSpPr>
        <p:spPr>
          <a:xfrm>
            <a:off x="7425344" y="4844839"/>
            <a:ext cx="984019" cy="273844"/>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en" sz="900">
                <a:solidFill>
                  <a:schemeClr val="dk1"/>
                </a:solidFill>
                <a:latin typeface="Times New Roman" panose="02020603050405020304" pitchFamily="18" charset="0"/>
                <a:ea typeface="Times New Roman"/>
                <a:cs typeface="Times New Roman" panose="02020603050405020304" pitchFamily="18" charset="0"/>
                <a:sym typeface="Times New Roman"/>
              </a:rPr>
              <a:t>59</a:t>
            </a:fld>
            <a:endParaRPr sz="900">
              <a:solidFill>
                <a:schemeClr val="dk1"/>
              </a:solidFill>
              <a:latin typeface="Times New Roman" panose="02020603050405020304" pitchFamily="18" charset="0"/>
              <a:ea typeface="Times New Roman"/>
              <a:cs typeface="Times New Roman" panose="02020603050405020304" pitchFamily="18" charset="0"/>
              <a:sym typeface="Times New Roman"/>
            </a:endParaRPr>
          </a:p>
        </p:txBody>
      </p:sp>
      <p:sp>
        <p:nvSpPr>
          <p:cNvPr id="185" name="Google Shape;185;p29"/>
          <p:cNvSpPr/>
          <p:nvPr/>
        </p:nvSpPr>
        <p:spPr>
          <a:xfrm>
            <a:off x="1353615" y="185434"/>
            <a:ext cx="7338322" cy="623248"/>
          </a:xfrm>
          <a:prstGeom prst="rect">
            <a:avLst/>
          </a:prstGeom>
          <a:noFill/>
          <a:ln>
            <a:noFill/>
          </a:ln>
        </p:spPr>
        <p:txBody>
          <a:bodyPr spcFirstLastPara="1" wrap="square" lIns="68575" tIns="34275" rIns="68575" bIns="34275" anchor="t" anchorCtr="0">
            <a:noAutofit/>
          </a:bodyPr>
          <a:lstStyle/>
          <a:p>
            <a:pPr fontAlgn="base"/>
            <a:r>
              <a:rPr lang="en-US" sz="2800" b="1" dirty="0" smtClean="0">
                <a:solidFill>
                  <a:srgbClr val="7030A0"/>
                </a:solidFill>
                <a:latin typeface="Times New Roman" panose="02020603050405020304" pitchFamily="18" charset="0"/>
                <a:cs typeface="Times New Roman" panose="02020603050405020304" pitchFamily="18" charset="0"/>
              </a:rPr>
              <a:t>2. Polar </a:t>
            </a:r>
            <a:r>
              <a:rPr lang="en-US" sz="2800" b="1" dirty="0">
                <a:solidFill>
                  <a:srgbClr val="7030A0"/>
                </a:solidFill>
                <a:latin typeface="Times New Roman" panose="02020603050405020304" pitchFamily="18" charset="0"/>
                <a:cs typeface="Times New Roman" panose="02020603050405020304" pitchFamily="18" charset="0"/>
              </a:rPr>
              <a:t>NRZ scheme</a:t>
            </a:r>
          </a:p>
        </p:txBody>
      </p:sp>
      <p:pic>
        <p:nvPicPr>
          <p:cNvPr id="186" name="Google Shape;186;p29"/>
          <p:cNvPicPr preferRelativeResize="0"/>
          <p:nvPr/>
        </p:nvPicPr>
        <p:blipFill rotWithShape="1">
          <a:blip r:embed="rId3">
            <a:alphaModFix/>
          </a:blip>
          <a:srcRect/>
          <a:stretch/>
        </p:blipFill>
        <p:spPr>
          <a:xfrm>
            <a:off x="41821" y="47020"/>
            <a:ext cx="739015" cy="528333"/>
          </a:xfrm>
          <a:prstGeom prst="rect">
            <a:avLst/>
          </a:prstGeom>
          <a:noFill/>
          <a:ln>
            <a:noFill/>
          </a:ln>
        </p:spPr>
      </p:pic>
      <p:sp>
        <p:nvSpPr>
          <p:cNvPr id="187" name="Google Shape;187;p29"/>
          <p:cNvSpPr txBox="1">
            <a:spLocks noGrp="1"/>
          </p:cNvSpPr>
          <p:nvPr>
            <p:ph type="dt" idx="10"/>
          </p:nvPr>
        </p:nvSpPr>
        <p:spPr>
          <a:xfrm>
            <a:off x="571500" y="4844838"/>
            <a:ext cx="2057400" cy="273900"/>
          </a:xfrm>
          <a:prstGeom prst="rect">
            <a:avLst/>
          </a:prstGeom>
          <a:noFill/>
          <a:ln>
            <a:noFill/>
          </a:ln>
        </p:spPr>
        <p:txBody>
          <a:bodyPr spcFirstLastPara="1" wrap="square" lIns="68575" tIns="34275" rIns="68575" bIns="34275" anchor="ctr" anchorCtr="0">
            <a:noAutofit/>
          </a:bodyPr>
          <a:lstStyle/>
          <a:p>
            <a:pPr marL="0" lvl="0" indent="0" algn="l" rtl="0">
              <a:spcBef>
                <a:spcPts val="0"/>
              </a:spcBef>
              <a:spcAft>
                <a:spcPts val="0"/>
              </a:spcAft>
              <a:buNone/>
            </a:pPr>
            <a:fld id="{886F0181-1769-426C-9EC2-21BD8D57745D}" type="datetime1">
              <a:rPr lang="en-US" sz="800" b="1" smtClean="0">
                <a:solidFill>
                  <a:schemeClr val="dk1"/>
                </a:solidFill>
                <a:latin typeface="Times New Roman" panose="02020603050405020304" pitchFamily="18" charset="0"/>
                <a:cs typeface="Times New Roman" panose="02020603050405020304" pitchFamily="18" charset="0"/>
                <a:sym typeface="Times New Roman"/>
              </a:rPr>
              <a:t>2/1/2024</a:t>
            </a:fld>
            <a:endParaRPr sz="800" b="1">
              <a:solidFill>
                <a:schemeClr val="dk1"/>
              </a:solidFill>
              <a:latin typeface="Times New Roman" panose="02020603050405020304" pitchFamily="18" charset="0"/>
              <a:ea typeface="Times New Roman"/>
              <a:cs typeface="Times New Roman" panose="02020603050405020304" pitchFamily="18" charset="0"/>
              <a:sym typeface="Times New Roman"/>
            </a:endParaRPr>
          </a:p>
        </p:txBody>
      </p:sp>
      <p:sp>
        <p:nvSpPr>
          <p:cNvPr id="188" name="Google Shape;188;p29"/>
          <p:cNvSpPr txBox="1">
            <a:spLocks noGrp="1"/>
          </p:cNvSpPr>
          <p:nvPr>
            <p:ph type="ftr" idx="11"/>
          </p:nvPr>
        </p:nvSpPr>
        <p:spPr>
          <a:xfrm>
            <a:off x="2764639" y="4844839"/>
            <a:ext cx="3617100" cy="2739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r>
              <a:rPr lang="en-GB" sz="800" b="1" smtClean="0">
                <a:solidFill>
                  <a:schemeClr val="dk1"/>
                </a:solidFill>
                <a:latin typeface="Times New Roman" panose="02020603050405020304" pitchFamily="18" charset="0"/>
                <a:ea typeface="Times New Roman"/>
                <a:cs typeface="Times New Roman" panose="02020603050405020304" pitchFamily="18" charset="0"/>
                <a:sym typeface="Times New Roman"/>
              </a:rPr>
              <a:t>Unit 1                Computer Networks        SY BTech(CSE)    Semester-4               2023-24    </a:t>
            </a:r>
            <a:endParaRPr sz="800" b="1">
              <a:solidFill>
                <a:schemeClr val="dk1"/>
              </a:solidFill>
              <a:latin typeface="Times New Roman" panose="02020603050405020304" pitchFamily="18" charset="0"/>
              <a:ea typeface="Times New Roman"/>
              <a:cs typeface="Times New Roman" panose="02020603050405020304" pitchFamily="18" charset="0"/>
              <a:sym typeface="Times New Roman"/>
            </a:endParaRPr>
          </a:p>
        </p:txBody>
      </p:sp>
      <p:sp>
        <p:nvSpPr>
          <p:cNvPr id="11" name="Content Placeholder 2">
            <a:extLst>
              <a:ext uri="{FF2B5EF4-FFF2-40B4-BE49-F238E27FC236}">
                <a16:creationId xmlns:a16="http://schemas.microsoft.com/office/drawing/2014/main" id="{3F67D027-485D-4798-B128-BBFCD8AE07E7}"/>
              </a:ext>
            </a:extLst>
          </p:cNvPr>
          <p:cNvSpPr txBox="1">
            <a:spLocks/>
          </p:cNvSpPr>
          <p:nvPr/>
        </p:nvSpPr>
        <p:spPr>
          <a:xfrm>
            <a:off x="411328" y="712655"/>
            <a:ext cx="4180973" cy="3644099"/>
          </a:xfrm>
          <a:prstGeom prst="rect">
            <a:avLst/>
          </a:prstGeom>
          <a:noFill/>
          <a:ln>
            <a:noFill/>
          </a:ln>
        </p:spPr>
        <p:txBody>
          <a:bodyPr spcFirstLastPara="1" wrap="square" lIns="0" tIns="34275" rIns="0" bIns="34275" anchor="t" anchorCtr="0">
            <a:noAutofit/>
          </a:bodyPr>
          <a:lstStyle>
            <a:defPPr marR="0" lvl="0" algn="l" rtl="0">
              <a:lnSpc>
                <a:spcPct val="100000"/>
              </a:lnSpc>
              <a:spcBef>
                <a:spcPts val="0"/>
              </a:spcBef>
              <a:spcAft>
                <a:spcPts val="0"/>
              </a:spcAft>
            </a:defPPr>
            <a:lvl1pPr marL="457200" marR="0" lvl="0" indent="-323850" algn="l" rtl="0">
              <a:lnSpc>
                <a:spcPct val="90000"/>
              </a:lnSpc>
              <a:spcBef>
                <a:spcPts val="900"/>
              </a:spcBef>
              <a:spcAft>
                <a:spcPts val="0"/>
              </a:spcAft>
              <a:buClr>
                <a:schemeClr val="accent1"/>
              </a:buClr>
              <a:buSzPts val="1500"/>
              <a:buFont typeface="Calibri"/>
              <a:buChar char=" "/>
              <a:defRPr sz="1500" b="0" i="0" u="none" strike="noStrike" cap="none">
                <a:solidFill>
                  <a:srgbClr val="3F3F3F"/>
                </a:solidFill>
                <a:latin typeface="Calibri"/>
                <a:ea typeface="Calibri"/>
                <a:cs typeface="Calibri"/>
                <a:sym typeface="Calibri"/>
              </a:defRPr>
            </a:lvl1pPr>
            <a:lvl2pPr marL="914400" marR="0" lvl="1" indent="-317500" algn="l" rtl="0">
              <a:lnSpc>
                <a:spcPct val="90000"/>
              </a:lnSpc>
              <a:spcBef>
                <a:spcPts val="2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2pPr>
            <a:lvl3pPr marL="1371600" marR="0" lvl="2" indent="-298450" algn="l" rtl="0">
              <a:lnSpc>
                <a:spcPct val="90000"/>
              </a:lnSpc>
              <a:spcBef>
                <a:spcPts val="300"/>
              </a:spcBef>
              <a:spcAft>
                <a:spcPts val="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3pPr>
            <a:lvl4pPr marL="1828800" marR="0" lvl="3" indent="-298450" algn="l" rtl="0">
              <a:lnSpc>
                <a:spcPct val="90000"/>
              </a:lnSpc>
              <a:spcBef>
                <a:spcPts val="300"/>
              </a:spcBef>
              <a:spcAft>
                <a:spcPts val="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4pPr>
            <a:lvl5pPr marL="2286000" marR="0" lvl="4" indent="-298450" algn="l" rtl="0">
              <a:lnSpc>
                <a:spcPct val="90000"/>
              </a:lnSpc>
              <a:spcBef>
                <a:spcPts val="300"/>
              </a:spcBef>
              <a:spcAft>
                <a:spcPts val="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5pPr>
            <a:lvl6pPr marL="2743200" marR="0" lvl="5" indent="-298450" algn="l" rtl="0">
              <a:lnSpc>
                <a:spcPct val="90000"/>
              </a:lnSpc>
              <a:spcBef>
                <a:spcPts val="300"/>
              </a:spcBef>
              <a:spcAft>
                <a:spcPts val="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6pPr>
            <a:lvl7pPr marL="3200400" marR="0" lvl="6" indent="-298450" algn="l" rtl="0">
              <a:lnSpc>
                <a:spcPct val="90000"/>
              </a:lnSpc>
              <a:spcBef>
                <a:spcPts val="300"/>
              </a:spcBef>
              <a:spcAft>
                <a:spcPts val="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7pPr>
            <a:lvl8pPr marL="3657600" marR="0" lvl="7" indent="-298450" algn="l" rtl="0">
              <a:lnSpc>
                <a:spcPct val="90000"/>
              </a:lnSpc>
              <a:spcBef>
                <a:spcPts val="300"/>
              </a:spcBef>
              <a:spcAft>
                <a:spcPts val="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8pPr>
            <a:lvl9pPr marL="4114800" marR="0" lvl="8" indent="-298450" algn="l" rtl="0">
              <a:lnSpc>
                <a:spcPct val="90000"/>
              </a:lnSpc>
              <a:spcBef>
                <a:spcPts val="300"/>
              </a:spcBef>
              <a:spcAft>
                <a:spcPts val="30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9pPr>
          </a:lstStyle>
          <a:p>
            <a:pPr marL="0" indent="0" algn="just">
              <a:lnSpc>
                <a:spcPct val="110000"/>
              </a:lnSpc>
              <a:spcBef>
                <a:spcPts val="0"/>
              </a:spcBef>
              <a:buFont typeface="Calibri"/>
              <a:buNone/>
            </a:pPr>
            <a:r>
              <a:rPr lang="en-US" sz="1800" b="1" dirty="0">
                <a:solidFill>
                  <a:srgbClr val="002060"/>
                </a:solidFill>
                <a:latin typeface="Times New Roman" panose="02020603050405020304" pitchFamily="18" charset="0"/>
                <a:cs typeface="Times New Roman" panose="02020603050405020304" pitchFamily="18" charset="0"/>
              </a:rPr>
              <a:t>a. Non-Return-to-Zero (NRZ): </a:t>
            </a:r>
          </a:p>
          <a:p>
            <a:pPr marL="0" indent="0" algn="just">
              <a:lnSpc>
                <a:spcPct val="110000"/>
              </a:lnSpc>
              <a:spcBef>
                <a:spcPts val="0"/>
              </a:spcBef>
            </a:pPr>
            <a:r>
              <a:rPr lang="en-US" sz="1800" dirty="0">
                <a:solidFill>
                  <a:schemeClr val="tx1"/>
                </a:solidFill>
                <a:latin typeface="Times New Roman" panose="02020603050405020304" pitchFamily="18" charset="0"/>
                <a:cs typeface="Times New Roman" panose="02020603050405020304" pitchFamily="18" charset="0"/>
              </a:rPr>
              <a:t>The voltages are on both sides of the time axis.</a:t>
            </a:r>
          </a:p>
          <a:p>
            <a:pPr marL="0" indent="0" algn="just">
              <a:lnSpc>
                <a:spcPct val="110000"/>
              </a:lnSpc>
              <a:spcBef>
                <a:spcPts val="0"/>
              </a:spcBef>
            </a:pPr>
            <a:r>
              <a:rPr lang="en-US" sz="1800" dirty="0">
                <a:solidFill>
                  <a:schemeClr val="tx1"/>
                </a:solidFill>
                <a:latin typeface="Times New Roman" panose="02020603050405020304" pitchFamily="18" charset="0"/>
                <a:cs typeface="Times New Roman" panose="02020603050405020304" pitchFamily="18" charset="0"/>
              </a:rPr>
              <a:t>Polar NRZ scheme can be implemented with </a:t>
            </a:r>
            <a:r>
              <a:rPr lang="en-US" sz="1800" b="1" dirty="0">
                <a:solidFill>
                  <a:schemeClr val="tx1"/>
                </a:solidFill>
                <a:latin typeface="Times New Roman" panose="02020603050405020304" pitchFamily="18" charset="0"/>
                <a:cs typeface="Times New Roman" panose="02020603050405020304" pitchFamily="18" charset="0"/>
              </a:rPr>
              <a:t>two voltages. </a:t>
            </a:r>
            <a:r>
              <a:rPr lang="en-US" sz="1800" dirty="0">
                <a:solidFill>
                  <a:schemeClr val="tx1"/>
                </a:solidFill>
                <a:latin typeface="Times New Roman" panose="02020603050405020304" pitchFamily="18" charset="0"/>
                <a:cs typeface="Times New Roman" panose="02020603050405020304" pitchFamily="18" charset="0"/>
              </a:rPr>
              <a:t>E.g. </a:t>
            </a:r>
            <a:r>
              <a:rPr lang="en-US" sz="1800" dirty="0" smtClean="0">
                <a:solidFill>
                  <a:schemeClr val="tx1"/>
                </a:solidFill>
                <a:latin typeface="Times New Roman" panose="02020603050405020304" pitchFamily="18" charset="0"/>
                <a:cs typeface="Times New Roman" panose="02020603050405020304" pitchFamily="18" charset="0"/>
              </a:rPr>
              <a:t>-V </a:t>
            </a:r>
            <a:r>
              <a:rPr lang="en-US" sz="1800" dirty="0">
                <a:solidFill>
                  <a:schemeClr val="tx1"/>
                </a:solidFill>
                <a:latin typeface="Times New Roman" panose="02020603050405020304" pitchFamily="18" charset="0"/>
                <a:cs typeface="Times New Roman" panose="02020603050405020304" pitchFamily="18" charset="0"/>
              </a:rPr>
              <a:t>for 1 and </a:t>
            </a:r>
            <a:r>
              <a:rPr lang="en-US" sz="1800" dirty="0" smtClean="0">
                <a:solidFill>
                  <a:schemeClr val="tx1"/>
                </a:solidFill>
                <a:latin typeface="Times New Roman" panose="02020603050405020304" pitchFamily="18" charset="0"/>
                <a:cs typeface="Times New Roman" panose="02020603050405020304" pitchFamily="18" charset="0"/>
              </a:rPr>
              <a:t>+V </a:t>
            </a:r>
            <a:r>
              <a:rPr lang="en-US" sz="1800" dirty="0">
                <a:solidFill>
                  <a:schemeClr val="tx1"/>
                </a:solidFill>
                <a:latin typeface="Times New Roman" panose="02020603050405020304" pitchFamily="18" charset="0"/>
                <a:cs typeface="Times New Roman" panose="02020603050405020304" pitchFamily="18" charset="0"/>
              </a:rPr>
              <a:t>for 0.</a:t>
            </a:r>
          </a:p>
          <a:p>
            <a:pPr marL="0" indent="0" algn="just">
              <a:lnSpc>
                <a:spcPct val="110000"/>
              </a:lnSpc>
              <a:spcBef>
                <a:spcPts val="0"/>
              </a:spcBef>
            </a:pPr>
            <a:r>
              <a:rPr lang="en-US" altLang="en-US" sz="1800" dirty="0">
                <a:latin typeface="Times New Roman" panose="02020603050405020304" pitchFamily="18" charset="0"/>
                <a:cs typeface="Times New Roman" panose="02020603050405020304" pitchFamily="18" charset="0"/>
              </a:rPr>
              <a:t>There are </a:t>
            </a:r>
            <a:r>
              <a:rPr lang="en-US" altLang="en-US" sz="1800" b="1" dirty="0">
                <a:solidFill>
                  <a:srgbClr val="C00000"/>
                </a:solidFill>
                <a:latin typeface="Times New Roman" panose="02020603050405020304" pitchFamily="18" charset="0"/>
                <a:cs typeface="Times New Roman" panose="02020603050405020304" pitchFamily="18" charset="0"/>
              </a:rPr>
              <a:t>two versions: </a:t>
            </a:r>
          </a:p>
          <a:p>
            <a:pPr marL="0" lvl="2" indent="0" algn="just">
              <a:lnSpc>
                <a:spcPct val="110000"/>
              </a:lnSpc>
              <a:spcBef>
                <a:spcPts val="0"/>
              </a:spcBef>
              <a:buFont typeface="Calibri"/>
              <a:buNone/>
            </a:pPr>
            <a:r>
              <a:rPr lang="en-US" altLang="en-US" sz="1800" b="1" dirty="0">
                <a:solidFill>
                  <a:srgbClr val="C00000"/>
                </a:solidFill>
                <a:latin typeface="Times New Roman" panose="02020603050405020304" pitchFamily="18" charset="0"/>
                <a:cs typeface="Times New Roman" panose="02020603050405020304" pitchFamily="18" charset="0"/>
              </a:rPr>
              <a:t>1. NZR - Level (NRZ-L) </a:t>
            </a:r>
            <a:r>
              <a:rPr lang="en-US" altLang="en-US" sz="1800" dirty="0">
                <a:solidFill>
                  <a:schemeClr val="tx1"/>
                </a:solidFill>
                <a:latin typeface="Times New Roman" panose="02020603050405020304" pitchFamily="18" charset="0"/>
                <a:cs typeface="Times New Roman" panose="02020603050405020304" pitchFamily="18" charset="0"/>
              </a:rPr>
              <a:t>- positive voltage for zero symbol and negative for the other.</a:t>
            </a:r>
          </a:p>
          <a:p>
            <a:pPr marL="0" lvl="2" indent="0" algn="just">
              <a:lnSpc>
                <a:spcPct val="110000"/>
              </a:lnSpc>
              <a:spcBef>
                <a:spcPts val="0"/>
              </a:spcBef>
              <a:buFont typeface="Calibri"/>
              <a:buNone/>
            </a:pPr>
            <a:r>
              <a:rPr lang="en-US" altLang="en-US" sz="1800" b="1" dirty="0">
                <a:solidFill>
                  <a:srgbClr val="C00000"/>
                </a:solidFill>
                <a:latin typeface="Times New Roman" panose="02020603050405020304" pitchFamily="18" charset="0"/>
                <a:cs typeface="Times New Roman" panose="02020603050405020304" pitchFamily="18" charset="0"/>
              </a:rPr>
              <a:t>2. NRZ - Inversion (NRZ-I) </a:t>
            </a:r>
            <a:r>
              <a:rPr lang="en-US" altLang="en-US" sz="1800" dirty="0">
                <a:latin typeface="Times New Roman" panose="02020603050405020304" pitchFamily="18" charset="0"/>
                <a:cs typeface="Times New Roman" panose="02020603050405020304" pitchFamily="18" charset="0"/>
              </a:rPr>
              <a:t>- </a:t>
            </a:r>
            <a:r>
              <a:rPr lang="en-US" altLang="en-US" sz="1800" dirty="0">
                <a:solidFill>
                  <a:schemeClr val="tx1"/>
                </a:solidFill>
                <a:latin typeface="Times New Roman" panose="02020603050405020304" pitchFamily="18" charset="0"/>
                <a:cs typeface="Times New Roman" panose="02020603050405020304" pitchFamily="18" charset="0"/>
              </a:rPr>
              <a:t>the change or lack of change in polarity determines the value of a symbol. E.g. a “1” symbol inverts the polarity a “0” does not. </a:t>
            </a:r>
          </a:p>
          <a:p>
            <a:endParaRPr lang="en-US" sz="1800" dirty="0">
              <a:latin typeface="Times New Roman" panose="02020603050405020304" pitchFamily="18" charset="0"/>
              <a:cs typeface="Times New Roman" panose="02020603050405020304" pitchFamily="18" charset="0"/>
            </a:endParaRPr>
          </a:p>
        </p:txBody>
      </p:sp>
      <p:pic>
        <p:nvPicPr>
          <p:cNvPr id="12" name="Picture 6">
            <a:extLst>
              <a:ext uri="{FF2B5EF4-FFF2-40B4-BE49-F238E27FC236}">
                <a16:creationId xmlns:a16="http://schemas.microsoft.com/office/drawing/2014/main" id="{BF6A5B22-74DA-47D7-B3A7-44C55A6DBA6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38776"/>
          <a:stretch/>
        </p:blipFill>
        <p:spPr bwMode="auto">
          <a:xfrm>
            <a:off x="4866367" y="311185"/>
            <a:ext cx="4121224" cy="24440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Rectangle 8"/>
          <p:cNvSpPr/>
          <p:nvPr/>
        </p:nvSpPr>
        <p:spPr>
          <a:xfrm>
            <a:off x="4995648" y="2880983"/>
            <a:ext cx="3862661" cy="1815882"/>
          </a:xfrm>
          <a:prstGeom prst="rect">
            <a:avLst/>
          </a:prstGeom>
          <a:solidFill>
            <a:schemeClr val="accent4">
              <a:lumMod val="20000"/>
              <a:lumOff val="80000"/>
            </a:schemeClr>
          </a:solidFill>
        </p:spPr>
        <p:txBody>
          <a:bodyPr wrap="square">
            <a:spAutoFit/>
          </a:bodyPr>
          <a:lstStyle/>
          <a:p>
            <a:r>
              <a:rPr lang="en-US" b="1" dirty="0">
                <a:solidFill>
                  <a:srgbClr val="FF0000"/>
                </a:solidFill>
                <a:latin typeface="Times New Roman" panose="02020603050405020304" pitchFamily="18" charset="0"/>
                <a:cs typeface="Times New Roman" panose="02020603050405020304" pitchFamily="18" charset="0"/>
              </a:rPr>
              <a:t>Advantages</a:t>
            </a:r>
            <a:endParaRPr lang="en-US" dirty="0">
              <a:solidFill>
                <a:srgbClr val="FF0000"/>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It is simple.</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No low-frequency components are present.</a:t>
            </a:r>
          </a:p>
          <a:p>
            <a:r>
              <a:rPr lang="en-US" b="1" dirty="0" smtClean="0">
                <a:solidFill>
                  <a:srgbClr val="FF0000"/>
                </a:solidFill>
                <a:latin typeface="Times New Roman" panose="02020603050405020304" pitchFamily="18" charset="0"/>
                <a:cs typeface="Times New Roman" panose="02020603050405020304" pitchFamily="18" charset="0"/>
              </a:rPr>
              <a:t>Disadvantages</a:t>
            </a:r>
            <a:endParaRPr lang="en-US" dirty="0">
              <a:solidFill>
                <a:srgbClr val="FF0000"/>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No error correction.</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No clock is present.</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The signal droop is caused at the places where the signal is non-zero at </a:t>
            </a:r>
            <a:r>
              <a:rPr lang="en-US" b="1" dirty="0">
                <a:latin typeface="Times New Roman" panose="02020603050405020304" pitchFamily="18" charset="0"/>
                <a:cs typeface="Times New Roman" panose="02020603050405020304" pitchFamily="18" charset="0"/>
              </a:rPr>
              <a:t>0 Hz</a:t>
            </a:r>
            <a:r>
              <a:rPr lang="en-US"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3865938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5" name="Google Shape;175;p28"/>
          <p:cNvSpPr txBox="1">
            <a:spLocks noGrp="1"/>
          </p:cNvSpPr>
          <p:nvPr>
            <p:ph type="dt" idx="10"/>
          </p:nvPr>
        </p:nvSpPr>
        <p:spPr>
          <a:prstGeom prst="rect">
            <a:avLst/>
          </a:prstGeom>
          <a:noFill/>
          <a:ln>
            <a:noFill/>
          </a:ln>
        </p:spPr>
        <p:txBody>
          <a:bodyPr spcFirstLastPara="1" wrap="square" lIns="68575" tIns="34275" rIns="68575" bIns="34275" anchor="ctr" anchorCtr="0">
            <a:noAutofit/>
          </a:bodyPr>
          <a:lstStyle/>
          <a:p>
            <a:pPr marL="0" lvl="0" indent="0" algn="l" rtl="0">
              <a:spcBef>
                <a:spcPts val="0"/>
              </a:spcBef>
              <a:spcAft>
                <a:spcPts val="0"/>
              </a:spcAft>
              <a:buNone/>
            </a:pPr>
            <a:fld id="{BCA7CC71-D4EE-4FCC-9676-246AB4D94438}" type="datetime1">
              <a:rPr lang="en-US" sz="800" b="1" smtClean="0">
                <a:solidFill>
                  <a:schemeClr val="dk1"/>
                </a:solidFill>
                <a:latin typeface="Times New Roman" panose="02020603050405020304" pitchFamily="18" charset="0"/>
                <a:cs typeface="Times New Roman" panose="02020603050405020304" pitchFamily="18" charset="0"/>
                <a:sym typeface="Times New Roman"/>
              </a:rPr>
              <a:t>2/1/2024</a:t>
            </a:fld>
            <a:endParaRPr sz="800" b="1">
              <a:solidFill>
                <a:schemeClr val="dk1"/>
              </a:solidFill>
              <a:latin typeface="Times New Roman" panose="02020603050405020304" pitchFamily="18" charset="0"/>
              <a:ea typeface="Times New Roman"/>
              <a:cs typeface="Times New Roman" panose="02020603050405020304" pitchFamily="18" charset="0"/>
              <a:sym typeface="Times New Roman"/>
            </a:endParaRPr>
          </a:p>
        </p:txBody>
      </p:sp>
      <p:sp>
        <p:nvSpPr>
          <p:cNvPr id="176" name="Google Shape;176;p28"/>
          <p:cNvSpPr txBox="1">
            <a:spLocks noGrp="1"/>
          </p:cNvSpPr>
          <p:nvPr>
            <p:ph type="ftr" idx="11"/>
          </p:nvPr>
        </p:nvSpPr>
        <p:spPr>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r>
              <a:rPr lang="en-GB" sz="800" b="1" smtClean="0">
                <a:solidFill>
                  <a:schemeClr val="dk1"/>
                </a:solidFill>
                <a:latin typeface="Times New Roman" panose="02020603050405020304" pitchFamily="18" charset="0"/>
                <a:ea typeface="Times New Roman"/>
                <a:cs typeface="Times New Roman" panose="02020603050405020304" pitchFamily="18" charset="0"/>
                <a:sym typeface="Times New Roman"/>
              </a:rPr>
              <a:t>Unit 1                Computer Networks        SY BTech(CSE)    Semester-4               2023-24    </a:t>
            </a:r>
            <a:endParaRPr sz="800" b="1">
              <a:solidFill>
                <a:schemeClr val="dk1"/>
              </a:solidFill>
              <a:latin typeface="Times New Roman" panose="02020603050405020304" pitchFamily="18" charset="0"/>
              <a:ea typeface="Times New Roman"/>
              <a:cs typeface="Times New Roman" panose="02020603050405020304" pitchFamily="18" charset="0"/>
              <a:sym typeface="Times New Roman"/>
            </a:endParaRPr>
          </a:p>
        </p:txBody>
      </p:sp>
      <p:sp>
        <p:nvSpPr>
          <p:cNvPr id="173" name="Google Shape;173;p28"/>
          <p:cNvSpPr txBox="1">
            <a:spLocks noGrp="1"/>
          </p:cNvSpPr>
          <p:nvPr>
            <p:ph type="sldNum" idx="12"/>
          </p:nvPr>
        </p:nvSpPr>
        <p:spPr>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en" sz="900">
                <a:solidFill>
                  <a:schemeClr val="dk1"/>
                </a:solidFill>
                <a:latin typeface="Times New Roman" panose="02020603050405020304" pitchFamily="18" charset="0"/>
                <a:ea typeface="Times New Roman"/>
                <a:cs typeface="Times New Roman" panose="02020603050405020304" pitchFamily="18" charset="0"/>
                <a:sym typeface="Times New Roman"/>
              </a:rPr>
              <a:t>6</a:t>
            </a:fld>
            <a:endParaRPr sz="900">
              <a:solidFill>
                <a:schemeClr val="dk1"/>
              </a:solidFill>
              <a:latin typeface="Times New Roman" panose="02020603050405020304" pitchFamily="18" charset="0"/>
              <a:ea typeface="Times New Roman"/>
              <a:cs typeface="Times New Roman" panose="02020603050405020304" pitchFamily="18" charset="0"/>
              <a:sym typeface="Times New Roman"/>
            </a:endParaRPr>
          </a:p>
        </p:txBody>
      </p:sp>
      <p:sp>
        <p:nvSpPr>
          <p:cNvPr id="172" name="Google Shape;172;p28"/>
          <p:cNvSpPr txBox="1">
            <a:spLocks noGrp="1"/>
          </p:cNvSpPr>
          <p:nvPr>
            <p:ph type="title" idx="4294967295"/>
          </p:nvPr>
        </p:nvSpPr>
        <p:spPr>
          <a:xfrm>
            <a:off x="1175706" y="45925"/>
            <a:ext cx="7032625" cy="727075"/>
          </a:xfrm>
          <a:prstGeom prst="rect">
            <a:avLst/>
          </a:prstGeom>
          <a:noFill/>
          <a:ln>
            <a:noFill/>
          </a:ln>
        </p:spPr>
        <p:txBody>
          <a:bodyPr spcFirstLastPara="1" wrap="square" lIns="68575" tIns="34275" rIns="68575" bIns="34275" anchor="b" anchorCtr="0">
            <a:normAutofit/>
          </a:bodyPr>
          <a:lstStyle/>
          <a:p>
            <a:pPr lvl="0"/>
            <a:r>
              <a:rPr lang="en-US" b="1" dirty="0">
                <a:solidFill>
                  <a:srgbClr val="7030A0"/>
                </a:solidFill>
                <a:latin typeface="Times New Roman" panose="02020603050405020304" pitchFamily="18" charset="0"/>
                <a:cs typeface="Times New Roman" panose="02020603050405020304" pitchFamily="18" charset="0"/>
              </a:rPr>
              <a:t>Guidelines for CCA and LCA</a:t>
            </a:r>
            <a:endParaRPr dirty="0">
              <a:solidFill>
                <a:srgbClr val="7030A0"/>
              </a:solidFill>
              <a:latin typeface="Times New Roman" panose="02020603050405020304" pitchFamily="18" charset="0"/>
              <a:ea typeface="Times New Roman"/>
              <a:cs typeface="Times New Roman" panose="02020603050405020304" pitchFamily="18" charset="0"/>
              <a:sym typeface="Times New Roman"/>
            </a:endParaRPr>
          </a:p>
        </p:txBody>
      </p:sp>
      <p:pic>
        <p:nvPicPr>
          <p:cNvPr id="174" name="Google Shape;174;p28"/>
          <p:cNvPicPr preferRelativeResize="0"/>
          <p:nvPr/>
        </p:nvPicPr>
        <p:blipFill rotWithShape="1">
          <a:blip r:embed="rId3">
            <a:alphaModFix/>
          </a:blip>
          <a:srcRect/>
          <a:stretch/>
        </p:blipFill>
        <p:spPr>
          <a:xfrm>
            <a:off x="41821" y="47020"/>
            <a:ext cx="952199" cy="900077"/>
          </a:xfrm>
          <a:prstGeom prst="rect">
            <a:avLst/>
          </a:prstGeom>
          <a:noFill/>
          <a:ln>
            <a:noFill/>
          </a:ln>
        </p:spPr>
      </p:pic>
      <p:sp>
        <p:nvSpPr>
          <p:cNvPr id="9" name="Rectangle 8">
            <a:extLst>
              <a:ext uri="{FF2B5EF4-FFF2-40B4-BE49-F238E27FC236}">
                <a16:creationId xmlns:a16="http://schemas.microsoft.com/office/drawing/2014/main" id="{9B68A6A2-9AB9-4E7C-B0E9-C46632173F65}"/>
              </a:ext>
            </a:extLst>
          </p:cNvPr>
          <p:cNvSpPr/>
          <p:nvPr/>
        </p:nvSpPr>
        <p:spPr>
          <a:xfrm>
            <a:off x="1175706" y="760667"/>
            <a:ext cx="2268571" cy="369332"/>
          </a:xfrm>
          <a:prstGeom prst="rect">
            <a:avLst/>
          </a:prstGeom>
        </p:spPr>
        <p:txBody>
          <a:bodyPr wrap="none">
            <a:spAutoFit/>
          </a:bodyPr>
          <a:lstStyle/>
          <a:p>
            <a:pPr algn="ctr"/>
            <a:r>
              <a:rPr lang="en-US" sz="1800" b="1" dirty="0">
                <a:solidFill>
                  <a:srgbClr val="C00000"/>
                </a:solidFill>
                <a:latin typeface="Times New Roman" panose="02020603050405020304" pitchFamily="18" charset="0"/>
                <a:ea typeface="Times New Roman" panose="02020603050405020304" pitchFamily="18" charset="0"/>
                <a:cs typeface="Times New Roman" panose="02020603050405020304" pitchFamily="18" charset="0"/>
              </a:rPr>
              <a:t>Examination Scheme</a:t>
            </a:r>
            <a:endParaRPr lang="en-US" sz="1100" dirty="0">
              <a:solidFill>
                <a:srgbClr val="C00000"/>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10" name="Rectangle 9">
            <a:extLst>
              <a:ext uri="{FF2B5EF4-FFF2-40B4-BE49-F238E27FC236}">
                <a16:creationId xmlns:a16="http://schemas.microsoft.com/office/drawing/2014/main" id="{83CC7EB6-9E1C-473D-BD51-F15071DD48DE}"/>
              </a:ext>
            </a:extLst>
          </p:cNvPr>
          <p:cNvSpPr/>
          <p:nvPr/>
        </p:nvSpPr>
        <p:spPr>
          <a:xfrm>
            <a:off x="4960348" y="977077"/>
            <a:ext cx="2385589" cy="338554"/>
          </a:xfrm>
          <a:prstGeom prst="rect">
            <a:avLst/>
          </a:prstGeom>
        </p:spPr>
        <p:txBody>
          <a:bodyPr wrap="none">
            <a:spAutoFit/>
          </a:bodyPr>
          <a:lstStyle/>
          <a:p>
            <a:pPr algn="ctr"/>
            <a:r>
              <a:rPr lang="en-US" sz="1600" b="1" dirty="0">
                <a:solidFill>
                  <a:srgbClr val="C00000"/>
                </a:solidFill>
                <a:latin typeface="Times New Roman" panose="02020603050405020304" pitchFamily="18" charset="0"/>
                <a:ea typeface="Times New Roman" panose="02020603050405020304" pitchFamily="18" charset="0"/>
                <a:cs typeface="Times New Roman" panose="02020603050405020304" pitchFamily="18" charset="0"/>
              </a:rPr>
              <a:t>CCA Marks Distribution</a:t>
            </a:r>
            <a:endParaRPr lang="en-US" sz="1050" dirty="0">
              <a:solidFill>
                <a:srgbClr val="C00000"/>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graphicFrame>
        <p:nvGraphicFramePr>
          <p:cNvPr id="11" name="Table 10">
            <a:extLst>
              <a:ext uri="{FF2B5EF4-FFF2-40B4-BE49-F238E27FC236}">
                <a16:creationId xmlns:a16="http://schemas.microsoft.com/office/drawing/2014/main" id="{67E1A57F-EB72-463A-8B8A-B18BEA9748D3}"/>
              </a:ext>
            </a:extLst>
          </p:cNvPr>
          <p:cNvGraphicFramePr>
            <a:graphicFrameLocks noGrp="1"/>
          </p:cNvGraphicFramePr>
          <p:nvPr>
            <p:extLst>
              <p:ext uri="{D42A27DB-BD31-4B8C-83A1-F6EECF244321}">
                <p14:modId xmlns:p14="http://schemas.microsoft.com/office/powerpoint/2010/main" val="1682050154"/>
              </p:ext>
            </p:extLst>
          </p:nvPr>
        </p:nvGraphicFramePr>
        <p:xfrm>
          <a:off x="247370" y="1220307"/>
          <a:ext cx="4134998" cy="1508825"/>
        </p:xfrm>
        <a:graphic>
          <a:graphicData uri="http://schemas.openxmlformats.org/drawingml/2006/table">
            <a:tbl>
              <a:tblPr/>
              <a:tblGrid>
                <a:gridCol w="584425">
                  <a:extLst>
                    <a:ext uri="{9D8B030D-6E8A-4147-A177-3AD203B41FA5}">
                      <a16:colId xmlns:a16="http://schemas.microsoft.com/office/drawing/2014/main" val="20000"/>
                    </a:ext>
                  </a:extLst>
                </a:gridCol>
                <a:gridCol w="2867527">
                  <a:extLst>
                    <a:ext uri="{9D8B030D-6E8A-4147-A177-3AD203B41FA5}">
                      <a16:colId xmlns:a16="http://schemas.microsoft.com/office/drawing/2014/main" val="20001"/>
                    </a:ext>
                  </a:extLst>
                </a:gridCol>
                <a:gridCol w="683046">
                  <a:extLst>
                    <a:ext uri="{9D8B030D-6E8A-4147-A177-3AD203B41FA5}">
                      <a16:colId xmlns:a16="http://schemas.microsoft.com/office/drawing/2014/main" val="20002"/>
                    </a:ext>
                  </a:extLst>
                </a:gridCol>
              </a:tblGrid>
              <a:tr h="198591">
                <a:tc>
                  <a:txBody>
                    <a:bodyPr/>
                    <a:lstStyle/>
                    <a:p>
                      <a:pPr marL="0" marR="0" algn="ctr">
                        <a:spcBef>
                          <a:spcPts val="0"/>
                        </a:spcBef>
                        <a:spcAft>
                          <a:spcPts val="0"/>
                        </a:spcAft>
                      </a:pPr>
                      <a:r>
                        <a:rPr lang="en-US" sz="1200" b="1" dirty="0">
                          <a:effectLst/>
                          <a:latin typeface="Times New Roman" panose="02020603050405020304" pitchFamily="18" charset="0"/>
                          <a:ea typeface="Cambria" panose="02040503050406030204" pitchFamily="18" charset="0"/>
                          <a:cs typeface="Times New Roman" panose="02020603050405020304" pitchFamily="18" charset="0"/>
                        </a:rPr>
                        <a:t>Sr. No.</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marL="1016000" marR="0">
                        <a:spcBef>
                          <a:spcPts val="0"/>
                        </a:spcBef>
                        <a:spcAft>
                          <a:spcPts val="0"/>
                        </a:spcAft>
                      </a:pPr>
                      <a:r>
                        <a:rPr lang="en-US" sz="1200" b="1" dirty="0">
                          <a:effectLst/>
                          <a:latin typeface="Times New Roman" panose="02020603050405020304" pitchFamily="18" charset="0"/>
                          <a:ea typeface="Cambria" panose="02040503050406030204" pitchFamily="18" charset="0"/>
                          <a:cs typeface="Times New Roman" panose="02020603050405020304" pitchFamily="18" charset="0"/>
                        </a:rPr>
                        <a:t>Examination Scheme</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marL="0" marR="0" algn="ctr">
                        <a:spcBef>
                          <a:spcPts val="0"/>
                        </a:spcBef>
                        <a:spcAft>
                          <a:spcPts val="0"/>
                        </a:spcAft>
                      </a:pPr>
                      <a:r>
                        <a:rPr lang="en-US" sz="1200" b="1">
                          <a:effectLst/>
                          <a:latin typeface="Times New Roman" panose="02020603050405020304" pitchFamily="18" charset="0"/>
                          <a:ea typeface="Cambria" panose="02040503050406030204" pitchFamily="18" charset="0"/>
                          <a:cs typeface="Times New Roman" panose="02020603050405020304" pitchFamily="18" charset="0"/>
                        </a:rPr>
                        <a:t>Marks</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000"/>
                  </a:ext>
                </a:extLst>
              </a:tr>
              <a:tr h="190094">
                <a:tc>
                  <a:txBody>
                    <a:bodyPr/>
                    <a:lstStyle/>
                    <a:p>
                      <a:pPr marL="0" marR="0">
                        <a:spcBef>
                          <a:spcPts val="0"/>
                        </a:spcBef>
                        <a:spcAft>
                          <a:spcPts val="0"/>
                        </a:spcAft>
                      </a:pPr>
                      <a:r>
                        <a:rPr lang="en-US" sz="120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20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75429">
                <a:tc>
                  <a:txBody>
                    <a:bodyPr/>
                    <a:lstStyle/>
                    <a:p>
                      <a:pPr marL="0" marR="0" algn="ctr">
                        <a:spcBef>
                          <a:spcPts val="0"/>
                        </a:spcBef>
                        <a:spcAft>
                          <a:spcPts val="0"/>
                        </a:spcAft>
                      </a:pPr>
                      <a:r>
                        <a:rPr lang="en-US" sz="1200">
                          <a:effectLst/>
                          <a:latin typeface="Times New Roman" panose="02020603050405020304" pitchFamily="18" charset="0"/>
                          <a:ea typeface="Cambria" panose="02040503050406030204" pitchFamily="18" charset="0"/>
                          <a:cs typeface="Times New Roman" panose="02020603050405020304" pitchFamily="18" charset="0"/>
                        </a:rPr>
                        <a:t>1.</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marL="63500" marR="0">
                        <a:spcBef>
                          <a:spcPts val="0"/>
                        </a:spcBef>
                        <a:spcAft>
                          <a:spcPts val="0"/>
                        </a:spcAft>
                      </a:pPr>
                      <a:r>
                        <a:rPr lang="en-US" sz="1200" dirty="0">
                          <a:effectLst/>
                          <a:latin typeface="Times New Roman" panose="02020603050405020304" pitchFamily="18" charset="0"/>
                          <a:ea typeface="Cambria" panose="02040503050406030204" pitchFamily="18" charset="0"/>
                          <a:cs typeface="Times New Roman" panose="02020603050405020304" pitchFamily="18" charset="0"/>
                        </a:rPr>
                        <a:t>Class Continuous Assessment (CCA)</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marL="0" marR="0" algn="ctr">
                        <a:spcBef>
                          <a:spcPts val="0"/>
                        </a:spcBef>
                        <a:spcAft>
                          <a:spcPts val="0"/>
                        </a:spcAft>
                      </a:pPr>
                      <a:r>
                        <a:rPr lang="en-US" sz="1400" b="1" dirty="0">
                          <a:effectLst/>
                          <a:latin typeface="Times New Roman" panose="02020603050405020304" pitchFamily="18" charset="0"/>
                          <a:ea typeface="Times New Roman" panose="02020603050405020304" pitchFamily="18" charset="0"/>
                          <a:cs typeface="Times New Roman" panose="02020603050405020304" pitchFamily="18" charset="0"/>
                        </a:rPr>
                        <a:t>30</a:t>
                      </a:r>
                      <a:endParaRPr lang="en-US" sz="140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002"/>
                  </a:ext>
                </a:extLst>
              </a:tr>
              <a:tr h="126764">
                <a:tc>
                  <a:txBody>
                    <a:bodyPr/>
                    <a:lstStyle/>
                    <a:p>
                      <a:pPr marL="0" marR="0">
                        <a:spcBef>
                          <a:spcPts val="0"/>
                        </a:spcBef>
                        <a:spcAft>
                          <a:spcPts val="0"/>
                        </a:spcAft>
                      </a:pPr>
                      <a:r>
                        <a:rPr lang="en-US" sz="120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400" b="1"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40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176315">
                <a:tc>
                  <a:txBody>
                    <a:bodyPr/>
                    <a:lstStyle/>
                    <a:p>
                      <a:pPr marL="0" marR="0" algn="ctr">
                        <a:spcBef>
                          <a:spcPts val="0"/>
                        </a:spcBef>
                        <a:spcAft>
                          <a:spcPts val="0"/>
                        </a:spcAft>
                      </a:pPr>
                      <a:r>
                        <a:rPr lang="en-US" sz="1200">
                          <a:effectLst/>
                          <a:latin typeface="Times New Roman" panose="02020603050405020304" pitchFamily="18" charset="0"/>
                          <a:ea typeface="Cambria" panose="02040503050406030204" pitchFamily="18" charset="0"/>
                          <a:cs typeface="Times New Roman" panose="02020603050405020304" pitchFamily="18" charset="0"/>
                        </a:rPr>
                        <a:t>2.</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marL="63500" marR="0">
                        <a:spcBef>
                          <a:spcPts val="0"/>
                        </a:spcBef>
                        <a:spcAft>
                          <a:spcPts val="0"/>
                        </a:spcAft>
                      </a:pPr>
                      <a:r>
                        <a:rPr lang="en-US" sz="1200" dirty="0">
                          <a:effectLst/>
                          <a:latin typeface="Times New Roman" panose="02020603050405020304" pitchFamily="18" charset="0"/>
                          <a:ea typeface="Cambria" panose="02040503050406030204" pitchFamily="18" charset="0"/>
                          <a:cs typeface="Times New Roman" panose="02020603050405020304" pitchFamily="18" charset="0"/>
                        </a:rPr>
                        <a:t>Laboratory Continuous Assessment (LCA)</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marL="0" marR="0" algn="ctr">
                        <a:spcBef>
                          <a:spcPts val="0"/>
                        </a:spcBef>
                        <a:spcAft>
                          <a:spcPts val="0"/>
                        </a:spcAft>
                      </a:pPr>
                      <a:r>
                        <a:rPr lang="en-US" sz="1400" b="1" dirty="0">
                          <a:effectLst/>
                          <a:latin typeface="Times New Roman" panose="02020603050405020304" pitchFamily="18" charset="0"/>
                          <a:ea typeface="Calibri" panose="020F0502020204030204" pitchFamily="34" charset="0"/>
                          <a:cs typeface="Times New Roman" panose="02020603050405020304" pitchFamily="18" charset="0"/>
                        </a:rPr>
                        <a:t>30</a:t>
                      </a: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004"/>
                  </a:ext>
                </a:extLst>
              </a:tr>
              <a:tr h="157997">
                <a:tc>
                  <a:txBody>
                    <a:bodyPr/>
                    <a:lstStyle/>
                    <a:p>
                      <a:pPr marL="0" marR="0">
                        <a:spcBef>
                          <a:spcPts val="0"/>
                        </a:spcBef>
                        <a:spcAft>
                          <a:spcPts val="0"/>
                        </a:spcAft>
                      </a:pPr>
                      <a:r>
                        <a:rPr lang="en-US" sz="120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400" b="1"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40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176315">
                <a:tc>
                  <a:txBody>
                    <a:bodyPr/>
                    <a:lstStyle/>
                    <a:p>
                      <a:pPr marL="0" marR="0" algn="ctr">
                        <a:spcBef>
                          <a:spcPts val="0"/>
                        </a:spcBef>
                        <a:spcAft>
                          <a:spcPts val="0"/>
                        </a:spcAft>
                      </a:pPr>
                      <a:r>
                        <a:rPr lang="en-US" sz="1200">
                          <a:effectLst/>
                          <a:latin typeface="Times New Roman" panose="02020603050405020304" pitchFamily="18" charset="0"/>
                          <a:ea typeface="Cambria" panose="02040503050406030204" pitchFamily="18" charset="0"/>
                          <a:cs typeface="Times New Roman" panose="02020603050405020304" pitchFamily="18" charset="0"/>
                        </a:rPr>
                        <a:t>3.</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marL="63500" marR="0">
                        <a:spcBef>
                          <a:spcPts val="0"/>
                        </a:spcBef>
                        <a:spcAft>
                          <a:spcPts val="0"/>
                        </a:spcAft>
                      </a:pPr>
                      <a:r>
                        <a:rPr lang="en-US" sz="1200" dirty="0">
                          <a:effectLst/>
                          <a:latin typeface="Times New Roman" panose="02020603050405020304" pitchFamily="18" charset="0"/>
                          <a:ea typeface="Cambria" panose="02040503050406030204" pitchFamily="18" charset="0"/>
                          <a:cs typeface="Times New Roman" panose="02020603050405020304" pitchFamily="18" charset="0"/>
                        </a:rPr>
                        <a:t>Term End Examination</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marL="0" marR="0" algn="ctr">
                        <a:spcBef>
                          <a:spcPts val="0"/>
                        </a:spcBef>
                        <a:spcAft>
                          <a:spcPts val="0"/>
                        </a:spcAft>
                      </a:pPr>
                      <a:r>
                        <a:rPr lang="en-US" sz="1400" b="1" dirty="0">
                          <a:effectLst/>
                          <a:latin typeface="Times New Roman" panose="02020603050405020304" pitchFamily="18" charset="0"/>
                          <a:ea typeface="Times New Roman" panose="02020603050405020304" pitchFamily="18" charset="0"/>
                          <a:cs typeface="Times New Roman" panose="02020603050405020304" pitchFamily="18" charset="0"/>
                        </a:rPr>
                        <a:t>40</a:t>
                      </a:r>
                      <a:endParaRPr lang="en-US" sz="140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006"/>
                  </a:ext>
                </a:extLst>
              </a:tr>
              <a:tr h="41583">
                <a:tc>
                  <a:txBody>
                    <a:bodyPr/>
                    <a:lstStyle/>
                    <a:p>
                      <a:pPr marL="0" marR="0">
                        <a:spcBef>
                          <a:spcPts val="0"/>
                        </a:spcBef>
                        <a:spcAft>
                          <a:spcPts val="0"/>
                        </a:spcAft>
                      </a:pPr>
                      <a:r>
                        <a:rPr lang="en-US" sz="350">
                          <a:effectLst/>
                          <a:latin typeface="Times New Roman" panose="02020603050405020304" pitchFamily="18" charset="0"/>
                          <a:ea typeface="Times New Roman" panose="02020603050405020304" pitchFamily="18" charset="0"/>
                          <a:cs typeface="Arial" panose="020B0604020202020204" pitchFamily="34" charset="0"/>
                        </a:rPr>
                        <a:t> </a:t>
                      </a:r>
                      <a:endParaRPr lang="en-US" sz="1000">
                        <a:effectLst/>
                        <a:latin typeface="Calibri" panose="020F0502020204030204" pitchFamily="34" charset="0"/>
                        <a:ea typeface="Calibri" panose="020F0502020204030204" pitchFamily="34" charset="0"/>
                        <a:cs typeface="Arial" panose="020B0604020202020204" pitchFamily="34"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350" dirty="0">
                          <a:effectLst/>
                          <a:latin typeface="Times New Roman" panose="02020603050405020304" pitchFamily="18" charset="0"/>
                          <a:ea typeface="Times New Roman" panose="02020603050405020304" pitchFamily="18" charset="0"/>
                          <a:cs typeface="Arial" panose="020B0604020202020204" pitchFamily="34" charset="0"/>
                        </a:rPr>
                        <a:t> </a:t>
                      </a:r>
                      <a:endParaRPr lang="en-US" sz="1000" dirty="0">
                        <a:effectLst/>
                        <a:latin typeface="Calibri" panose="020F0502020204030204" pitchFamily="34" charset="0"/>
                        <a:ea typeface="Calibri" panose="020F0502020204030204" pitchFamily="34" charset="0"/>
                        <a:cs typeface="Arial" panose="020B0604020202020204" pitchFamily="34"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350" dirty="0">
                          <a:effectLst/>
                          <a:latin typeface="Times New Roman" panose="02020603050405020304" pitchFamily="18" charset="0"/>
                          <a:ea typeface="Times New Roman" panose="02020603050405020304" pitchFamily="18" charset="0"/>
                          <a:cs typeface="Arial" panose="020B0604020202020204" pitchFamily="34" charset="0"/>
                        </a:rPr>
                        <a:t> </a:t>
                      </a:r>
                      <a:endParaRPr lang="en-US" sz="1000" dirty="0">
                        <a:effectLst/>
                        <a:latin typeface="Calibri" panose="020F0502020204030204" pitchFamily="34" charset="0"/>
                        <a:ea typeface="Calibri" panose="020F0502020204030204" pitchFamily="34" charset="0"/>
                        <a:cs typeface="Arial" panose="020B0604020202020204" pitchFamily="34"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bl>
          </a:graphicData>
        </a:graphic>
      </p:graphicFrame>
      <p:graphicFrame>
        <p:nvGraphicFramePr>
          <p:cNvPr id="13" name="Table 12">
            <a:extLst>
              <a:ext uri="{FF2B5EF4-FFF2-40B4-BE49-F238E27FC236}">
                <a16:creationId xmlns:a16="http://schemas.microsoft.com/office/drawing/2014/main" id="{DD8D839A-0E63-48FB-9E40-BB0243022EB2}"/>
              </a:ext>
            </a:extLst>
          </p:cNvPr>
          <p:cNvGraphicFramePr>
            <a:graphicFrameLocks noGrp="1"/>
          </p:cNvGraphicFramePr>
          <p:nvPr>
            <p:extLst>
              <p:ext uri="{D42A27DB-BD31-4B8C-83A1-F6EECF244321}">
                <p14:modId xmlns:p14="http://schemas.microsoft.com/office/powerpoint/2010/main" val="1868389929"/>
              </p:ext>
            </p:extLst>
          </p:nvPr>
        </p:nvGraphicFramePr>
        <p:xfrm>
          <a:off x="4692018" y="1326507"/>
          <a:ext cx="4134998" cy="1614029"/>
        </p:xfrm>
        <a:graphic>
          <a:graphicData uri="http://schemas.openxmlformats.org/drawingml/2006/table">
            <a:tbl>
              <a:tblPr/>
              <a:tblGrid>
                <a:gridCol w="600416">
                  <a:extLst>
                    <a:ext uri="{9D8B030D-6E8A-4147-A177-3AD203B41FA5}">
                      <a16:colId xmlns:a16="http://schemas.microsoft.com/office/drawing/2014/main" val="20000"/>
                    </a:ext>
                  </a:extLst>
                </a:gridCol>
                <a:gridCol w="2875402">
                  <a:extLst>
                    <a:ext uri="{9D8B030D-6E8A-4147-A177-3AD203B41FA5}">
                      <a16:colId xmlns:a16="http://schemas.microsoft.com/office/drawing/2014/main" val="20001"/>
                    </a:ext>
                  </a:extLst>
                </a:gridCol>
                <a:gridCol w="659180">
                  <a:extLst>
                    <a:ext uri="{9D8B030D-6E8A-4147-A177-3AD203B41FA5}">
                      <a16:colId xmlns:a16="http://schemas.microsoft.com/office/drawing/2014/main" val="20002"/>
                    </a:ext>
                  </a:extLst>
                </a:gridCol>
              </a:tblGrid>
              <a:tr h="463409">
                <a:tc>
                  <a:txBody>
                    <a:bodyPr/>
                    <a:lstStyle/>
                    <a:p>
                      <a:pPr marL="0" marR="0" algn="ctr">
                        <a:spcBef>
                          <a:spcPts val="0"/>
                        </a:spcBef>
                        <a:spcAft>
                          <a:spcPts val="0"/>
                        </a:spcAft>
                      </a:pPr>
                      <a:r>
                        <a:rPr lang="en-US" sz="1200" b="1" dirty="0">
                          <a:effectLst/>
                          <a:latin typeface="Times New Roman" panose="02020603050405020304" pitchFamily="18" charset="0"/>
                          <a:ea typeface="Cambria" panose="02040503050406030204" pitchFamily="18" charset="0"/>
                          <a:cs typeface="Times New Roman" panose="02020603050405020304" pitchFamily="18" charset="0"/>
                        </a:rPr>
                        <a:t>Sr. No.</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marL="1016000" marR="0" lvl="2" algn="l">
                        <a:spcBef>
                          <a:spcPts val="0"/>
                        </a:spcBef>
                        <a:spcAft>
                          <a:spcPts val="0"/>
                        </a:spcAft>
                      </a:pPr>
                      <a:r>
                        <a:rPr lang="en-US" sz="1200" b="1" dirty="0">
                          <a:effectLst/>
                          <a:latin typeface="Times New Roman" panose="02020603050405020304" pitchFamily="18" charset="0"/>
                          <a:ea typeface="Cambria" panose="02040503050406030204" pitchFamily="18" charset="0"/>
                          <a:cs typeface="Times New Roman" panose="02020603050405020304" pitchFamily="18" charset="0"/>
                        </a:rPr>
                        <a:t>Class Continuous Assessment: (30 Marks)</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marL="0" marR="0" algn="ctr">
                        <a:spcBef>
                          <a:spcPts val="0"/>
                        </a:spcBef>
                        <a:spcAft>
                          <a:spcPts val="0"/>
                        </a:spcAft>
                      </a:pPr>
                      <a:r>
                        <a:rPr lang="en-US" sz="1200" b="1">
                          <a:effectLst/>
                          <a:latin typeface="Times New Roman" panose="02020603050405020304" pitchFamily="18" charset="0"/>
                          <a:ea typeface="Cambria" panose="02040503050406030204" pitchFamily="18" charset="0"/>
                          <a:cs typeface="Times New Roman" panose="02020603050405020304" pitchFamily="18" charset="0"/>
                        </a:rPr>
                        <a:t>Marks</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000"/>
                  </a:ext>
                </a:extLst>
              </a:tr>
              <a:tr h="160563">
                <a:tc>
                  <a:txBody>
                    <a:bodyPr/>
                    <a:lstStyle/>
                    <a:p>
                      <a:pPr marL="0" marR="0">
                        <a:spcBef>
                          <a:spcPts val="0"/>
                        </a:spcBef>
                        <a:spcAft>
                          <a:spcPts val="0"/>
                        </a:spcAft>
                      </a:pPr>
                      <a:r>
                        <a:rPr lang="en-US" sz="120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20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54470">
                <a:tc>
                  <a:txBody>
                    <a:bodyPr/>
                    <a:lstStyle/>
                    <a:p>
                      <a:pPr marL="0" marR="0" algn="ctr">
                        <a:spcBef>
                          <a:spcPts val="0"/>
                        </a:spcBef>
                        <a:spcAft>
                          <a:spcPts val="0"/>
                        </a:spcAft>
                      </a:pPr>
                      <a:r>
                        <a:rPr lang="en-US" sz="1200">
                          <a:effectLst/>
                          <a:latin typeface="Times New Roman" panose="02020603050405020304" pitchFamily="18" charset="0"/>
                          <a:ea typeface="Cambria" panose="02040503050406030204" pitchFamily="18" charset="0"/>
                          <a:cs typeface="Times New Roman" panose="02020603050405020304" pitchFamily="18" charset="0"/>
                        </a:rPr>
                        <a:t>1.</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marL="63500" marR="0">
                        <a:spcBef>
                          <a:spcPts val="0"/>
                        </a:spcBef>
                        <a:spcAft>
                          <a:spcPts val="0"/>
                        </a:spcAft>
                      </a:pPr>
                      <a:r>
                        <a:rPr lang="en-US" sz="1200" dirty="0">
                          <a:effectLst/>
                          <a:latin typeface="Times New Roman" panose="02020603050405020304" pitchFamily="18" charset="0"/>
                          <a:ea typeface="Cambria" panose="02040503050406030204" pitchFamily="18" charset="0"/>
                          <a:cs typeface="Times New Roman" panose="02020603050405020304" pitchFamily="18" charset="0"/>
                        </a:rPr>
                        <a:t>Mid Term Exam</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marL="0" marR="0" algn="ctr">
                        <a:spcBef>
                          <a:spcPts val="0"/>
                        </a:spcBef>
                        <a:spcAft>
                          <a:spcPts val="0"/>
                        </a:spcAft>
                      </a:pP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15</a:t>
                      </a: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002"/>
                  </a:ext>
                </a:extLst>
              </a:tr>
              <a:tr h="154470">
                <a:tc>
                  <a:txBody>
                    <a:bodyPr/>
                    <a:lstStyle/>
                    <a:p>
                      <a:pPr marL="0" marR="0">
                        <a:spcBef>
                          <a:spcPts val="0"/>
                        </a:spcBef>
                        <a:spcAft>
                          <a:spcPts val="0"/>
                        </a:spcAft>
                      </a:pPr>
                      <a:r>
                        <a:rPr lang="en-US" sz="120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20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154470">
                <a:tc>
                  <a:txBody>
                    <a:bodyPr/>
                    <a:lstStyle/>
                    <a:p>
                      <a:pPr marL="0" marR="0" algn="ctr">
                        <a:spcBef>
                          <a:spcPts val="0"/>
                        </a:spcBef>
                        <a:spcAft>
                          <a:spcPts val="0"/>
                        </a:spcAft>
                      </a:pPr>
                      <a:r>
                        <a:rPr lang="en-US" sz="1200">
                          <a:effectLst/>
                          <a:latin typeface="Times New Roman" panose="02020603050405020304" pitchFamily="18" charset="0"/>
                          <a:ea typeface="Cambria" panose="02040503050406030204" pitchFamily="18" charset="0"/>
                          <a:cs typeface="Times New Roman" panose="02020603050405020304" pitchFamily="18" charset="0"/>
                        </a:rPr>
                        <a:t>2.</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marL="63500" marR="0">
                        <a:spcBef>
                          <a:spcPts val="0"/>
                        </a:spcBef>
                        <a:spcAft>
                          <a:spcPts val="0"/>
                        </a:spcAft>
                      </a:pPr>
                      <a:r>
                        <a:rPr lang="en-US" sz="1200" dirty="0">
                          <a:effectLst/>
                          <a:latin typeface="Times New Roman" panose="02020603050405020304" pitchFamily="18" charset="0"/>
                          <a:ea typeface="Cambria" panose="02040503050406030204" pitchFamily="18" charset="0"/>
                          <a:cs typeface="Times New Roman" panose="02020603050405020304" pitchFamily="18" charset="0"/>
                        </a:rPr>
                        <a:t>Active Learning</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marL="0" marR="0" algn="ctr">
                        <a:spcBef>
                          <a:spcPts val="0"/>
                        </a:spcBef>
                        <a:spcAft>
                          <a:spcPts val="0"/>
                        </a:spcAft>
                      </a:pP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10</a:t>
                      </a: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004"/>
                  </a:ext>
                </a:extLst>
              </a:tr>
              <a:tr h="154470">
                <a:tc>
                  <a:txBody>
                    <a:bodyPr/>
                    <a:lstStyle/>
                    <a:p>
                      <a:pPr marL="0" marR="0">
                        <a:spcBef>
                          <a:spcPts val="0"/>
                        </a:spcBef>
                        <a:spcAft>
                          <a:spcPts val="0"/>
                        </a:spcAft>
                      </a:pPr>
                      <a:r>
                        <a:rPr lang="en-US" sz="120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20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154470">
                <a:tc>
                  <a:txBody>
                    <a:bodyPr/>
                    <a:lstStyle/>
                    <a:p>
                      <a:pPr marL="0" marR="0" algn="ctr">
                        <a:spcBef>
                          <a:spcPts val="0"/>
                        </a:spcBef>
                        <a:spcAft>
                          <a:spcPts val="0"/>
                        </a:spcAft>
                      </a:pPr>
                      <a:r>
                        <a:rPr lang="en-US" sz="1200">
                          <a:effectLst/>
                          <a:latin typeface="Times New Roman" panose="02020603050405020304" pitchFamily="18" charset="0"/>
                          <a:ea typeface="Cambria" panose="02040503050406030204" pitchFamily="18" charset="0"/>
                          <a:cs typeface="Times New Roman" panose="02020603050405020304" pitchFamily="18" charset="0"/>
                        </a:rPr>
                        <a:t>3.</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marL="63500" marR="0">
                        <a:spcBef>
                          <a:spcPts val="0"/>
                        </a:spcBef>
                        <a:spcAft>
                          <a:spcPts val="0"/>
                        </a:spcAft>
                      </a:pPr>
                      <a:r>
                        <a:rPr lang="en-US" sz="1200" dirty="0" smtClean="0">
                          <a:effectLst/>
                          <a:latin typeface="Times New Roman" panose="02020603050405020304" pitchFamily="18" charset="0"/>
                          <a:ea typeface="Cambria" panose="02040503050406030204" pitchFamily="18" charset="0"/>
                          <a:cs typeface="Times New Roman" panose="02020603050405020304" pitchFamily="18" charset="0"/>
                        </a:rPr>
                        <a:t>Theory Assignment</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marL="0" marR="0" algn="ctr">
                        <a:spcBef>
                          <a:spcPts val="0"/>
                        </a:spcBef>
                        <a:spcAft>
                          <a:spcPts val="0"/>
                        </a:spcAft>
                      </a:pP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05</a:t>
                      </a: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006"/>
                  </a:ext>
                </a:extLst>
              </a:tr>
              <a:tr h="45054">
                <a:tc>
                  <a:txBody>
                    <a:bodyPr/>
                    <a:lstStyle/>
                    <a:p>
                      <a:pPr marL="0" marR="0">
                        <a:spcBef>
                          <a:spcPts val="0"/>
                        </a:spcBef>
                        <a:spcAft>
                          <a:spcPts val="0"/>
                        </a:spcAft>
                      </a:pPr>
                      <a:r>
                        <a:rPr lang="en-US" sz="350">
                          <a:effectLst/>
                          <a:latin typeface="Times New Roman" panose="02020603050405020304" pitchFamily="18" charset="0"/>
                          <a:ea typeface="Times New Roman" panose="02020603050405020304" pitchFamily="18" charset="0"/>
                          <a:cs typeface="Arial" panose="020B0604020202020204" pitchFamily="34" charset="0"/>
                        </a:rPr>
                        <a:t> </a:t>
                      </a:r>
                      <a:endParaRPr lang="en-US" sz="1000">
                        <a:effectLst/>
                        <a:latin typeface="Calibri" panose="020F0502020204030204" pitchFamily="34" charset="0"/>
                        <a:ea typeface="Calibri" panose="020F0502020204030204" pitchFamily="34" charset="0"/>
                        <a:cs typeface="Arial" panose="020B0604020202020204" pitchFamily="34"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350">
                          <a:effectLst/>
                          <a:latin typeface="Times New Roman" panose="02020603050405020304" pitchFamily="18" charset="0"/>
                          <a:ea typeface="Times New Roman" panose="02020603050405020304" pitchFamily="18" charset="0"/>
                          <a:cs typeface="Arial" panose="020B0604020202020204" pitchFamily="34" charset="0"/>
                        </a:rPr>
                        <a:t> </a:t>
                      </a:r>
                      <a:endParaRPr lang="en-US" sz="1000">
                        <a:effectLst/>
                        <a:latin typeface="Calibri" panose="020F0502020204030204" pitchFamily="34" charset="0"/>
                        <a:ea typeface="Calibri" panose="020F0502020204030204" pitchFamily="34" charset="0"/>
                        <a:cs typeface="Arial" panose="020B0604020202020204" pitchFamily="34"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350" dirty="0">
                          <a:effectLst/>
                          <a:latin typeface="Times New Roman" panose="02020603050405020304" pitchFamily="18" charset="0"/>
                          <a:ea typeface="Times New Roman" panose="02020603050405020304" pitchFamily="18" charset="0"/>
                          <a:cs typeface="Arial" panose="020B0604020202020204" pitchFamily="34" charset="0"/>
                        </a:rPr>
                        <a:t> </a:t>
                      </a:r>
                      <a:endParaRPr lang="en-US" sz="1000" dirty="0">
                        <a:effectLst/>
                        <a:latin typeface="Calibri" panose="020F0502020204030204" pitchFamily="34" charset="0"/>
                        <a:ea typeface="Calibri" panose="020F0502020204030204" pitchFamily="34" charset="0"/>
                        <a:cs typeface="Arial" panose="020B0604020202020204" pitchFamily="34"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bl>
          </a:graphicData>
        </a:graphic>
      </p:graphicFrame>
      <p:graphicFrame>
        <p:nvGraphicFramePr>
          <p:cNvPr id="14" name="Table 13">
            <a:extLst>
              <a:ext uri="{FF2B5EF4-FFF2-40B4-BE49-F238E27FC236}">
                <a16:creationId xmlns:a16="http://schemas.microsoft.com/office/drawing/2014/main" id="{BB63BA87-0652-4E5C-BD6B-2BE22E46BC74}"/>
              </a:ext>
            </a:extLst>
          </p:cNvPr>
          <p:cNvGraphicFramePr>
            <a:graphicFrameLocks noGrp="1"/>
          </p:cNvGraphicFramePr>
          <p:nvPr>
            <p:extLst>
              <p:ext uri="{D42A27DB-BD31-4B8C-83A1-F6EECF244321}">
                <p14:modId xmlns:p14="http://schemas.microsoft.com/office/powerpoint/2010/main" val="3817374066"/>
              </p:ext>
            </p:extLst>
          </p:nvPr>
        </p:nvGraphicFramePr>
        <p:xfrm>
          <a:off x="247370" y="2782659"/>
          <a:ext cx="4134998" cy="1705181"/>
        </p:xfrm>
        <a:graphic>
          <a:graphicData uri="http://schemas.openxmlformats.org/drawingml/2006/table">
            <a:tbl>
              <a:tblPr/>
              <a:tblGrid>
                <a:gridCol w="600416">
                  <a:extLst>
                    <a:ext uri="{9D8B030D-6E8A-4147-A177-3AD203B41FA5}">
                      <a16:colId xmlns:a16="http://schemas.microsoft.com/office/drawing/2014/main" val="20000"/>
                    </a:ext>
                  </a:extLst>
                </a:gridCol>
                <a:gridCol w="2875402">
                  <a:extLst>
                    <a:ext uri="{9D8B030D-6E8A-4147-A177-3AD203B41FA5}">
                      <a16:colId xmlns:a16="http://schemas.microsoft.com/office/drawing/2014/main" val="20001"/>
                    </a:ext>
                  </a:extLst>
                </a:gridCol>
                <a:gridCol w="659180">
                  <a:extLst>
                    <a:ext uri="{9D8B030D-6E8A-4147-A177-3AD203B41FA5}">
                      <a16:colId xmlns:a16="http://schemas.microsoft.com/office/drawing/2014/main" val="20002"/>
                    </a:ext>
                  </a:extLst>
                </a:gridCol>
              </a:tblGrid>
              <a:tr h="425021">
                <a:tc>
                  <a:txBody>
                    <a:bodyPr/>
                    <a:lstStyle/>
                    <a:p>
                      <a:pPr marL="0" marR="0" algn="ctr">
                        <a:spcBef>
                          <a:spcPts val="0"/>
                        </a:spcBef>
                        <a:spcAft>
                          <a:spcPts val="0"/>
                        </a:spcAft>
                      </a:pPr>
                      <a:r>
                        <a:rPr lang="en-US" sz="1200" b="1" dirty="0">
                          <a:effectLst/>
                          <a:latin typeface="Times New Roman" panose="02020603050405020304" pitchFamily="18" charset="0"/>
                          <a:ea typeface="Cambria" panose="02040503050406030204" pitchFamily="18" charset="0"/>
                          <a:cs typeface="Times New Roman" panose="02020603050405020304" pitchFamily="18" charset="0"/>
                        </a:rPr>
                        <a:t>Sr. No.</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marL="1016000" marR="0" lvl="2" algn="l">
                        <a:spcBef>
                          <a:spcPts val="0"/>
                        </a:spcBef>
                        <a:spcAft>
                          <a:spcPts val="0"/>
                        </a:spcAft>
                      </a:pPr>
                      <a:r>
                        <a:rPr lang="en-US" sz="1200" b="1" dirty="0">
                          <a:effectLst/>
                          <a:latin typeface="Times New Roman" panose="02020603050405020304" pitchFamily="18" charset="0"/>
                          <a:ea typeface="Cambria" panose="02040503050406030204" pitchFamily="18" charset="0"/>
                          <a:cs typeface="Times New Roman" panose="02020603050405020304" pitchFamily="18" charset="0"/>
                        </a:rPr>
                        <a:t>Laboratory Continuous Assessment: (30 Marks)</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marL="0" marR="0" algn="ctr">
                        <a:spcBef>
                          <a:spcPts val="0"/>
                        </a:spcBef>
                        <a:spcAft>
                          <a:spcPts val="0"/>
                        </a:spcAft>
                      </a:pPr>
                      <a:r>
                        <a:rPr lang="en-US" sz="1200" b="1" dirty="0">
                          <a:effectLst/>
                          <a:latin typeface="Times New Roman" panose="02020603050405020304" pitchFamily="18" charset="0"/>
                          <a:ea typeface="Cambria" panose="02040503050406030204" pitchFamily="18" charset="0"/>
                          <a:cs typeface="Times New Roman" panose="02020603050405020304" pitchFamily="18" charset="0"/>
                        </a:rPr>
                        <a:t>Marks</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000"/>
                  </a:ext>
                </a:extLst>
              </a:tr>
              <a:tr h="167730">
                <a:tc>
                  <a:txBody>
                    <a:bodyPr/>
                    <a:lstStyle/>
                    <a:p>
                      <a:pPr marL="0" marR="0">
                        <a:spcBef>
                          <a:spcPts val="0"/>
                        </a:spcBef>
                        <a:spcAft>
                          <a:spcPts val="0"/>
                        </a:spcAft>
                      </a:pPr>
                      <a:r>
                        <a:rPr lang="en-US" sz="120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20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67730">
                <a:tc>
                  <a:txBody>
                    <a:bodyPr/>
                    <a:lstStyle/>
                    <a:p>
                      <a:pPr marL="0" marR="0" algn="ctr">
                        <a:spcBef>
                          <a:spcPts val="0"/>
                        </a:spcBef>
                        <a:spcAft>
                          <a:spcPts val="0"/>
                        </a:spcAft>
                      </a:pPr>
                      <a:r>
                        <a:rPr lang="en-US" sz="1200" dirty="0">
                          <a:effectLst/>
                          <a:latin typeface="Times New Roman" panose="02020603050405020304" pitchFamily="18" charset="0"/>
                          <a:ea typeface="Cambria" panose="02040503050406030204" pitchFamily="18" charset="0"/>
                          <a:cs typeface="Times New Roman" panose="02020603050405020304" pitchFamily="18" charset="0"/>
                        </a:rPr>
                        <a:t>1.</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marL="63500" marR="0">
                        <a:spcBef>
                          <a:spcPts val="0"/>
                        </a:spcBef>
                        <a:spcAft>
                          <a:spcPts val="0"/>
                        </a:spcAft>
                      </a:pPr>
                      <a:r>
                        <a:rPr lang="en-US" sz="1200" dirty="0">
                          <a:effectLst/>
                          <a:latin typeface="Times New Roman" panose="02020603050405020304" pitchFamily="18" charset="0"/>
                          <a:ea typeface="Cambria" panose="02040503050406030204" pitchFamily="18" charset="0"/>
                          <a:cs typeface="Times New Roman" panose="02020603050405020304" pitchFamily="18" charset="0"/>
                        </a:rPr>
                        <a:t>Practical Performance</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marL="0" marR="0" algn="ctr">
                        <a:spcBef>
                          <a:spcPts val="0"/>
                        </a:spcBef>
                        <a:spcAft>
                          <a:spcPts val="0"/>
                        </a:spcAft>
                      </a:pPr>
                      <a:r>
                        <a:rPr lang="en-US" sz="1200" dirty="0" smtClean="0">
                          <a:effectLst/>
                          <a:latin typeface="Times New Roman" panose="02020603050405020304" pitchFamily="18" charset="0"/>
                          <a:ea typeface="Calibri" panose="020F0502020204030204" pitchFamily="34" charset="0"/>
                          <a:cs typeface="Times New Roman" panose="02020603050405020304" pitchFamily="18" charset="0"/>
                        </a:rPr>
                        <a:t>10</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002"/>
                  </a:ext>
                </a:extLst>
              </a:tr>
              <a:tr h="167730">
                <a:tc>
                  <a:txBody>
                    <a:bodyPr/>
                    <a:lstStyle/>
                    <a:p>
                      <a:pPr marL="0" marR="0">
                        <a:spcBef>
                          <a:spcPts val="0"/>
                        </a:spcBef>
                        <a:spcAft>
                          <a:spcPts val="0"/>
                        </a:spcAft>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20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335461">
                <a:tc>
                  <a:txBody>
                    <a:bodyPr/>
                    <a:lstStyle/>
                    <a:p>
                      <a:pPr marL="0" marR="0" algn="ctr">
                        <a:spcBef>
                          <a:spcPts val="0"/>
                        </a:spcBef>
                        <a:spcAft>
                          <a:spcPts val="0"/>
                        </a:spcAft>
                      </a:pPr>
                      <a:r>
                        <a:rPr lang="en-US" sz="1200" dirty="0" smtClean="0">
                          <a:effectLst/>
                          <a:latin typeface="Times New Roman" panose="02020603050405020304" pitchFamily="18" charset="0"/>
                          <a:ea typeface="Cambria" panose="02040503050406030204" pitchFamily="18" charset="0"/>
                          <a:cs typeface="Times New Roman" panose="02020603050405020304" pitchFamily="18" charset="0"/>
                        </a:rPr>
                        <a:t>2.</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r>
                        <a:rPr lang="en-IN" sz="1200" b="1" i="0" u="none" strike="noStrike" cap="none" baseline="0" dirty="0" smtClean="0">
                          <a:solidFill>
                            <a:schemeClr val="tx1"/>
                          </a:solidFill>
                          <a:latin typeface="Times New Roman" panose="02020603050405020304" pitchFamily="18" charset="0"/>
                          <a:ea typeface="+mn-ea"/>
                          <a:cs typeface="Times New Roman" panose="02020603050405020304" pitchFamily="18" charset="0"/>
                          <a:sym typeface="Arial"/>
                        </a:rPr>
                        <a:t>  Active learning / Mini Project/ Additional        implementation</a:t>
                      </a:r>
                      <a:endParaRPr lang="en-IN" sz="1200" dirty="0">
                        <a:latin typeface="Times New Roman" panose="02020603050405020304" pitchFamily="18" charset="0"/>
                        <a:cs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algn="ctr"/>
                      <a:r>
                        <a:rPr lang="en-GB" sz="1200" dirty="0" smtClean="0">
                          <a:latin typeface="Times New Roman" panose="02020603050405020304" pitchFamily="18" charset="0"/>
                          <a:cs typeface="Times New Roman" panose="02020603050405020304" pitchFamily="18" charset="0"/>
                        </a:rPr>
                        <a:t>10</a:t>
                      </a:r>
                      <a:endParaRPr lang="en-IN" sz="1200" dirty="0">
                        <a:latin typeface="Times New Roman" panose="02020603050405020304" pitchFamily="18" charset="0"/>
                        <a:cs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006"/>
                  </a:ext>
                </a:extLst>
              </a:tr>
              <a:tr h="167730">
                <a:tc>
                  <a:txBody>
                    <a:bodyPr/>
                    <a:lstStyle/>
                    <a:p>
                      <a:pPr marL="0" marR="0" algn="ctr">
                        <a:spcBef>
                          <a:spcPts val="0"/>
                        </a:spcBef>
                        <a:spcAft>
                          <a:spcPts val="0"/>
                        </a:spcAft>
                      </a:pPr>
                      <a:r>
                        <a:rPr lang="en-US" sz="1200" dirty="0" smtClean="0">
                          <a:effectLst/>
                          <a:latin typeface="Times New Roman" panose="02020603050405020304" pitchFamily="18" charset="0"/>
                          <a:ea typeface="Calibri" panose="020F0502020204030204" pitchFamily="34" charset="0"/>
                          <a:cs typeface="Times New Roman" panose="02020603050405020304" pitchFamily="18" charset="0"/>
                        </a:rPr>
                        <a:t>3.</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noFill/>
                      <a:prstDash val="solid"/>
                      <a:round/>
                      <a:headEnd type="none" w="med" len="med"/>
                      <a:tailEnd type="none" w="med" len="med"/>
                    </a:lnT>
                    <a:lnB>
                      <a:noFill/>
                    </a:lnB>
                  </a:tcPr>
                </a:tc>
                <a:tc>
                  <a:txBody>
                    <a:bodyPr/>
                    <a:lstStyle/>
                    <a:p>
                      <a:pPr marL="63500" marR="0">
                        <a:spcBef>
                          <a:spcPts val="0"/>
                        </a:spcBef>
                        <a:spcAft>
                          <a:spcPts val="0"/>
                        </a:spcAft>
                      </a:pPr>
                      <a:r>
                        <a:rPr lang="en-US" sz="1200" dirty="0">
                          <a:effectLst/>
                          <a:latin typeface="Times New Roman" panose="02020603050405020304" pitchFamily="18" charset="0"/>
                          <a:ea typeface="Cambria" panose="02040503050406030204" pitchFamily="18" charset="0"/>
                          <a:cs typeface="Times New Roman" panose="02020603050405020304" pitchFamily="18" charset="0"/>
                        </a:rPr>
                        <a:t>End Term Practical/ Oral Examination</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noFill/>
                      <a:prstDash val="solid"/>
                      <a:round/>
                      <a:headEnd type="none" w="med" len="med"/>
                      <a:tailEnd type="none" w="med" len="med"/>
                    </a:lnT>
                    <a:lnB>
                      <a:noFill/>
                    </a:lnB>
                  </a:tcPr>
                </a:tc>
                <a:tc>
                  <a:txBody>
                    <a:bodyPr/>
                    <a:lstStyle/>
                    <a:p>
                      <a:pPr marL="0" marR="0" algn="ctr">
                        <a:spcBef>
                          <a:spcPts val="0"/>
                        </a:spcBef>
                        <a:spcAft>
                          <a:spcPts val="0"/>
                        </a:spcAft>
                      </a:pP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10</a:t>
                      </a: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noFill/>
                      <a:prstDash val="solid"/>
                      <a:round/>
                      <a:headEnd type="none" w="med" len="med"/>
                      <a:tailEnd type="none" w="med" len="med"/>
                    </a:lnT>
                    <a:lnB>
                      <a:noFill/>
                    </a:lnB>
                  </a:tcPr>
                </a:tc>
                <a:extLst>
                  <a:ext uri="{0D108BD9-81ED-4DB2-BD59-A6C34878D82A}">
                    <a16:rowId xmlns:a16="http://schemas.microsoft.com/office/drawing/2014/main" val="505028610"/>
                  </a:ext>
                </a:extLst>
              </a:tr>
              <a:tr h="167730">
                <a:tc>
                  <a:txBody>
                    <a:bodyPr/>
                    <a:lstStyle/>
                    <a:p>
                      <a:pPr marL="0" marR="0">
                        <a:spcBef>
                          <a:spcPts val="0"/>
                        </a:spcBef>
                        <a:spcAft>
                          <a:spcPts val="0"/>
                        </a:spcAft>
                      </a:pPr>
                      <a:r>
                        <a:rPr lang="en-US" sz="120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20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1919859307"/>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29"/>
          <p:cNvSpPr txBox="1">
            <a:spLocks noGrp="1"/>
          </p:cNvSpPr>
          <p:nvPr>
            <p:ph type="sldNum" idx="12"/>
          </p:nvPr>
        </p:nvSpPr>
        <p:spPr>
          <a:xfrm>
            <a:off x="7425344" y="4844839"/>
            <a:ext cx="984019" cy="273844"/>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en" sz="900">
                <a:solidFill>
                  <a:schemeClr val="dk1"/>
                </a:solidFill>
                <a:latin typeface="Times New Roman" panose="02020603050405020304" pitchFamily="18" charset="0"/>
                <a:ea typeface="Times New Roman"/>
                <a:cs typeface="Times New Roman" panose="02020603050405020304" pitchFamily="18" charset="0"/>
                <a:sym typeface="Times New Roman"/>
              </a:rPr>
              <a:t>60</a:t>
            </a:fld>
            <a:endParaRPr sz="900">
              <a:solidFill>
                <a:schemeClr val="dk1"/>
              </a:solidFill>
              <a:latin typeface="Times New Roman" panose="02020603050405020304" pitchFamily="18" charset="0"/>
              <a:ea typeface="Times New Roman"/>
              <a:cs typeface="Times New Roman" panose="02020603050405020304" pitchFamily="18" charset="0"/>
              <a:sym typeface="Times New Roman"/>
            </a:endParaRPr>
          </a:p>
        </p:txBody>
      </p:sp>
      <p:sp>
        <p:nvSpPr>
          <p:cNvPr id="185" name="Google Shape;185;p29"/>
          <p:cNvSpPr/>
          <p:nvPr/>
        </p:nvSpPr>
        <p:spPr>
          <a:xfrm>
            <a:off x="1353615" y="185434"/>
            <a:ext cx="7338322" cy="623248"/>
          </a:xfrm>
          <a:prstGeom prst="rect">
            <a:avLst/>
          </a:prstGeom>
          <a:noFill/>
          <a:ln>
            <a:noFill/>
          </a:ln>
        </p:spPr>
        <p:txBody>
          <a:bodyPr spcFirstLastPara="1" wrap="square" lIns="68575" tIns="34275" rIns="68575" bIns="34275" anchor="t" anchorCtr="0">
            <a:noAutofit/>
          </a:bodyPr>
          <a:lstStyle/>
          <a:p>
            <a:pPr fontAlgn="base"/>
            <a:r>
              <a:rPr lang="en-US" sz="2800" b="1" dirty="0" smtClean="0">
                <a:solidFill>
                  <a:srgbClr val="7030A0"/>
                </a:solidFill>
                <a:latin typeface="Times New Roman" panose="02020603050405020304" pitchFamily="18" charset="0"/>
                <a:cs typeface="Times New Roman" panose="02020603050405020304" pitchFamily="18" charset="0"/>
              </a:rPr>
              <a:t>2.Polar </a:t>
            </a:r>
            <a:r>
              <a:rPr lang="en-US" sz="2800" b="1" dirty="0">
                <a:solidFill>
                  <a:srgbClr val="7030A0"/>
                </a:solidFill>
                <a:latin typeface="Times New Roman" panose="02020603050405020304" pitchFamily="18" charset="0"/>
                <a:cs typeface="Times New Roman" panose="02020603050405020304" pitchFamily="18" charset="0"/>
              </a:rPr>
              <a:t>RZ scheme</a:t>
            </a:r>
          </a:p>
        </p:txBody>
      </p:sp>
      <p:pic>
        <p:nvPicPr>
          <p:cNvPr id="186" name="Google Shape;186;p29"/>
          <p:cNvPicPr preferRelativeResize="0"/>
          <p:nvPr/>
        </p:nvPicPr>
        <p:blipFill rotWithShape="1">
          <a:blip r:embed="rId3">
            <a:alphaModFix/>
          </a:blip>
          <a:srcRect/>
          <a:stretch/>
        </p:blipFill>
        <p:spPr>
          <a:xfrm>
            <a:off x="41821" y="47020"/>
            <a:ext cx="739015" cy="528333"/>
          </a:xfrm>
          <a:prstGeom prst="rect">
            <a:avLst/>
          </a:prstGeom>
          <a:noFill/>
          <a:ln>
            <a:noFill/>
          </a:ln>
        </p:spPr>
      </p:pic>
      <p:sp>
        <p:nvSpPr>
          <p:cNvPr id="187" name="Google Shape;187;p29"/>
          <p:cNvSpPr txBox="1">
            <a:spLocks noGrp="1"/>
          </p:cNvSpPr>
          <p:nvPr>
            <p:ph type="dt" idx="10"/>
          </p:nvPr>
        </p:nvSpPr>
        <p:spPr>
          <a:xfrm>
            <a:off x="571500" y="4844838"/>
            <a:ext cx="2057400" cy="273900"/>
          </a:xfrm>
          <a:prstGeom prst="rect">
            <a:avLst/>
          </a:prstGeom>
          <a:noFill/>
          <a:ln>
            <a:noFill/>
          </a:ln>
        </p:spPr>
        <p:txBody>
          <a:bodyPr spcFirstLastPara="1" wrap="square" lIns="68575" tIns="34275" rIns="68575" bIns="34275" anchor="ctr" anchorCtr="0">
            <a:noAutofit/>
          </a:bodyPr>
          <a:lstStyle/>
          <a:p>
            <a:pPr marL="0" lvl="0" indent="0" algn="l" rtl="0">
              <a:spcBef>
                <a:spcPts val="0"/>
              </a:spcBef>
              <a:spcAft>
                <a:spcPts val="0"/>
              </a:spcAft>
              <a:buNone/>
            </a:pPr>
            <a:fld id="{E45A71D7-E8EC-4B76-B161-1212F192545C}" type="datetime1">
              <a:rPr lang="en-US" sz="800" b="1" smtClean="0">
                <a:solidFill>
                  <a:schemeClr val="dk1"/>
                </a:solidFill>
                <a:latin typeface="Times New Roman" panose="02020603050405020304" pitchFamily="18" charset="0"/>
                <a:cs typeface="Times New Roman" panose="02020603050405020304" pitchFamily="18" charset="0"/>
                <a:sym typeface="Times New Roman"/>
              </a:rPr>
              <a:t>2/1/2024</a:t>
            </a:fld>
            <a:endParaRPr sz="800" b="1">
              <a:solidFill>
                <a:schemeClr val="dk1"/>
              </a:solidFill>
              <a:latin typeface="Times New Roman" panose="02020603050405020304" pitchFamily="18" charset="0"/>
              <a:ea typeface="Times New Roman"/>
              <a:cs typeface="Times New Roman" panose="02020603050405020304" pitchFamily="18" charset="0"/>
              <a:sym typeface="Times New Roman"/>
            </a:endParaRPr>
          </a:p>
        </p:txBody>
      </p:sp>
      <p:sp>
        <p:nvSpPr>
          <p:cNvPr id="188" name="Google Shape;188;p29"/>
          <p:cNvSpPr txBox="1">
            <a:spLocks noGrp="1"/>
          </p:cNvSpPr>
          <p:nvPr>
            <p:ph type="ftr" idx="11"/>
          </p:nvPr>
        </p:nvSpPr>
        <p:spPr>
          <a:xfrm>
            <a:off x="2764639" y="4844839"/>
            <a:ext cx="3617100" cy="2739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r>
              <a:rPr lang="en-GB" sz="800" b="1" smtClean="0">
                <a:solidFill>
                  <a:schemeClr val="dk1"/>
                </a:solidFill>
                <a:latin typeface="Times New Roman" panose="02020603050405020304" pitchFamily="18" charset="0"/>
                <a:ea typeface="Times New Roman"/>
                <a:cs typeface="Times New Roman" panose="02020603050405020304" pitchFamily="18" charset="0"/>
                <a:sym typeface="Times New Roman"/>
              </a:rPr>
              <a:t>Unit 1                Computer Networks        SY BTech(CSE)    Semester-4               2023-24    </a:t>
            </a:r>
            <a:endParaRPr sz="800" b="1">
              <a:solidFill>
                <a:schemeClr val="dk1"/>
              </a:solidFill>
              <a:latin typeface="Times New Roman" panose="02020603050405020304" pitchFamily="18" charset="0"/>
              <a:ea typeface="Times New Roman"/>
              <a:cs typeface="Times New Roman" panose="02020603050405020304" pitchFamily="18" charset="0"/>
              <a:sym typeface="Times New Roman"/>
            </a:endParaRPr>
          </a:p>
        </p:txBody>
      </p:sp>
      <p:sp>
        <p:nvSpPr>
          <p:cNvPr id="11" name="Content Placeholder 2">
            <a:extLst>
              <a:ext uri="{FF2B5EF4-FFF2-40B4-BE49-F238E27FC236}">
                <a16:creationId xmlns:a16="http://schemas.microsoft.com/office/drawing/2014/main" id="{3F67D027-485D-4798-B128-BBFCD8AE07E7}"/>
              </a:ext>
            </a:extLst>
          </p:cNvPr>
          <p:cNvSpPr txBox="1">
            <a:spLocks/>
          </p:cNvSpPr>
          <p:nvPr/>
        </p:nvSpPr>
        <p:spPr>
          <a:xfrm>
            <a:off x="411328" y="631493"/>
            <a:ext cx="4889709" cy="1471977"/>
          </a:xfrm>
          <a:prstGeom prst="rect">
            <a:avLst/>
          </a:prstGeom>
          <a:noFill/>
          <a:ln>
            <a:noFill/>
          </a:ln>
        </p:spPr>
        <p:txBody>
          <a:bodyPr spcFirstLastPara="1" wrap="square" lIns="0" tIns="34275" rIns="0" bIns="34275" anchor="t" anchorCtr="0">
            <a:noAutofit/>
          </a:bodyPr>
          <a:lstStyle>
            <a:defPPr marR="0" lvl="0" algn="l" rtl="0">
              <a:lnSpc>
                <a:spcPct val="100000"/>
              </a:lnSpc>
              <a:spcBef>
                <a:spcPts val="0"/>
              </a:spcBef>
              <a:spcAft>
                <a:spcPts val="0"/>
              </a:spcAft>
            </a:defPPr>
            <a:lvl1pPr marL="457200" marR="0" lvl="0" indent="-323850" algn="l" rtl="0">
              <a:lnSpc>
                <a:spcPct val="90000"/>
              </a:lnSpc>
              <a:spcBef>
                <a:spcPts val="900"/>
              </a:spcBef>
              <a:spcAft>
                <a:spcPts val="0"/>
              </a:spcAft>
              <a:buClr>
                <a:schemeClr val="accent1"/>
              </a:buClr>
              <a:buSzPts val="1500"/>
              <a:buFont typeface="Calibri"/>
              <a:buChar char=" "/>
              <a:defRPr sz="1500" b="0" i="0" u="none" strike="noStrike" cap="none">
                <a:solidFill>
                  <a:srgbClr val="3F3F3F"/>
                </a:solidFill>
                <a:latin typeface="Calibri"/>
                <a:ea typeface="Calibri"/>
                <a:cs typeface="Calibri"/>
                <a:sym typeface="Calibri"/>
              </a:defRPr>
            </a:lvl1pPr>
            <a:lvl2pPr marL="914400" marR="0" lvl="1" indent="-317500" algn="l" rtl="0">
              <a:lnSpc>
                <a:spcPct val="90000"/>
              </a:lnSpc>
              <a:spcBef>
                <a:spcPts val="2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2pPr>
            <a:lvl3pPr marL="1371600" marR="0" lvl="2" indent="-298450" algn="l" rtl="0">
              <a:lnSpc>
                <a:spcPct val="90000"/>
              </a:lnSpc>
              <a:spcBef>
                <a:spcPts val="300"/>
              </a:spcBef>
              <a:spcAft>
                <a:spcPts val="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3pPr>
            <a:lvl4pPr marL="1828800" marR="0" lvl="3" indent="-298450" algn="l" rtl="0">
              <a:lnSpc>
                <a:spcPct val="90000"/>
              </a:lnSpc>
              <a:spcBef>
                <a:spcPts val="300"/>
              </a:spcBef>
              <a:spcAft>
                <a:spcPts val="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4pPr>
            <a:lvl5pPr marL="2286000" marR="0" lvl="4" indent="-298450" algn="l" rtl="0">
              <a:lnSpc>
                <a:spcPct val="90000"/>
              </a:lnSpc>
              <a:spcBef>
                <a:spcPts val="300"/>
              </a:spcBef>
              <a:spcAft>
                <a:spcPts val="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5pPr>
            <a:lvl6pPr marL="2743200" marR="0" lvl="5" indent="-298450" algn="l" rtl="0">
              <a:lnSpc>
                <a:spcPct val="90000"/>
              </a:lnSpc>
              <a:spcBef>
                <a:spcPts val="300"/>
              </a:spcBef>
              <a:spcAft>
                <a:spcPts val="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6pPr>
            <a:lvl7pPr marL="3200400" marR="0" lvl="6" indent="-298450" algn="l" rtl="0">
              <a:lnSpc>
                <a:spcPct val="90000"/>
              </a:lnSpc>
              <a:spcBef>
                <a:spcPts val="300"/>
              </a:spcBef>
              <a:spcAft>
                <a:spcPts val="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7pPr>
            <a:lvl8pPr marL="3657600" marR="0" lvl="7" indent="-298450" algn="l" rtl="0">
              <a:lnSpc>
                <a:spcPct val="90000"/>
              </a:lnSpc>
              <a:spcBef>
                <a:spcPts val="300"/>
              </a:spcBef>
              <a:spcAft>
                <a:spcPts val="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8pPr>
            <a:lvl9pPr marL="4114800" marR="0" lvl="8" indent="-298450" algn="l" rtl="0">
              <a:lnSpc>
                <a:spcPct val="90000"/>
              </a:lnSpc>
              <a:spcBef>
                <a:spcPts val="300"/>
              </a:spcBef>
              <a:spcAft>
                <a:spcPts val="30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9pPr>
          </a:lstStyle>
          <a:p>
            <a:pPr marL="0" indent="0" algn="just">
              <a:lnSpc>
                <a:spcPct val="110000"/>
              </a:lnSpc>
              <a:spcBef>
                <a:spcPts val="300"/>
              </a:spcBef>
              <a:spcAft>
                <a:spcPts val="300"/>
              </a:spcAft>
              <a:buSzPct val="150000"/>
              <a:buNone/>
            </a:pPr>
            <a:r>
              <a:rPr lang="en-US" sz="1600" b="1" dirty="0">
                <a:solidFill>
                  <a:srgbClr val="002060"/>
                </a:solidFill>
                <a:latin typeface="Times New Roman" panose="02020603050405020304" pitchFamily="18" charset="0"/>
                <a:cs typeface="Times New Roman" panose="02020603050405020304" pitchFamily="18" charset="0"/>
              </a:rPr>
              <a:t>b. Return-to-Zero (RZ): </a:t>
            </a:r>
          </a:p>
          <a:p>
            <a:pPr marL="285750" indent="0" algn="just">
              <a:lnSpc>
                <a:spcPct val="100000"/>
              </a:lnSpc>
              <a:spcBef>
                <a:spcPts val="300"/>
              </a:spcBef>
              <a:spcAft>
                <a:spcPts val="300"/>
              </a:spcAft>
              <a:buSzPct val="150000"/>
              <a:buFont typeface="Arial" panose="020B0604020202020204" pitchFamily="34" charset="0"/>
              <a:buChar char="•"/>
            </a:pPr>
            <a:r>
              <a:rPr lang="en-US" sz="1800" dirty="0">
                <a:solidFill>
                  <a:schemeClr val="tx1"/>
                </a:solidFill>
                <a:latin typeface="Times New Roman" panose="02020603050405020304" pitchFamily="18" charset="0"/>
                <a:cs typeface="Times New Roman" panose="02020603050405020304" pitchFamily="18" charset="0"/>
              </a:rPr>
              <a:t>This scheme uses </a:t>
            </a:r>
            <a:r>
              <a:rPr lang="en-US" sz="1800" b="1" dirty="0">
                <a:solidFill>
                  <a:schemeClr val="tx1"/>
                </a:solidFill>
                <a:latin typeface="Times New Roman" panose="02020603050405020304" pitchFamily="18" charset="0"/>
                <a:cs typeface="Times New Roman" panose="02020603050405020304" pitchFamily="18" charset="0"/>
              </a:rPr>
              <a:t>three voltage values. </a:t>
            </a:r>
            <a:r>
              <a:rPr lang="en-US" sz="1800" b="1" dirty="0">
                <a:solidFill>
                  <a:srgbClr val="C00000"/>
                </a:solidFill>
                <a:latin typeface="Times New Roman" panose="02020603050405020304" pitchFamily="18" charset="0"/>
                <a:cs typeface="Times New Roman" panose="02020603050405020304" pitchFamily="18" charset="0"/>
              </a:rPr>
              <a:t>+, 0, -.</a:t>
            </a:r>
          </a:p>
          <a:p>
            <a:pPr marL="285750" indent="0" algn="just">
              <a:lnSpc>
                <a:spcPct val="100000"/>
              </a:lnSpc>
              <a:spcBef>
                <a:spcPts val="300"/>
              </a:spcBef>
              <a:spcAft>
                <a:spcPts val="300"/>
              </a:spcAft>
              <a:buSzPct val="150000"/>
              <a:buFont typeface="Arial" panose="020B0604020202020204" pitchFamily="34" charset="0"/>
              <a:buChar char="•"/>
            </a:pPr>
            <a:r>
              <a:rPr lang="en-US" sz="1800" dirty="0">
                <a:solidFill>
                  <a:schemeClr val="tx1"/>
                </a:solidFill>
                <a:latin typeface="Times New Roman" panose="02020603050405020304" pitchFamily="18" charset="0"/>
                <a:cs typeface="Times New Roman" panose="02020603050405020304" pitchFamily="18" charset="0"/>
              </a:rPr>
              <a:t>Each symbol has a </a:t>
            </a:r>
            <a:r>
              <a:rPr lang="en-US" sz="1800" b="1" dirty="0">
                <a:solidFill>
                  <a:schemeClr val="tx1"/>
                </a:solidFill>
                <a:latin typeface="Times New Roman" panose="02020603050405020304" pitchFamily="18" charset="0"/>
                <a:cs typeface="Times New Roman" panose="02020603050405020304" pitchFamily="18" charset="0"/>
              </a:rPr>
              <a:t>transition in the middle</a:t>
            </a:r>
            <a:r>
              <a:rPr lang="en-US" sz="1800" dirty="0">
                <a:solidFill>
                  <a:schemeClr val="tx1"/>
                </a:solidFill>
                <a:latin typeface="Times New Roman" panose="02020603050405020304" pitchFamily="18" charset="0"/>
                <a:cs typeface="Times New Roman" panose="02020603050405020304" pitchFamily="18" charset="0"/>
              </a:rPr>
              <a:t>. Either from high to zero or from low to zero</a:t>
            </a:r>
            <a:r>
              <a:rPr lang="en-US" sz="1800" dirty="0" smtClean="0">
                <a:solidFill>
                  <a:schemeClr val="tx1"/>
                </a:solidFill>
                <a:latin typeface="Times New Roman" panose="02020603050405020304" pitchFamily="18" charset="0"/>
                <a:cs typeface="Times New Roman" panose="02020603050405020304" pitchFamily="18" charset="0"/>
              </a:rPr>
              <a:t>.</a:t>
            </a:r>
            <a:endParaRPr lang="en-US" sz="1600" dirty="0">
              <a:latin typeface="Times New Roman" panose="02020603050405020304" pitchFamily="18" charset="0"/>
              <a:cs typeface="Times New Roman" panose="02020603050405020304" pitchFamily="18" charset="0"/>
            </a:endParaRPr>
          </a:p>
        </p:txBody>
      </p:sp>
      <p:pic>
        <p:nvPicPr>
          <p:cNvPr id="9" name="Picture 6">
            <a:extLst>
              <a:ext uri="{FF2B5EF4-FFF2-40B4-BE49-F238E27FC236}">
                <a16:creationId xmlns:a16="http://schemas.microsoft.com/office/drawing/2014/main" id="{5F95F715-4FD6-46F4-838E-8824EBC0335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2500"/>
          <a:stretch/>
        </p:blipFill>
        <p:spPr bwMode="auto">
          <a:xfrm>
            <a:off x="5561411" y="2243437"/>
            <a:ext cx="3390900" cy="2287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9">
            <a:extLst>
              <a:ext uri="{FF2B5EF4-FFF2-40B4-BE49-F238E27FC236}">
                <a16:creationId xmlns:a16="http://schemas.microsoft.com/office/drawing/2014/main" id="{D9FA30E9-2F60-415F-AE0F-1DF7CD337688}"/>
              </a:ext>
            </a:extLst>
          </p:cNvPr>
          <p:cNvPicPr>
            <a:picLocks noChangeAspect="1"/>
          </p:cNvPicPr>
          <p:nvPr/>
        </p:nvPicPr>
        <p:blipFill>
          <a:blip r:embed="rId5"/>
          <a:stretch>
            <a:fillRect/>
          </a:stretch>
        </p:blipFill>
        <p:spPr>
          <a:xfrm>
            <a:off x="5561411" y="237087"/>
            <a:ext cx="3390900" cy="1866383"/>
          </a:xfrm>
          <a:prstGeom prst="rect">
            <a:avLst/>
          </a:prstGeom>
        </p:spPr>
      </p:pic>
      <p:sp>
        <p:nvSpPr>
          <p:cNvPr id="12" name="Rectangle 11"/>
          <p:cNvSpPr/>
          <p:nvPr/>
        </p:nvSpPr>
        <p:spPr>
          <a:xfrm>
            <a:off x="411327" y="2010108"/>
            <a:ext cx="4889709" cy="2554545"/>
          </a:xfrm>
          <a:prstGeom prst="rect">
            <a:avLst/>
          </a:prstGeom>
          <a:solidFill>
            <a:schemeClr val="accent4">
              <a:lumMod val="20000"/>
              <a:lumOff val="80000"/>
            </a:schemeClr>
          </a:solidFill>
        </p:spPr>
        <p:txBody>
          <a:bodyPr wrap="square">
            <a:spAutoFit/>
          </a:bodyPr>
          <a:lstStyle/>
          <a:p>
            <a:r>
              <a:rPr lang="en-US" sz="1600" b="1" dirty="0">
                <a:solidFill>
                  <a:srgbClr val="FF0000"/>
                </a:solidFill>
                <a:latin typeface="Times New Roman" panose="02020603050405020304" pitchFamily="18" charset="0"/>
                <a:cs typeface="Times New Roman" panose="02020603050405020304" pitchFamily="18" charset="0"/>
              </a:rPr>
              <a:t>Advantages</a:t>
            </a:r>
            <a:endParaRPr lang="en-US" sz="1600" dirty="0">
              <a:solidFill>
                <a:srgbClr val="FF0000"/>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It is simple.</a:t>
            </a:r>
          </a:p>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No low-frequency components are present.</a:t>
            </a:r>
          </a:p>
          <a:p>
            <a:endParaRPr lang="en-US" sz="1600" dirty="0">
              <a:latin typeface="Times New Roman" panose="02020603050405020304" pitchFamily="18" charset="0"/>
              <a:cs typeface="Times New Roman" panose="02020603050405020304" pitchFamily="18" charset="0"/>
            </a:endParaRPr>
          </a:p>
          <a:p>
            <a:r>
              <a:rPr lang="en-US" sz="1600" b="1" dirty="0">
                <a:solidFill>
                  <a:srgbClr val="FF0000"/>
                </a:solidFill>
                <a:latin typeface="Times New Roman" panose="02020603050405020304" pitchFamily="18" charset="0"/>
                <a:cs typeface="Times New Roman" panose="02020603050405020304" pitchFamily="18" charset="0"/>
              </a:rPr>
              <a:t>Disadvantages</a:t>
            </a:r>
            <a:endParaRPr lang="en-US" sz="1600" dirty="0">
              <a:solidFill>
                <a:srgbClr val="FF0000"/>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No error correction.</a:t>
            </a:r>
          </a:p>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No clock is present.</a:t>
            </a:r>
          </a:p>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Occupies twice the bandwidth of Polar NRZ.</a:t>
            </a:r>
          </a:p>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The signal droop is caused at places where the signal is non-zero at </a:t>
            </a:r>
            <a:r>
              <a:rPr lang="en-US" sz="1600" b="1" dirty="0">
                <a:latin typeface="Times New Roman" panose="02020603050405020304" pitchFamily="18" charset="0"/>
                <a:cs typeface="Times New Roman" panose="02020603050405020304" pitchFamily="18" charset="0"/>
              </a:rPr>
              <a:t>0 Hz</a:t>
            </a:r>
            <a:r>
              <a:rPr lang="en-US" sz="1600"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2934933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29"/>
          <p:cNvSpPr txBox="1">
            <a:spLocks noGrp="1"/>
          </p:cNvSpPr>
          <p:nvPr>
            <p:ph type="sldNum" idx="12"/>
          </p:nvPr>
        </p:nvSpPr>
        <p:spPr>
          <a:xfrm>
            <a:off x="7425344" y="4844839"/>
            <a:ext cx="984019" cy="273844"/>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en" sz="900">
                <a:solidFill>
                  <a:schemeClr val="dk1"/>
                </a:solidFill>
                <a:latin typeface="Times New Roman"/>
                <a:ea typeface="Times New Roman"/>
                <a:cs typeface="Times New Roman"/>
                <a:sym typeface="Times New Roman"/>
              </a:rPr>
              <a:t>61</a:t>
            </a:fld>
            <a:endParaRPr sz="900">
              <a:solidFill>
                <a:schemeClr val="dk1"/>
              </a:solidFill>
              <a:latin typeface="Times New Roman"/>
              <a:ea typeface="Times New Roman"/>
              <a:cs typeface="Times New Roman"/>
              <a:sym typeface="Times New Roman"/>
            </a:endParaRPr>
          </a:p>
        </p:txBody>
      </p:sp>
      <p:sp>
        <p:nvSpPr>
          <p:cNvPr id="185" name="Google Shape;185;p29"/>
          <p:cNvSpPr/>
          <p:nvPr/>
        </p:nvSpPr>
        <p:spPr>
          <a:xfrm>
            <a:off x="1353615" y="185434"/>
            <a:ext cx="7338322" cy="623248"/>
          </a:xfrm>
          <a:prstGeom prst="rect">
            <a:avLst/>
          </a:prstGeom>
          <a:noFill/>
          <a:ln>
            <a:noFill/>
          </a:ln>
        </p:spPr>
        <p:txBody>
          <a:bodyPr spcFirstLastPara="1" wrap="square" lIns="68575" tIns="34275" rIns="68575" bIns="34275" anchor="t" anchorCtr="0">
            <a:noAutofit/>
          </a:bodyPr>
          <a:lstStyle/>
          <a:p>
            <a:pPr fontAlgn="base"/>
            <a:r>
              <a:rPr lang="en-US" sz="2800" b="1" dirty="0">
                <a:solidFill>
                  <a:srgbClr val="7030A0"/>
                </a:solidFill>
                <a:latin typeface="Times New Roman" panose="02020603050405020304" pitchFamily="18" charset="0"/>
                <a:cs typeface="Times New Roman" panose="02020603050405020304" pitchFamily="18" charset="0"/>
              </a:rPr>
              <a:t>2. Polar Schemes : Manchester</a:t>
            </a:r>
          </a:p>
        </p:txBody>
      </p:sp>
      <p:pic>
        <p:nvPicPr>
          <p:cNvPr id="186" name="Google Shape;186;p29"/>
          <p:cNvPicPr preferRelativeResize="0"/>
          <p:nvPr/>
        </p:nvPicPr>
        <p:blipFill rotWithShape="1">
          <a:blip r:embed="rId3">
            <a:alphaModFix/>
          </a:blip>
          <a:srcRect/>
          <a:stretch/>
        </p:blipFill>
        <p:spPr>
          <a:xfrm>
            <a:off x="41821" y="47020"/>
            <a:ext cx="739015" cy="528333"/>
          </a:xfrm>
          <a:prstGeom prst="rect">
            <a:avLst/>
          </a:prstGeom>
          <a:noFill/>
          <a:ln>
            <a:noFill/>
          </a:ln>
        </p:spPr>
      </p:pic>
      <p:sp>
        <p:nvSpPr>
          <p:cNvPr id="187" name="Google Shape;187;p29"/>
          <p:cNvSpPr txBox="1">
            <a:spLocks noGrp="1"/>
          </p:cNvSpPr>
          <p:nvPr>
            <p:ph type="dt" idx="10"/>
          </p:nvPr>
        </p:nvSpPr>
        <p:spPr>
          <a:xfrm>
            <a:off x="571500" y="4844838"/>
            <a:ext cx="2057400" cy="273900"/>
          </a:xfrm>
          <a:prstGeom prst="rect">
            <a:avLst/>
          </a:prstGeom>
          <a:noFill/>
          <a:ln>
            <a:noFill/>
          </a:ln>
        </p:spPr>
        <p:txBody>
          <a:bodyPr spcFirstLastPara="1" wrap="square" lIns="68575" tIns="34275" rIns="68575" bIns="34275" anchor="ctr" anchorCtr="0">
            <a:noAutofit/>
          </a:bodyPr>
          <a:lstStyle/>
          <a:p>
            <a:pPr marL="0" lvl="0" indent="0" algn="l" rtl="0">
              <a:spcBef>
                <a:spcPts val="0"/>
              </a:spcBef>
              <a:spcAft>
                <a:spcPts val="0"/>
              </a:spcAft>
              <a:buNone/>
            </a:pPr>
            <a:fld id="{4A8BD058-2930-4045-B4C4-84F1CF664885}" type="datetime1">
              <a:rPr lang="en-US" sz="800" b="1" smtClean="0">
                <a:solidFill>
                  <a:schemeClr val="dk1"/>
                </a:solidFill>
                <a:latin typeface="Times New Roman"/>
                <a:cs typeface="Times New Roman"/>
                <a:sym typeface="Times New Roman"/>
              </a:rPr>
              <a:t>2/1/2024</a:t>
            </a:fld>
            <a:endParaRPr sz="800" b="1">
              <a:solidFill>
                <a:schemeClr val="dk1"/>
              </a:solidFill>
              <a:latin typeface="Times New Roman"/>
              <a:ea typeface="Times New Roman"/>
              <a:cs typeface="Times New Roman"/>
              <a:sym typeface="Times New Roman"/>
            </a:endParaRPr>
          </a:p>
        </p:txBody>
      </p:sp>
      <p:sp>
        <p:nvSpPr>
          <p:cNvPr id="188" name="Google Shape;188;p29"/>
          <p:cNvSpPr txBox="1">
            <a:spLocks noGrp="1"/>
          </p:cNvSpPr>
          <p:nvPr>
            <p:ph type="ftr" idx="11"/>
          </p:nvPr>
        </p:nvSpPr>
        <p:spPr>
          <a:xfrm>
            <a:off x="2764639" y="4844839"/>
            <a:ext cx="3617100" cy="2739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r>
              <a:rPr lang="en-GB" sz="800" b="1" smtClean="0">
                <a:solidFill>
                  <a:schemeClr val="dk1"/>
                </a:solidFill>
                <a:latin typeface="Times New Roman"/>
                <a:ea typeface="Times New Roman"/>
                <a:cs typeface="Times New Roman"/>
                <a:sym typeface="Times New Roman"/>
              </a:rPr>
              <a:t>Unit 1                Computer Networks        SY BTech(CSE)    Semester-4               2023-24    </a:t>
            </a:r>
            <a:endParaRPr sz="800" b="1">
              <a:solidFill>
                <a:schemeClr val="dk1"/>
              </a:solidFill>
              <a:latin typeface="Times New Roman"/>
              <a:ea typeface="Times New Roman"/>
              <a:cs typeface="Times New Roman"/>
              <a:sym typeface="Times New Roman"/>
            </a:endParaRPr>
          </a:p>
        </p:txBody>
      </p:sp>
      <p:pic>
        <p:nvPicPr>
          <p:cNvPr id="8" name="Picture 7">
            <a:extLst>
              <a:ext uri="{FF2B5EF4-FFF2-40B4-BE49-F238E27FC236}">
                <a16:creationId xmlns:a16="http://schemas.microsoft.com/office/drawing/2014/main" id="{87FE0156-DB51-49ED-AD4E-F1EE9C5B9558}"/>
              </a:ext>
            </a:extLst>
          </p:cNvPr>
          <p:cNvPicPr>
            <a:picLocks noChangeAspect="1"/>
          </p:cNvPicPr>
          <p:nvPr/>
        </p:nvPicPr>
        <p:blipFill>
          <a:blip r:embed="rId4"/>
          <a:stretch>
            <a:fillRect/>
          </a:stretch>
        </p:blipFill>
        <p:spPr>
          <a:xfrm>
            <a:off x="591015" y="776794"/>
            <a:ext cx="2572405" cy="3756173"/>
          </a:xfrm>
          <a:prstGeom prst="rect">
            <a:avLst/>
          </a:prstGeom>
        </p:spPr>
      </p:pic>
      <p:pic>
        <p:nvPicPr>
          <p:cNvPr id="9" name="Picture 8">
            <a:extLst>
              <a:ext uri="{FF2B5EF4-FFF2-40B4-BE49-F238E27FC236}">
                <a16:creationId xmlns:a16="http://schemas.microsoft.com/office/drawing/2014/main" id="{C2FB9FAE-F939-41EB-B4E5-C385AB5D41F5}"/>
              </a:ext>
            </a:extLst>
          </p:cNvPr>
          <p:cNvPicPr>
            <a:picLocks noChangeAspect="1"/>
          </p:cNvPicPr>
          <p:nvPr/>
        </p:nvPicPr>
        <p:blipFill>
          <a:blip r:embed="rId5"/>
          <a:stretch>
            <a:fillRect/>
          </a:stretch>
        </p:blipFill>
        <p:spPr>
          <a:xfrm>
            <a:off x="3230328" y="801320"/>
            <a:ext cx="1580664" cy="3806104"/>
          </a:xfrm>
          <a:prstGeom prst="rect">
            <a:avLst/>
          </a:prstGeom>
        </p:spPr>
      </p:pic>
      <p:pic>
        <p:nvPicPr>
          <p:cNvPr id="10" name="Picture 9">
            <a:extLst>
              <a:ext uri="{FF2B5EF4-FFF2-40B4-BE49-F238E27FC236}">
                <a16:creationId xmlns:a16="http://schemas.microsoft.com/office/drawing/2014/main" id="{33B7B02B-9BA7-434F-8C91-78588694C670}"/>
              </a:ext>
            </a:extLst>
          </p:cNvPr>
          <p:cNvPicPr>
            <a:picLocks noChangeAspect="1"/>
          </p:cNvPicPr>
          <p:nvPr/>
        </p:nvPicPr>
        <p:blipFill>
          <a:blip r:embed="rId6"/>
          <a:stretch>
            <a:fillRect/>
          </a:stretch>
        </p:blipFill>
        <p:spPr>
          <a:xfrm>
            <a:off x="4970750" y="726864"/>
            <a:ext cx="4117399" cy="1735781"/>
          </a:xfrm>
          <a:prstGeom prst="rect">
            <a:avLst/>
          </a:prstGeom>
        </p:spPr>
      </p:pic>
      <p:pic>
        <p:nvPicPr>
          <p:cNvPr id="12" name="Picture 11">
            <a:extLst>
              <a:ext uri="{FF2B5EF4-FFF2-40B4-BE49-F238E27FC236}">
                <a16:creationId xmlns:a16="http://schemas.microsoft.com/office/drawing/2014/main" id="{9B00409C-1ED7-4003-81FC-15191787CD21}"/>
              </a:ext>
            </a:extLst>
          </p:cNvPr>
          <p:cNvPicPr>
            <a:picLocks noChangeAspect="1"/>
          </p:cNvPicPr>
          <p:nvPr/>
        </p:nvPicPr>
        <p:blipFill>
          <a:blip r:embed="rId7"/>
          <a:stretch>
            <a:fillRect/>
          </a:stretch>
        </p:blipFill>
        <p:spPr>
          <a:xfrm>
            <a:off x="5040836" y="2439554"/>
            <a:ext cx="4047313" cy="2060944"/>
          </a:xfrm>
          <a:prstGeom prst="rect">
            <a:avLst/>
          </a:prstGeom>
        </p:spPr>
      </p:pic>
    </p:spTree>
    <p:extLst>
      <p:ext uri="{BB962C8B-B14F-4D97-AF65-F5344CB8AC3E}">
        <p14:creationId xmlns:p14="http://schemas.microsoft.com/office/powerpoint/2010/main" val="2995407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29"/>
          <p:cNvSpPr txBox="1">
            <a:spLocks noGrp="1"/>
          </p:cNvSpPr>
          <p:nvPr>
            <p:ph type="sldNum" idx="12"/>
          </p:nvPr>
        </p:nvSpPr>
        <p:spPr>
          <a:xfrm>
            <a:off x="7425344" y="4844839"/>
            <a:ext cx="984019" cy="273844"/>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en" sz="900">
                <a:solidFill>
                  <a:schemeClr val="dk1"/>
                </a:solidFill>
                <a:latin typeface="Times New Roman"/>
                <a:ea typeface="Times New Roman"/>
                <a:cs typeface="Times New Roman"/>
                <a:sym typeface="Times New Roman"/>
              </a:rPr>
              <a:t>62</a:t>
            </a:fld>
            <a:endParaRPr sz="900">
              <a:solidFill>
                <a:schemeClr val="dk1"/>
              </a:solidFill>
              <a:latin typeface="Times New Roman"/>
              <a:ea typeface="Times New Roman"/>
              <a:cs typeface="Times New Roman"/>
              <a:sym typeface="Times New Roman"/>
            </a:endParaRPr>
          </a:p>
        </p:txBody>
      </p:sp>
      <p:sp>
        <p:nvSpPr>
          <p:cNvPr id="185" name="Google Shape;185;p29"/>
          <p:cNvSpPr/>
          <p:nvPr/>
        </p:nvSpPr>
        <p:spPr>
          <a:xfrm>
            <a:off x="1353615" y="185434"/>
            <a:ext cx="7338322" cy="623248"/>
          </a:xfrm>
          <a:prstGeom prst="rect">
            <a:avLst/>
          </a:prstGeom>
          <a:noFill/>
          <a:ln>
            <a:noFill/>
          </a:ln>
        </p:spPr>
        <p:txBody>
          <a:bodyPr spcFirstLastPara="1" wrap="square" lIns="68575" tIns="34275" rIns="68575" bIns="34275" anchor="t" anchorCtr="0">
            <a:noAutofit/>
          </a:bodyPr>
          <a:lstStyle/>
          <a:p>
            <a:pPr fontAlgn="base"/>
            <a:r>
              <a:rPr lang="en-US" sz="2800" b="1" dirty="0">
                <a:solidFill>
                  <a:srgbClr val="7030A0"/>
                </a:solidFill>
                <a:latin typeface="Times New Roman" panose="02020603050405020304" pitchFamily="18" charset="0"/>
                <a:cs typeface="Times New Roman" panose="02020603050405020304" pitchFamily="18" charset="0"/>
              </a:rPr>
              <a:t>2. Polar Schemes : Manchester</a:t>
            </a:r>
          </a:p>
        </p:txBody>
      </p:sp>
      <p:pic>
        <p:nvPicPr>
          <p:cNvPr id="186" name="Google Shape;186;p29"/>
          <p:cNvPicPr preferRelativeResize="0"/>
          <p:nvPr/>
        </p:nvPicPr>
        <p:blipFill rotWithShape="1">
          <a:blip r:embed="rId3">
            <a:alphaModFix/>
          </a:blip>
          <a:srcRect/>
          <a:stretch/>
        </p:blipFill>
        <p:spPr>
          <a:xfrm>
            <a:off x="41821" y="47020"/>
            <a:ext cx="739015" cy="528333"/>
          </a:xfrm>
          <a:prstGeom prst="rect">
            <a:avLst/>
          </a:prstGeom>
          <a:noFill/>
          <a:ln>
            <a:noFill/>
          </a:ln>
        </p:spPr>
      </p:pic>
      <p:sp>
        <p:nvSpPr>
          <p:cNvPr id="187" name="Google Shape;187;p29"/>
          <p:cNvSpPr txBox="1">
            <a:spLocks noGrp="1"/>
          </p:cNvSpPr>
          <p:nvPr>
            <p:ph type="dt" idx="10"/>
          </p:nvPr>
        </p:nvSpPr>
        <p:spPr>
          <a:xfrm>
            <a:off x="571500" y="4844838"/>
            <a:ext cx="2057400" cy="273900"/>
          </a:xfrm>
          <a:prstGeom prst="rect">
            <a:avLst/>
          </a:prstGeom>
          <a:noFill/>
          <a:ln>
            <a:noFill/>
          </a:ln>
        </p:spPr>
        <p:txBody>
          <a:bodyPr spcFirstLastPara="1" wrap="square" lIns="68575" tIns="34275" rIns="68575" bIns="34275" anchor="ctr" anchorCtr="0">
            <a:noAutofit/>
          </a:bodyPr>
          <a:lstStyle/>
          <a:p>
            <a:pPr marL="0" lvl="0" indent="0" algn="l" rtl="0">
              <a:spcBef>
                <a:spcPts val="0"/>
              </a:spcBef>
              <a:spcAft>
                <a:spcPts val="0"/>
              </a:spcAft>
              <a:buNone/>
            </a:pPr>
            <a:fld id="{4D5C3550-B5E0-487A-83DB-9B1FB10695B5}" type="datetime1">
              <a:rPr lang="en-US" sz="800" b="1" smtClean="0">
                <a:solidFill>
                  <a:schemeClr val="dk1"/>
                </a:solidFill>
                <a:latin typeface="Times New Roman"/>
                <a:cs typeface="Times New Roman"/>
                <a:sym typeface="Times New Roman"/>
              </a:rPr>
              <a:t>2/1/2024</a:t>
            </a:fld>
            <a:endParaRPr sz="800" b="1">
              <a:solidFill>
                <a:schemeClr val="dk1"/>
              </a:solidFill>
              <a:latin typeface="Times New Roman"/>
              <a:ea typeface="Times New Roman"/>
              <a:cs typeface="Times New Roman"/>
              <a:sym typeface="Times New Roman"/>
            </a:endParaRPr>
          </a:p>
        </p:txBody>
      </p:sp>
      <p:sp>
        <p:nvSpPr>
          <p:cNvPr id="188" name="Google Shape;188;p29"/>
          <p:cNvSpPr txBox="1">
            <a:spLocks noGrp="1"/>
          </p:cNvSpPr>
          <p:nvPr>
            <p:ph type="ftr" idx="11"/>
          </p:nvPr>
        </p:nvSpPr>
        <p:spPr>
          <a:xfrm>
            <a:off x="2764639" y="4844839"/>
            <a:ext cx="3617100" cy="2739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r>
              <a:rPr lang="en-GB" sz="800" b="1" smtClean="0">
                <a:solidFill>
                  <a:schemeClr val="dk1"/>
                </a:solidFill>
                <a:latin typeface="Times New Roman"/>
                <a:ea typeface="Times New Roman"/>
                <a:cs typeface="Times New Roman"/>
                <a:sym typeface="Times New Roman"/>
              </a:rPr>
              <a:t>Unit 1                Computer Networks        SY BTech(CSE)    Semester-4               2023-24    </a:t>
            </a:r>
            <a:endParaRPr sz="800" b="1">
              <a:solidFill>
                <a:schemeClr val="dk1"/>
              </a:solidFill>
              <a:latin typeface="Times New Roman"/>
              <a:ea typeface="Times New Roman"/>
              <a:cs typeface="Times New Roman"/>
              <a:sym typeface="Times New Roman"/>
            </a:endParaRPr>
          </a:p>
        </p:txBody>
      </p:sp>
      <p:pic>
        <p:nvPicPr>
          <p:cNvPr id="11" name="Picture 10">
            <a:extLst>
              <a:ext uri="{FF2B5EF4-FFF2-40B4-BE49-F238E27FC236}">
                <a16:creationId xmlns:a16="http://schemas.microsoft.com/office/drawing/2014/main" id="{9EF1242C-388C-4586-B6EF-16178974DF20}"/>
              </a:ext>
            </a:extLst>
          </p:cNvPr>
          <p:cNvPicPr>
            <a:picLocks noChangeAspect="1"/>
          </p:cNvPicPr>
          <p:nvPr/>
        </p:nvPicPr>
        <p:blipFill>
          <a:blip r:embed="rId4"/>
          <a:stretch>
            <a:fillRect/>
          </a:stretch>
        </p:blipFill>
        <p:spPr>
          <a:xfrm>
            <a:off x="2214130" y="674206"/>
            <a:ext cx="3676650" cy="542925"/>
          </a:xfrm>
          <a:prstGeom prst="rect">
            <a:avLst/>
          </a:prstGeom>
        </p:spPr>
      </p:pic>
      <p:pic>
        <p:nvPicPr>
          <p:cNvPr id="13" name="Picture 12">
            <a:extLst>
              <a:ext uri="{FF2B5EF4-FFF2-40B4-BE49-F238E27FC236}">
                <a16:creationId xmlns:a16="http://schemas.microsoft.com/office/drawing/2014/main" id="{028D1E2E-D38B-46DD-95B5-3A420FAA5BD6}"/>
              </a:ext>
            </a:extLst>
          </p:cNvPr>
          <p:cNvPicPr>
            <a:picLocks noChangeAspect="1"/>
          </p:cNvPicPr>
          <p:nvPr/>
        </p:nvPicPr>
        <p:blipFill>
          <a:blip r:embed="rId5"/>
          <a:stretch>
            <a:fillRect/>
          </a:stretch>
        </p:blipFill>
        <p:spPr>
          <a:xfrm>
            <a:off x="1111826" y="1420019"/>
            <a:ext cx="7096991" cy="3089636"/>
          </a:xfrm>
          <a:prstGeom prst="rect">
            <a:avLst/>
          </a:prstGeom>
        </p:spPr>
      </p:pic>
    </p:spTree>
    <p:extLst>
      <p:ext uri="{BB962C8B-B14F-4D97-AF65-F5344CB8AC3E}">
        <p14:creationId xmlns:p14="http://schemas.microsoft.com/office/powerpoint/2010/main" val="3410928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29"/>
          <p:cNvSpPr txBox="1">
            <a:spLocks noGrp="1"/>
          </p:cNvSpPr>
          <p:nvPr>
            <p:ph type="sldNum" idx="12"/>
          </p:nvPr>
        </p:nvSpPr>
        <p:spPr>
          <a:xfrm>
            <a:off x="7425344" y="4844839"/>
            <a:ext cx="984019" cy="273844"/>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en" sz="900">
                <a:solidFill>
                  <a:schemeClr val="dk1"/>
                </a:solidFill>
                <a:latin typeface="Times New Roman"/>
                <a:ea typeface="Times New Roman"/>
                <a:cs typeface="Times New Roman"/>
                <a:sym typeface="Times New Roman"/>
              </a:rPr>
              <a:t>63</a:t>
            </a:fld>
            <a:endParaRPr sz="900">
              <a:solidFill>
                <a:schemeClr val="dk1"/>
              </a:solidFill>
              <a:latin typeface="Times New Roman"/>
              <a:ea typeface="Times New Roman"/>
              <a:cs typeface="Times New Roman"/>
              <a:sym typeface="Times New Roman"/>
            </a:endParaRPr>
          </a:p>
        </p:txBody>
      </p:sp>
      <p:sp>
        <p:nvSpPr>
          <p:cNvPr id="185" name="Google Shape;185;p29"/>
          <p:cNvSpPr/>
          <p:nvPr/>
        </p:nvSpPr>
        <p:spPr>
          <a:xfrm>
            <a:off x="1353615" y="185434"/>
            <a:ext cx="7338322" cy="623248"/>
          </a:xfrm>
          <a:prstGeom prst="rect">
            <a:avLst/>
          </a:prstGeom>
          <a:noFill/>
          <a:ln>
            <a:noFill/>
          </a:ln>
        </p:spPr>
        <p:txBody>
          <a:bodyPr spcFirstLastPara="1" wrap="square" lIns="68575" tIns="34275" rIns="68575" bIns="34275" anchor="t" anchorCtr="0">
            <a:noAutofit/>
          </a:bodyPr>
          <a:lstStyle/>
          <a:p>
            <a:pPr fontAlgn="base"/>
            <a:r>
              <a:rPr lang="en-US" sz="2800" b="1" dirty="0">
                <a:solidFill>
                  <a:srgbClr val="7030A0"/>
                </a:solidFill>
                <a:latin typeface="Times New Roman" panose="02020603050405020304" pitchFamily="18" charset="0"/>
                <a:cs typeface="Times New Roman" panose="02020603050405020304" pitchFamily="18" charset="0"/>
              </a:rPr>
              <a:t>2. Polar Schemes : Differential Manchester</a:t>
            </a:r>
          </a:p>
        </p:txBody>
      </p:sp>
      <p:pic>
        <p:nvPicPr>
          <p:cNvPr id="186" name="Google Shape;186;p29"/>
          <p:cNvPicPr preferRelativeResize="0"/>
          <p:nvPr/>
        </p:nvPicPr>
        <p:blipFill rotWithShape="1">
          <a:blip r:embed="rId3">
            <a:alphaModFix/>
          </a:blip>
          <a:srcRect/>
          <a:stretch/>
        </p:blipFill>
        <p:spPr>
          <a:xfrm>
            <a:off x="41821" y="47020"/>
            <a:ext cx="739015" cy="528333"/>
          </a:xfrm>
          <a:prstGeom prst="rect">
            <a:avLst/>
          </a:prstGeom>
          <a:noFill/>
          <a:ln>
            <a:noFill/>
          </a:ln>
        </p:spPr>
      </p:pic>
      <p:sp>
        <p:nvSpPr>
          <p:cNvPr id="187" name="Google Shape;187;p29"/>
          <p:cNvSpPr txBox="1">
            <a:spLocks noGrp="1"/>
          </p:cNvSpPr>
          <p:nvPr>
            <p:ph type="dt" idx="10"/>
          </p:nvPr>
        </p:nvSpPr>
        <p:spPr>
          <a:xfrm>
            <a:off x="571500" y="4844838"/>
            <a:ext cx="2057400" cy="273900"/>
          </a:xfrm>
          <a:prstGeom prst="rect">
            <a:avLst/>
          </a:prstGeom>
          <a:noFill/>
          <a:ln>
            <a:noFill/>
          </a:ln>
        </p:spPr>
        <p:txBody>
          <a:bodyPr spcFirstLastPara="1" wrap="square" lIns="68575" tIns="34275" rIns="68575" bIns="34275" anchor="ctr" anchorCtr="0">
            <a:noAutofit/>
          </a:bodyPr>
          <a:lstStyle/>
          <a:p>
            <a:pPr marL="0" lvl="0" indent="0" algn="l" rtl="0">
              <a:spcBef>
                <a:spcPts val="0"/>
              </a:spcBef>
              <a:spcAft>
                <a:spcPts val="0"/>
              </a:spcAft>
              <a:buNone/>
            </a:pPr>
            <a:fld id="{89A25235-6E5F-4786-9832-B08050441B05}" type="datetime1">
              <a:rPr lang="en-US" sz="800" b="1" smtClean="0">
                <a:solidFill>
                  <a:schemeClr val="dk1"/>
                </a:solidFill>
                <a:latin typeface="Times New Roman"/>
                <a:cs typeface="Times New Roman"/>
                <a:sym typeface="Times New Roman"/>
              </a:rPr>
              <a:t>2/1/2024</a:t>
            </a:fld>
            <a:endParaRPr sz="800" b="1">
              <a:solidFill>
                <a:schemeClr val="dk1"/>
              </a:solidFill>
              <a:latin typeface="Times New Roman"/>
              <a:ea typeface="Times New Roman"/>
              <a:cs typeface="Times New Roman"/>
              <a:sym typeface="Times New Roman"/>
            </a:endParaRPr>
          </a:p>
        </p:txBody>
      </p:sp>
      <p:sp>
        <p:nvSpPr>
          <p:cNvPr id="188" name="Google Shape;188;p29"/>
          <p:cNvSpPr txBox="1">
            <a:spLocks noGrp="1"/>
          </p:cNvSpPr>
          <p:nvPr>
            <p:ph type="ftr" idx="11"/>
          </p:nvPr>
        </p:nvSpPr>
        <p:spPr>
          <a:xfrm>
            <a:off x="2764639" y="4844839"/>
            <a:ext cx="3617100" cy="2739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r>
              <a:rPr lang="en-GB" sz="800" b="1" smtClean="0">
                <a:solidFill>
                  <a:schemeClr val="dk1"/>
                </a:solidFill>
                <a:latin typeface="Times New Roman"/>
                <a:ea typeface="Times New Roman"/>
                <a:cs typeface="Times New Roman"/>
                <a:sym typeface="Times New Roman"/>
              </a:rPr>
              <a:t>Unit 1                Computer Networks        SY BTech(CSE)    Semester-4               2023-24    </a:t>
            </a:r>
            <a:endParaRPr sz="800" b="1">
              <a:solidFill>
                <a:schemeClr val="dk1"/>
              </a:solidFill>
              <a:latin typeface="Times New Roman"/>
              <a:ea typeface="Times New Roman"/>
              <a:cs typeface="Times New Roman"/>
              <a:sym typeface="Times New Roman"/>
            </a:endParaRPr>
          </a:p>
        </p:txBody>
      </p:sp>
      <p:pic>
        <p:nvPicPr>
          <p:cNvPr id="9" name="Picture 8">
            <a:extLst>
              <a:ext uri="{FF2B5EF4-FFF2-40B4-BE49-F238E27FC236}">
                <a16:creationId xmlns:a16="http://schemas.microsoft.com/office/drawing/2014/main" id="{6B09D2C1-0E97-413A-80D9-DA774BD20AA3}"/>
              </a:ext>
            </a:extLst>
          </p:cNvPr>
          <p:cNvPicPr>
            <a:picLocks noChangeAspect="1"/>
          </p:cNvPicPr>
          <p:nvPr/>
        </p:nvPicPr>
        <p:blipFill>
          <a:blip r:embed="rId4"/>
          <a:stretch>
            <a:fillRect/>
          </a:stretch>
        </p:blipFill>
        <p:spPr>
          <a:xfrm>
            <a:off x="217068" y="1088545"/>
            <a:ext cx="3105150" cy="695325"/>
          </a:xfrm>
          <a:prstGeom prst="rect">
            <a:avLst/>
          </a:prstGeom>
        </p:spPr>
      </p:pic>
      <p:pic>
        <p:nvPicPr>
          <p:cNvPr id="10" name="Picture 9">
            <a:extLst>
              <a:ext uri="{FF2B5EF4-FFF2-40B4-BE49-F238E27FC236}">
                <a16:creationId xmlns:a16="http://schemas.microsoft.com/office/drawing/2014/main" id="{A5F844ED-9279-49D5-AFF1-23F8CDB8BCB2}"/>
              </a:ext>
            </a:extLst>
          </p:cNvPr>
          <p:cNvPicPr>
            <a:picLocks noChangeAspect="1"/>
          </p:cNvPicPr>
          <p:nvPr/>
        </p:nvPicPr>
        <p:blipFill>
          <a:blip r:embed="rId5"/>
          <a:stretch>
            <a:fillRect/>
          </a:stretch>
        </p:blipFill>
        <p:spPr>
          <a:xfrm>
            <a:off x="3757202" y="1054666"/>
            <a:ext cx="3007280" cy="532297"/>
          </a:xfrm>
          <a:prstGeom prst="rect">
            <a:avLst/>
          </a:prstGeom>
        </p:spPr>
      </p:pic>
      <p:pic>
        <p:nvPicPr>
          <p:cNvPr id="12" name="Picture 11">
            <a:extLst>
              <a:ext uri="{FF2B5EF4-FFF2-40B4-BE49-F238E27FC236}">
                <a16:creationId xmlns:a16="http://schemas.microsoft.com/office/drawing/2014/main" id="{45C1CD8E-6FC3-4841-A6EC-72411102C36F}"/>
              </a:ext>
            </a:extLst>
          </p:cNvPr>
          <p:cNvPicPr>
            <a:picLocks noChangeAspect="1"/>
          </p:cNvPicPr>
          <p:nvPr/>
        </p:nvPicPr>
        <p:blipFill>
          <a:blip r:embed="rId6"/>
          <a:stretch>
            <a:fillRect/>
          </a:stretch>
        </p:blipFill>
        <p:spPr>
          <a:xfrm>
            <a:off x="3622243" y="1825721"/>
            <a:ext cx="5376283" cy="2845137"/>
          </a:xfrm>
          <a:prstGeom prst="rect">
            <a:avLst/>
          </a:prstGeom>
        </p:spPr>
      </p:pic>
      <p:pic>
        <p:nvPicPr>
          <p:cNvPr id="14" name="Picture 13">
            <a:extLst>
              <a:ext uri="{FF2B5EF4-FFF2-40B4-BE49-F238E27FC236}">
                <a16:creationId xmlns:a16="http://schemas.microsoft.com/office/drawing/2014/main" id="{19B0F4D7-9EA0-45D4-9BD7-D4416487A1AE}"/>
              </a:ext>
            </a:extLst>
          </p:cNvPr>
          <p:cNvPicPr>
            <a:picLocks noChangeAspect="1"/>
          </p:cNvPicPr>
          <p:nvPr/>
        </p:nvPicPr>
        <p:blipFill>
          <a:blip r:embed="rId7"/>
          <a:stretch>
            <a:fillRect/>
          </a:stretch>
        </p:blipFill>
        <p:spPr>
          <a:xfrm>
            <a:off x="286635" y="1861618"/>
            <a:ext cx="1885950" cy="1313671"/>
          </a:xfrm>
          <a:prstGeom prst="rect">
            <a:avLst/>
          </a:prstGeom>
        </p:spPr>
      </p:pic>
      <p:pic>
        <p:nvPicPr>
          <p:cNvPr id="15" name="Picture 14">
            <a:extLst>
              <a:ext uri="{FF2B5EF4-FFF2-40B4-BE49-F238E27FC236}">
                <a16:creationId xmlns:a16="http://schemas.microsoft.com/office/drawing/2014/main" id="{CE3CF05E-E54C-4E8A-8D3B-D65374D9C92F}"/>
              </a:ext>
            </a:extLst>
          </p:cNvPr>
          <p:cNvPicPr>
            <a:picLocks noChangeAspect="1"/>
          </p:cNvPicPr>
          <p:nvPr/>
        </p:nvPicPr>
        <p:blipFill>
          <a:blip r:embed="rId8"/>
          <a:stretch>
            <a:fillRect/>
          </a:stretch>
        </p:blipFill>
        <p:spPr>
          <a:xfrm>
            <a:off x="217068" y="3248290"/>
            <a:ext cx="1955517" cy="1404386"/>
          </a:xfrm>
          <a:prstGeom prst="rect">
            <a:avLst/>
          </a:prstGeom>
        </p:spPr>
      </p:pic>
    </p:spTree>
    <p:extLst>
      <p:ext uri="{BB962C8B-B14F-4D97-AF65-F5344CB8AC3E}">
        <p14:creationId xmlns:p14="http://schemas.microsoft.com/office/powerpoint/2010/main" val="1490725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29"/>
          <p:cNvSpPr txBox="1">
            <a:spLocks noGrp="1"/>
          </p:cNvSpPr>
          <p:nvPr>
            <p:ph type="sldNum" idx="12"/>
          </p:nvPr>
        </p:nvSpPr>
        <p:spPr>
          <a:xfrm>
            <a:off x="7425344" y="4844839"/>
            <a:ext cx="984019" cy="273844"/>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en" sz="900">
                <a:solidFill>
                  <a:schemeClr val="dk1"/>
                </a:solidFill>
                <a:latin typeface="Times New Roman"/>
                <a:ea typeface="Times New Roman"/>
                <a:cs typeface="Times New Roman"/>
                <a:sym typeface="Times New Roman"/>
              </a:rPr>
              <a:t>64</a:t>
            </a:fld>
            <a:endParaRPr sz="900">
              <a:solidFill>
                <a:schemeClr val="dk1"/>
              </a:solidFill>
              <a:latin typeface="Times New Roman"/>
              <a:ea typeface="Times New Roman"/>
              <a:cs typeface="Times New Roman"/>
              <a:sym typeface="Times New Roman"/>
            </a:endParaRPr>
          </a:p>
        </p:txBody>
      </p:sp>
      <p:sp>
        <p:nvSpPr>
          <p:cNvPr id="185" name="Google Shape;185;p29"/>
          <p:cNvSpPr/>
          <p:nvPr/>
        </p:nvSpPr>
        <p:spPr>
          <a:xfrm>
            <a:off x="904028" y="110191"/>
            <a:ext cx="8180750" cy="623248"/>
          </a:xfrm>
          <a:prstGeom prst="rect">
            <a:avLst/>
          </a:prstGeom>
          <a:noFill/>
          <a:ln>
            <a:noFill/>
          </a:ln>
        </p:spPr>
        <p:txBody>
          <a:bodyPr spcFirstLastPara="1" wrap="square" lIns="68575" tIns="34275" rIns="68575" bIns="34275" anchor="t" anchorCtr="0">
            <a:noAutofit/>
          </a:bodyPr>
          <a:lstStyle/>
          <a:p>
            <a:pPr fontAlgn="base"/>
            <a:r>
              <a:rPr lang="en-US" sz="2800" b="1" dirty="0">
                <a:solidFill>
                  <a:srgbClr val="7030A0"/>
                </a:solidFill>
                <a:latin typeface="Times New Roman" panose="02020603050405020304" pitchFamily="18" charset="0"/>
                <a:cs typeface="Times New Roman" panose="02020603050405020304" pitchFamily="18" charset="0"/>
              </a:rPr>
              <a:t>2. Polar Schemes : Differential </a:t>
            </a:r>
            <a:r>
              <a:rPr lang="en-US" sz="2800" b="1" dirty="0" smtClean="0">
                <a:solidFill>
                  <a:srgbClr val="7030A0"/>
                </a:solidFill>
                <a:latin typeface="Times New Roman" panose="02020603050405020304" pitchFamily="18" charset="0"/>
                <a:cs typeface="Times New Roman" panose="02020603050405020304" pitchFamily="18" charset="0"/>
              </a:rPr>
              <a:t>Manchester      </a:t>
            </a:r>
            <a:r>
              <a:rPr lang="en-US" sz="1800" b="1" dirty="0" smtClean="0">
                <a:solidFill>
                  <a:srgbClr val="C00000"/>
                </a:solidFill>
                <a:latin typeface="Times New Roman" panose="02020603050405020304" pitchFamily="18" charset="0"/>
                <a:cs typeface="Times New Roman" panose="02020603050405020304" pitchFamily="18" charset="0"/>
              </a:rPr>
              <a:t>cont-</a:t>
            </a:r>
            <a:endParaRPr lang="en-US" sz="1800" b="1" dirty="0">
              <a:solidFill>
                <a:srgbClr val="C00000"/>
              </a:solidFill>
              <a:latin typeface="Times New Roman" panose="02020603050405020304" pitchFamily="18" charset="0"/>
              <a:cs typeface="Times New Roman" panose="02020603050405020304" pitchFamily="18" charset="0"/>
            </a:endParaRPr>
          </a:p>
        </p:txBody>
      </p:sp>
      <p:pic>
        <p:nvPicPr>
          <p:cNvPr id="186" name="Google Shape;186;p29"/>
          <p:cNvPicPr preferRelativeResize="0"/>
          <p:nvPr/>
        </p:nvPicPr>
        <p:blipFill rotWithShape="1">
          <a:blip r:embed="rId3">
            <a:alphaModFix/>
          </a:blip>
          <a:srcRect/>
          <a:stretch/>
        </p:blipFill>
        <p:spPr>
          <a:xfrm>
            <a:off x="41821" y="47020"/>
            <a:ext cx="739015" cy="528333"/>
          </a:xfrm>
          <a:prstGeom prst="rect">
            <a:avLst/>
          </a:prstGeom>
          <a:noFill/>
          <a:ln>
            <a:noFill/>
          </a:ln>
        </p:spPr>
      </p:pic>
      <p:sp>
        <p:nvSpPr>
          <p:cNvPr id="187" name="Google Shape;187;p29"/>
          <p:cNvSpPr txBox="1">
            <a:spLocks noGrp="1"/>
          </p:cNvSpPr>
          <p:nvPr>
            <p:ph type="dt" idx="10"/>
          </p:nvPr>
        </p:nvSpPr>
        <p:spPr>
          <a:xfrm>
            <a:off x="571500" y="4844838"/>
            <a:ext cx="2057400" cy="273900"/>
          </a:xfrm>
          <a:prstGeom prst="rect">
            <a:avLst/>
          </a:prstGeom>
          <a:noFill/>
          <a:ln>
            <a:noFill/>
          </a:ln>
        </p:spPr>
        <p:txBody>
          <a:bodyPr spcFirstLastPara="1" wrap="square" lIns="68575" tIns="34275" rIns="68575" bIns="34275" anchor="ctr" anchorCtr="0">
            <a:noAutofit/>
          </a:bodyPr>
          <a:lstStyle/>
          <a:p>
            <a:pPr marL="0" lvl="0" indent="0" algn="l" rtl="0">
              <a:spcBef>
                <a:spcPts val="0"/>
              </a:spcBef>
              <a:spcAft>
                <a:spcPts val="0"/>
              </a:spcAft>
              <a:buNone/>
            </a:pPr>
            <a:fld id="{6FD69034-0619-4139-8FE2-6BD79696EDBB}" type="datetime1">
              <a:rPr lang="en-US" sz="800" b="1" smtClean="0">
                <a:solidFill>
                  <a:schemeClr val="dk1"/>
                </a:solidFill>
                <a:latin typeface="Times New Roman"/>
                <a:cs typeface="Times New Roman"/>
                <a:sym typeface="Times New Roman"/>
              </a:rPr>
              <a:t>2/1/2024</a:t>
            </a:fld>
            <a:endParaRPr sz="800" b="1">
              <a:solidFill>
                <a:schemeClr val="dk1"/>
              </a:solidFill>
              <a:latin typeface="Times New Roman"/>
              <a:ea typeface="Times New Roman"/>
              <a:cs typeface="Times New Roman"/>
              <a:sym typeface="Times New Roman"/>
            </a:endParaRPr>
          </a:p>
        </p:txBody>
      </p:sp>
      <p:sp>
        <p:nvSpPr>
          <p:cNvPr id="188" name="Google Shape;188;p29"/>
          <p:cNvSpPr txBox="1">
            <a:spLocks noGrp="1"/>
          </p:cNvSpPr>
          <p:nvPr>
            <p:ph type="ftr" idx="11"/>
          </p:nvPr>
        </p:nvSpPr>
        <p:spPr>
          <a:xfrm>
            <a:off x="2764639" y="4844839"/>
            <a:ext cx="3617100" cy="2739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r>
              <a:rPr lang="en-GB" sz="800" b="1" smtClean="0">
                <a:solidFill>
                  <a:schemeClr val="dk1"/>
                </a:solidFill>
                <a:latin typeface="Times New Roman"/>
                <a:ea typeface="Times New Roman"/>
                <a:cs typeface="Times New Roman"/>
                <a:sym typeface="Times New Roman"/>
              </a:rPr>
              <a:t>Unit 1                Computer Networks        SY BTech(CSE)    Semester-4               2023-24    </a:t>
            </a:r>
            <a:endParaRPr sz="800" b="1">
              <a:solidFill>
                <a:schemeClr val="dk1"/>
              </a:solidFill>
              <a:latin typeface="Times New Roman"/>
              <a:ea typeface="Times New Roman"/>
              <a:cs typeface="Times New Roman"/>
              <a:sym typeface="Times New Roman"/>
            </a:endParaRPr>
          </a:p>
        </p:txBody>
      </p:sp>
      <p:pic>
        <p:nvPicPr>
          <p:cNvPr id="13" name="Picture 12">
            <a:extLst>
              <a:ext uri="{FF2B5EF4-FFF2-40B4-BE49-F238E27FC236}">
                <a16:creationId xmlns:a16="http://schemas.microsoft.com/office/drawing/2014/main" id="{26D9B0D5-EE53-4DEF-BA69-CA9AAC68B2B7}"/>
              </a:ext>
            </a:extLst>
          </p:cNvPr>
          <p:cNvPicPr>
            <a:picLocks noChangeAspect="1"/>
          </p:cNvPicPr>
          <p:nvPr/>
        </p:nvPicPr>
        <p:blipFill>
          <a:blip r:embed="rId4"/>
          <a:stretch>
            <a:fillRect/>
          </a:stretch>
        </p:blipFill>
        <p:spPr>
          <a:xfrm>
            <a:off x="5132763" y="2016065"/>
            <a:ext cx="3276600" cy="773074"/>
          </a:xfrm>
          <a:prstGeom prst="rect">
            <a:avLst/>
          </a:prstGeom>
        </p:spPr>
      </p:pic>
      <p:pic>
        <p:nvPicPr>
          <p:cNvPr id="16" name="Picture 15">
            <a:extLst>
              <a:ext uri="{FF2B5EF4-FFF2-40B4-BE49-F238E27FC236}">
                <a16:creationId xmlns:a16="http://schemas.microsoft.com/office/drawing/2014/main" id="{3F3C8538-727A-428F-81EF-AF5869DDEB56}"/>
              </a:ext>
            </a:extLst>
          </p:cNvPr>
          <p:cNvPicPr>
            <a:picLocks noChangeAspect="1"/>
          </p:cNvPicPr>
          <p:nvPr/>
        </p:nvPicPr>
        <p:blipFill>
          <a:blip r:embed="rId5"/>
          <a:stretch>
            <a:fillRect/>
          </a:stretch>
        </p:blipFill>
        <p:spPr>
          <a:xfrm>
            <a:off x="4921487" y="2959768"/>
            <a:ext cx="4163291" cy="1621012"/>
          </a:xfrm>
          <a:prstGeom prst="rect">
            <a:avLst/>
          </a:prstGeom>
        </p:spPr>
      </p:pic>
      <p:pic>
        <p:nvPicPr>
          <p:cNvPr id="2" name="Picture 1">
            <a:extLst>
              <a:ext uri="{FF2B5EF4-FFF2-40B4-BE49-F238E27FC236}">
                <a16:creationId xmlns:a16="http://schemas.microsoft.com/office/drawing/2014/main" id="{BB815B53-1882-4C40-AD8C-46BEDE764D4B}"/>
              </a:ext>
            </a:extLst>
          </p:cNvPr>
          <p:cNvPicPr>
            <a:picLocks noChangeAspect="1"/>
          </p:cNvPicPr>
          <p:nvPr/>
        </p:nvPicPr>
        <p:blipFill>
          <a:blip r:embed="rId6"/>
          <a:stretch>
            <a:fillRect/>
          </a:stretch>
        </p:blipFill>
        <p:spPr>
          <a:xfrm>
            <a:off x="411328" y="1195620"/>
            <a:ext cx="3943350" cy="3028950"/>
          </a:xfrm>
          <a:prstGeom prst="rect">
            <a:avLst/>
          </a:prstGeom>
        </p:spPr>
      </p:pic>
      <p:pic>
        <p:nvPicPr>
          <p:cNvPr id="10" name="Picture 9">
            <a:extLst>
              <a:ext uri="{FF2B5EF4-FFF2-40B4-BE49-F238E27FC236}">
                <a16:creationId xmlns:a16="http://schemas.microsoft.com/office/drawing/2014/main" id="{19B0F4D7-9EA0-45D4-9BD7-D4416487A1AE}"/>
              </a:ext>
            </a:extLst>
          </p:cNvPr>
          <p:cNvPicPr>
            <a:picLocks noChangeAspect="1"/>
          </p:cNvPicPr>
          <p:nvPr/>
        </p:nvPicPr>
        <p:blipFill>
          <a:blip r:embed="rId7"/>
          <a:stretch>
            <a:fillRect/>
          </a:stretch>
        </p:blipFill>
        <p:spPr>
          <a:xfrm>
            <a:off x="6049762" y="597270"/>
            <a:ext cx="1885950" cy="1216664"/>
          </a:xfrm>
          <a:prstGeom prst="rect">
            <a:avLst/>
          </a:prstGeom>
        </p:spPr>
      </p:pic>
      <p:pic>
        <p:nvPicPr>
          <p:cNvPr id="11" name="Picture 10">
            <a:extLst>
              <a:ext uri="{FF2B5EF4-FFF2-40B4-BE49-F238E27FC236}">
                <a16:creationId xmlns:a16="http://schemas.microsoft.com/office/drawing/2014/main" id="{CE3CF05E-E54C-4E8A-8D3B-D65374D9C92F}"/>
              </a:ext>
            </a:extLst>
          </p:cNvPr>
          <p:cNvPicPr>
            <a:picLocks noChangeAspect="1"/>
          </p:cNvPicPr>
          <p:nvPr/>
        </p:nvPicPr>
        <p:blipFill>
          <a:blip r:embed="rId8"/>
          <a:stretch>
            <a:fillRect/>
          </a:stretch>
        </p:blipFill>
        <p:spPr>
          <a:xfrm>
            <a:off x="5980195" y="1983941"/>
            <a:ext cx="1955517" cy="1300680"/>
          </a:xfrm>
          <a:prstGeom prst="rect">
            <a:avLst/>
          </a:prstGeom>
        </p:spPr>
      </p:pic>
    </p:spTree>
    <p:extLst>
      <p:ext uri="{BB962C8B-B14F-4D97-AF65-F5344CB8AC3E}">
        <p14:creationId xmlns:p14="http://schemas.microsoft.com/office/powerpoint/2010/main" val="986852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29"/>
          <p:cNvSpPr txBox="1">
            <a:spLocks noGrp="1"/>
          </p:cNvSpPr>
          <p:nvPr>
            <p:ph type="sldNum" idx="12"/>
          </p:nvPr>
        </p:nvSpPr>
        <p:spPr>
          <a:xfrm>
            <a:off x="7425344" y="4844839"/>
            <a:ext cx="984019" cy="273844"/>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en" sz="900">
                <a:solidFill>
                  <a:schemeClr val="dk1"/>
                </a:solidFill>
                <a:latin typeface="Times New Roman"/>
                <a:ea typeface="Times New Roman"/>
                <a:cs typeface="Times New Roman"/>
                <a:sym typeface="Times New Roman"/>
              </a:rPr>
              <a:t>65</a:t>
            </a:fld>
            <a:endParaRPr sz="900">
              <a:solidFill>
                <a:schemeClr val="dk1"/>
              </a:solidFill>
              <a:latin typeface="Times New Roman"/>
              <a:ea typeface="Times New Roman"/>
              <a:cs typeface="Times New Roman"/>
              <a:sym typeface="Times New Roman"/>
            </a:endParaRPr>
          </a:p>
        </p:txBody>
      </p:sp>
      <p:sp>
        <p:nvSpPr>
          <p:cNvPr id="185" name="Google Shape;185;p29"/>
          <p:cNvSpPr/>
          <p:nvPr/>
        </p:nvSpPr>
        <p:spPr>
          <a:xfrm>
            <a:off x="1353615" y="185434"/>
            <a:ext cx="7338322" cy="623248"/>
          </a:xfrm>
          <a:prstGeom prst="rect">
            <a:avLst/>
          </a:prstGeom>
          <a:noFill/>
          <a:ln>
            <a:noFill/>
          </a:ln>
        </p:spPr>
        <p:txBody>
          <a:bodyPr spcFirstLastPara="1" wrap="square" lIns="68575" tIns="34275" rIns="68575" bIns="34275" anchor="t" anchorCtr="0">
            <a:noAutofit/>
          </a:bodyPr>
          <a:lstStyle/>
          <a:p>
            <a:pPr fontAlgn="base"/>
            <a:r>
              <a:rPr lang="en-US" sz="2800" b="1" dirty="0">
                <a:solidFill>
                  <a:srgbClr val="7030A0"/>
                </a:solidFill>
                <a:latin typeface="Times New Roman" panose="02020603050405020304" pitchFamily="18" charset="0"/>
                <a:cs typeface="Times New Roman" panose="02020603050405020304" pitchFamily="18" charset="0"/>
              </a:rPr>
              <a:t>2. Polar Schemes : Differential Manchester</a:t>
            </a:r>
          </a:p>
        </p:txBody>
      </p:sp>
      <p:pic>
        <p:nvPicPr>
          <p:cNvPr id="186" name="Google Shape;186;p29"/>
          <p:cNvPicPr preferRelativeResize="0"/>
          <p:nvPr/>
        </p:nvPicPr>
        <p:blipFill rotWithShape="1">
          <a:blip r:embed="rId3">
            <a:alphaModFix/>
          </a:blip>
          <a:srcRect/>
          <a:stretch/>
        </p:blipFill>
        <p:spPr>
          <a:xfrm>
            <a:off x="41821" y="47020"/>
            <a:ext cx="739015" cy="528333"/>
          </a:xfrm>
          <a:prstGeom prst="rect">
            <a:avLst/>
          </a:prstGeom>
          <a:noFill/>
          <a:ln>
            <a:noFill/>
          </a:ln>
        </p:spPr>
      </p:pic>
      <p:sp>
        <p:nvSpPr>
          <p:cNvPr id="187" name="Google Shape;187;p29"/>
          <p:cNvSpPr txBox="1">
            <a:spLocks noGrp="1"/>
          </p:cNvSpPr>
          <p:nvPr>
            <p:ph type="dt" idx="10"/>
          </p:nvPr>
        </p:nvSpPr>
        <p:spPr>
          <a:xfrm>
            <a:off x="571500" y="4844838"/>
            <a:ext cx="2057400" cy="273900"/>
          </a:xfrm>
          <a:prstGeom prst="rect">
            <a:avLst/>
          </a:prstGeom>
          <a:noFill/>
          <a:ln>
            <a:noFill/>
          </a:ln>
        </p:spPr>
        <p:txBody>
          <a:bodyPr spcFirstLastPara="1" wrap="square" lIns="68575" tIns="34275" rIns="68575" bIns="34275" anchor="ctr" anchorCtr="0">
            <a:noAutofit/>
          </a:bodyPr>
          <a:lstStyle/>
          <a:p>
            <a:pPr marL="0" lvl="0" indent="0" algn="l" rtl="0">
              <a:spcBef>
                <a:spcPts val="0"/>
              </a:spcBef>
              <a:spcAft>
                <a:spcPts val="0"/>
              </a:spcAft>
              <a:buNone/>
            </a:pPr>
            <a:fld id="{FF7EC69E-E7F3-4B9B-87C3-30B689DB1EE9}" type="datetime1">
              <a:rPr lang="en-US" sz="800" b="1" smtClean="0">
                <a:solidFill>
                  <a:schemeClr val="dk1"/>
                </a:solidFill>
                <a:latin typeface="Times New Roman"/>
                <a:cs typeface="Times New Roman"/>
                <a:sym typeface="Times New Roman"/>
              </a:rPr>
              <a:t>2/1/2024</a:t>
            </a:fld>
            <a:endParaRPr sz="800" b="1">
              <a:solidFill>
                <a:schemeClr val="dk1"/>
              </a:solidFill>
              <a:latin typeface="Times New Roman"/>
              <a:ea typeface="Times New Roman"/>
              <a:cs typeface="Times New Roman"/>
              <a:sym typeface="Times New Roman"/>
            </a:endParaRPr>
          </a:p>
        </p:txBody>
      </p:sp>
      <p:sp>
        <p:nvSpPr>
          <p:cNvPr id="188" name="Google Shape;188;p29"/>
          <p:cNvSpPr txBox="1">
            <a:spLocks noGrp="1"/>
          </p:cNvSpPr>
          <p:nvPr>
            <p:ph type="ftr" idx="11"/>
          </p:nvPr>
        </p:nvSpPr>
        <p:spPr>
          <a:xfrm>
            <a:off x="2764639" y="4844839"/>
            <a:ext cx="3617100" cy="2739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r>
              <a:rPr lang="en-GB" sz="800" b="1" smtClean="0">
                <a:solidFill>
                  <a:schemeClr val="dk1"/>
                </a:solidFill>
                <a:latin typeface="Times New Roman"/>
                <a:ea typeface="Times New Roman"/>
                <a:cs typeface="Times New Roman"/>
                <a:sym typeface="Times New Roman"/>
              </a:rPr>
              <a:t>Unit 1                Computer Networks        SY BTech(CSE)    Semester-4               2023-24    </a:t>
            </a:r>
            <a:endParaRPr sz="800" b="1">
              <a:solidFill>
                <a:schemeClr val="dk1"/>
              </a:solidFill>
              <a:latin typeface="Times New Roman"/>
              <a:ea typeface="Times New Roman"/>
              <a:cs typeface="Times New Roman"/>
              <a:sym typeface="Times New Roman"/>
            </a:endParaRPr>
          </a:p>
        </p:txBody>
      </p:sp>
      <p:sp>
        <p:nvSpPr>
          <p:cNvPr id="11" name="Content Placeholder 2">
            <a:extLst>
              <a:ext uri="{FF2B5EF4-FFF2-40B4-BE49-F238E27FC236}">
                <a16:creationId xmlns:a16="http://schemas.microsoft.com/office/drawing/2014/main" id="{0CD041D6-7311-4E6D-8B50-3E0E8ED2438D}"/>
              </a:ext>
            </a:extLst>
          </p:cNvPr>
          <p:cNvSpPr txBox="1">
            <a:spLocks/>
          </p:cNvSpPr>
          <p:nvPr/>
        </p:nvSpPr>
        <p:spPr>
          <a:xfrm>
            <a:off x="134992" y="1092821"/>
            <a:ext cx="8462597" cy="2107580"/>
          </a:xfrm>
          <a:prstGeom prst="rect">
            <a:avLst/>
          </a:prstGeom>
          <a:noFill/>
          <a:ln>
            <a:noFill/>
          </a:ln>
        </p:spPr>
        <p:txBody>
          <a:bodyPr spcFirstLastPara="1" wrap="square" lIns="0" tIns="34275" rIns="0" bIns="34275" anchor="t" anchorCtr="0">
            <a:noAutofit/>
          </a:bodyPr>
          <a:lstStyle>
            <a:defPPr marR="0" lvl="0" algn="l" rtl="0">
              <a:lnSpc>
                <a:spcPct val="100000"/>
              </a:lnSpc>
              <a:spcBef>
                <a:spcPts val="0"/>
              </a:spcBef>
              <a:spcAft>
                <a:spcPts val="0"/>
              </a:spcAft>
            </a:defPPr>
            <a:lvl1pPr marL="457200" marR="0" lvl="0" indent="-323850" algn="l" rtl="0">
              <a:lnSpc>
                <a:spcPct val="90000"/>
              </a:lnSpc>
              <a:spcBef>
                <a:spcPts val="900"/>
              </a:spcBef>
              <a:spcAft>
                <a:spcPts val="0"/>
              </a:spcAft>
              <a:buClr>
                <a:schemeClr val="accent1"/>
              </a:buClr>
              <a:buSzPts val="1500"/>
              <a:buFont typeface="Calibri"/>
              <a:buChar char=" "/>
              <a:defRPr sz="1500" b="0" i="0" u="none" strike="noStrike" cap="none">
                <a:solidFill>
                  <a:srgbClr val="3F3F3F"/>
                </a:solidFill>
                <a:latin typeface="Calibri"/>
                <a:ea typeface="Calibri"/>
                <a:cs typeface="Calibri"/>
                <a:sym typeface="Calibri"/>
              </a:defRPr>
            </a:lvl1pPr>
            <a:lvl2pPr marL="914400" marR="0" lvl="1" indent="-317500" algn="l" rtl="0">
              <a:lnSpc>
                <a:spcPct val="90000"/>
              </a:lnSpc>
              <a:spcBef>
                <a:spcPts val="2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2pPr>
            <a:lvl3pPr marL="1371600" marR="0" lvl="2" indent="-298450" algn="l" rtl="0">
              <a:lnSpc>
                <a:spcPct val="90000"/>
              </a:lnSpc>
              <a:spcBef>
                <a:spcPts val="300"/>
              </a:spcBef>
              <a:spcAft>
                <a:spcPts val="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3pPr>
            <a:lvl4pPr marL="1828800" marR="0" lvl="3" indent="-298450" algn="l" rtl="0">
              <a:lnSpc>
                <a:spcPct val="90000"/>
              </a:lnSpc>
              <a:spcBef>
                <a:spcPts val="300"/>
              </a:spcBef>
              <a:spcAft>
                <a:spcPts val="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4pPr>
            <a:lvl5pPr marL="2286000" marR="0" lvl="4" indent="-298450" algn="l" rtl="0">
              <a:lnSpc>
                <a:spcPct val="90000"/>
              </a:lnSpc>
              <a:spcBef>
                <a:spcPts val="300"/>
              </a:spcBef>
              <a:spcAft>
                <a:spcPts val="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5pPr>
            <a:lvl6pPr marL="2743200" marR="0" lvl="5" indent="-298450" algn="l" rtl="0">
              <a:lnSpc>
                <a:spcPct val="90000"/>
              </a:lnSpc>
              <a:spcBef>
                <a:spcPts val="300"/>
              </a:spcBef>
              <a:spcAft>
                <a:spcPts val="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6pPr>
            <a:lvl7pPr marL="3200400" marR="0" lvl="6" indent="-298450" algn="l" rtl="0">
              <a:lnSpc>
                <a:spcPct val="90000"/>
              </a:lnSpc>
              <a:spcBef>
                <a:spcPts val="300"/>
              </a:spcBef>
              <a:spcAft>
                <a:spcPts val="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7pPr>
            <a:lvl8pPr marL="3657600" marR="0" lvl="7" indent="-298450" algn="l" rtl="0">
              <a:lnSpc>
                <a:spcPct val="90000"/>
              </a:lnSpc>
              <a:spcBef>
                <a:spcPts val="300"/>
              </a:spcBef>
              <a:spcAft>
                <a:spcPts val="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8pPr>
            <a:lvl9pPr marL="4114800" marR="0" lvl="8" indent="-298450" algn="l" rtl="0">
              <a:lnSpc>
                <a:spcPct val="90000"/>
              </a:lnSpc>
              <a:spcBef>
                <a:spcPts val="300"/>
              </a:spcBef>
              <a:spcAft>
                <a:spcPts val="30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9pPr>
          </a:lstStyle>
          <a:p>
            <a:pPr algn="just">
              <a:buSzPct val="150000"/>
              <a:buFont typeface="Arial" panose="020B0604020202020204" pitchFamily="34" charset="0"/>
              <a:buChar char="•"/>
            </a:pPr>
            <a:r>
              <a:rPr lang="en-IN" sz="2800" dirty="0">
                <a:solidFill>
                  <a:schemeClr val="tx1"/>
                </a:solidFill>
                <a:latin typeface="Times New Roman" panose="02020603050405020304" pitchFamily="18" charset="0"/>
                <a:cs typeface="Times New Roman" panose="02020603050405020304" pitchFamily="18" charset="0"/>
              </a:rPr>
              <a:t>In Manchester and differential Manchester encoding, the transition at the middle of the bit is used for synchronization</a:t>
            </a:r>
          </a:p>
          <a:p>
            <a:pPr algn="just">
              <a:buSzPct val="150000"/>
              <a:buFont typeface="Arial" panose="020B0604020202020204" pitchFamily="34" charset="0"/>
              <a:buChar char="•"/>
            </a:pPr>
            <a:endParaRPr lang="en-IN" sz="2800" dirty="0">
              <a:solidFill>
                <a:schemeClr val="tx1"/>
              </a:solidFill>
              <a:latin typeface="Times New Roman" panose="02020603050405020304" pitchFamily="18" charset="0"/>
              <a:cs typeface="Times New Roman" panose="02020603050405020304" pitchFamily="18" charset="0"/>
            </a:endParaRPr>
          </a:p>
          <a:p>
            <a:pPr algn="just">
              <a:buSzPct val="150000"/>
              <a:buFont typeface="Arial" panose="020B0604020202020204" pitchFamily="34" charset="0"/>
              <a:buChar char="•"/>
            </a:pPr>
            <a:r>
              <a:rPr lang="en-US" sz="2800" dirty="0">
                <a:solidFill>
                  <a:schemeClr val="tx1"/>
                </a:solidFill>
                <a:latin typeface="Times New Roman" panose="02020603050405020304" pitchFamily="18" charset="0"/>
                <a:cs typeface="Times New Roman" panose="02020603050405020304" pitchFamily="18" charset="0"/>
              </a:rPr>
              <a:t>The minimum bandwidth of Manchester and differential Manchester is 2 times that of NRZ</a:t>
            </a:r>
            <a:r>
              <a:rPr lang="en-US" sz="2800" dirty="0" smtClean="0">
                <a:solidFill>
                  <a:schemeClr val="tx1"/>
                </a:solidFill>
                <a:latin typeface="Times New Roman" panose="02020603050405020304" pitchFamily="18" charset="0"/>
                <a:cs typeface="Times New Roman" panose="02020603050405020304" pitchFamily="18" charset="0"/>
              </a:rPr>
              <a:t>.</a:t>
            </a:r>
            <a:endParaRPr lang="en-US" sz="20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36908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29"/>
          <p:cNvSpPr txBox="1">
            <a:spLocks noGrp="1"/>
          </p:cNvSpPr>
          <p:nvPr>
            <p:ph type="sldNum" idx="12"/>
          </p:nvPr>
        </p:nvSpPr>
        <p:spPr>
          <a:xfrm>
            <a:off x="7425344" y="4844839"/>
            <a:ext cx="984019" cy="273844"/>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en" sz="900">
                <a:solidFill>
                  <a:schemeClr val="dk1"/>
                </a:solidFill>
                <a:latin typeface="Times New Roman" panose="02020603050405020304" pitchFamily="18" charset="0"/>
                <a:ea typeface="Times New Roman"/>
                <a:cs typeface="Times New Roman" panose="02020603050405020304" pitchFamily="18" charset="0"/>
                <a:sym typeface="Times New Roman"/>
              </a:rPr>
              <a:t>66</a:t>
            </a:fld>
            <a:endParaRPr sz="900">
              <a:solidFill>
                <a:schemeClr val="dk1"/>
              </a:solidFill>
              <a:latin typeface="Times New Roman" panose="02020603050405020304" pitchFamily="18" charset="0"/>
              <a:ea typeface="Times New Roman"/>
              <a:cs typeface="Times New Roman" panose="02020603050405020304" pitchFamily="18" charset="0"/>
              <a:sym typeface="Times New Roman"/>
            </a:endParaRPr>
          </a:p>
        </p:txBody>
      </p:sp>
      <p:sp>
        <p:nvSpPr>
          <p:cNvPr id="185" name="Google Shape;185;p29"/>
          <p:cNvSpPr/>
          <p:nvPr/>
        </p:nvSpPr>
        <p:spPr>
          <a:xfrm>
            <a:off x="780836" y="109544"/>
            <a:ext cx="8363164" cy="851629"/>
          </a:xfrm>
          <a:prstGeom prst="rect">
            <a:avLst/>
          </a:prstGeom>
          <a:noFill/>
          <a:ln>
            <a:noFill/>
          </a:ln>
        </p:spPr>
        <p:txBody>
          <a:bodyPr spcFirstLastPara="1" wrap="square" lIns="68575" tIns="34275" rIns="68575" bIns="34275" anchor="t" anchorCtr="0">
            <a:noAutofit/>
          </a:bodyPr>
          <a:lstStyle/>
          <a:p>
            <a:pPr fontAlgn="base"/>
            <a:r>
              <a:rPr lang="en-US" sz="1800" b="1" dirty="0">
                <a:solidFill>
                  <a:srgbClr val="7030A0"/>
                </a:solidFill>
                <a:latin typeface="Times New Roman" panose="02020603050405020304" pitchFamily="18" charset="0"/>
                <a:cs typeface="Times New Roman" panose="02020603050405020304" pitchFamily="18" charset="0"/>
              </a:rPr>
              <a:t>3</a:t>
            </a:r>
            <a:r>
              <a:rPr lang="en-US" sz="1800" b="1" dirty="0" smtClean="0">
                <a:solidFill>
                  <a:srgbClr val="7030A0"/>
                </a:solidFill>
                <a:latin typeface="Times New Roman" panose="02020603050405020304" pitchFamily="18" charset="0"/>
                <a:cs typeface="Times New Roman" panose="02020603050405020304" pitchFamily="18" charset="0"/>
              </a:rPr>
              <a:t>. </a:t>
            </a:r>
            <a:r>
              <a:rPr lang="en-US" sz="1800" b="1" dirty="0">
                <a:solidFill>
                  <a:srgbClr val="7030A0"/>
                </a:solidFill>
                <a:latin typeface="Times New Roman" panose="02020603050405020304" pitchFamily="18" charset="0"/>
                <a:cs typeface="Times New Roman" panose="02020603050405020304" pitchFamily="18" charset="0"/>
              </a:rPr>
              <a:t>Bipolar: Alternate </a:t>
            </a:r>
            <a:r>
              <a:rPr lang="en-US" sz="1800" b="1" dirty="0">
                <a:solidFill>
                  <a:srgbClr val="C00000"/>
                </a:solidFill>
                <a:latin typeface="Times New Roman" panose="02020603050405020304" pitchFamily="18" charset="0"/>
                <a:cs typeface="Times New Roman" panose="02020603050405020304" pitchFamily="18" charset="0"/>
              </a:rPr>
              <a:t>Mark</a:t>
            </a:r>
            <a:r>
              <a:rPr lang="en-US" sz="1800" b="1" dirty="0">
                <a:solidFill>
                  <a:srgbClr val="7030A0"/>
                </a:solidFill>
                <a:latin typeface="Times New Roman" panose="02020603050405020304" pitchFamily="18" charset="0"/>
                <a:cs typeface="Times New Roman" panose="02020603050405020304" pitchFamily="18" charset="0"/>
              </a:rPr>
              <a:t> Inversion (AMI) </a:t>
            </a:r>
            <a:r>
              <a:rPr lang="en-US" sz="1800" b="1" dirty="0">
                <a:solidFill>
                  <a:schemeClr val="tx1"/>
                </a:solidFill>
                <a:latin typeface="Times New Roman" panose="02020603050405020304" pitchFamily="18" charset="0"/>
                <a:cs typeface="Times New Roman" panose="02020603050405020304" pitchFamily="18" charset="0"/>
              </a:rPr>
              <a:t>and</a:t>
            </a:r>
            <a:r>
              <a:rPr lang="en-US" sz="1800" b="1" dirty="0">
                <a:solidFill>
                  <a:srgbClr val="7030A0"/>
                </a:solidFill>
                <a:latin typeface="Times New Roman" panose="02020603050405020304" pitchFamily="18" charset="0"/>
                <a:cs typeface="Times New Roman" panose="02020603050405020304" pitchFamily="18" charset="0"/>
              </a:rPr>
              <a:t> </a:t>
            </a:r>
            <a:r>
              <a:rPr lang="en-US" sz="1800" b="1" dirty="0" smtClean="0">
                <a:solidFill>
                  <a:srgbClr val="7030A0"/>
                </a:solidFill>
                <a:latin typeface="Times New Roman" panose="02020603050405020304" pitchFamily="18" charset="0"/>
                <a:cs typeface="Times New Roman" panose="02020603050405020304" pitchFamily="18" charset="0"/>
              </a:rPr>
              <a:t>Pseudoternary </a:t>
            </a:r>
            <a:r>
              <a:rPr lang="en-US" sz="1800" b="1" dirty="0" smtClean="0">
                <a:solidFill>
                  <a:schemeClr val="tx1"/>
                </a:solidFill>
                <a:latin typeface="Times New Roman" panose="02020603050405020304" pitchFamily="18" charset="0"/>
                <a:cs typeface="Times New Roman" panose="02020603050405020304" pitchFamily="18" charset="0"/>
              </a:rPr>
              <a:t>(only for student Information)</a:t>
            </a:r>
            <a:endParaRPr lang="en-US" sz="1800" b="1" dirty="0">
              <a:solidFill>
                <a:schemeClr val="tx1"/>
              </a:solidFill>
              <a:latin typeface="Times New Roman" panose="02020603050405020304" pitchFamily="18" charset="0"/>
              <a:cs typeface="Times New Roman" panose="02020603050405020304" pitchFamily="18" charset="0"/>
            </a:endParaRPr>
          </a:p>
        </p:txBody>
      </p:sp>
      <p:pic>
        <p:nvPicPr>
          <p:cNvPr id="186" name="Google Shape;186;p29"/>
          <p:cNvPicPr preferRelativeResize="0"/>
          <p:nvPr/>
        </p:nvPicPr>
        <p:blipFill rotWithShape="1">
          <a:blip r:embed="rId3">
            <a:alphaModFix/>
          </a:blip>
          <a:srcRect/>
          <a:stretch/>
        </p:blipFill>
        <p:spPr>
          <a:xfrm>
            <a:off x="41821" y="47020"/>
            <a:ext cx="739015" cy="528333"/>
          </a:xfrm>
          <a:prstGeom prst="rect">
            <a:avLst/>
          </a:prstGeom>
          <a:noFill/>
          <a:ln>
            <a:noFill/>
          </a:ln>
        </p:spPr>
      </p:pic>
      <p:sp>
        <p:nvSpPr>
          <p:cNvPr id="187" name="Google Shape;187;p29"/>
          <p:cNvSpPr txBox="1">
            <a:spLocks noGrp="1"/>
          </p:cNvSpPr>
          <p:nvPr>
            <p:ph type="dt" idx="10"/>
          </p:nvPr>
        </p:nvSpPr>
        <p:spPr>
          <a:xfrm>
            <a:off x="571500" y="4844838"/>
            <a:ext cx="2057400" cy="273900"/>
          </a:xfrm>
          <a:prstGeom prst="rect">
            <a:avLst/>
          </a:prstGeom>
          <a:noFill/>
          <a:ln>
            <a:noFill/>
          </a:ln>
        </p:spPr>
        <p:txBody>
          <a:bodyPr spcFirstLastPara="1" wrap="square" lIns="68575" tIns="34275" rIns="68575" bIns="34275" anchor="ctr" anchorCtr="0">
            <a:noAutofit/>
          </a:bodyPr>
          <a:lstStyle/>
          <a:p>
            <a:pPr marL="0" lvl="0" indent="0" algn="l" rtl="0">
              <a:spcBef>
                <a:spcPts val="0"/>
              </a:spcBef>
              <a:spcAft>
                <a:spcPts val="0"/>
              </a:spcAft>
              <a:buNone/>
            </a:pPr>
            <a:fld id="{642D95E6-8E5C-4594-9E0C-D2A32DC834D5}" type="datetime1">
              <a:rPr lang="en-US" sz="800" b="1" smtClean="0">
                <a:solidFill>
                  <a:schemeClr val="dk1"/>
                </a:solidFill>
                <a:latin typeface="Times New Roman" panose="02020603050405020304" pitchFamily="18" charset="0"/>
                <a:cs typeface="Times New Roman" panose="02020603050405020304" pitchFamily="18" charset="0"/>
                <a:sym typeface="Times New Roman"/>
              </a:rPr>
              <a:t>2/1/2024</a:t>
            </a:fld>
            <a:endParaRPr sz="800" b="1">
              <a:solidFill>
                <a:schemeClr val="dk1"/>
              </a:solidFill>
              <a:latin typeface="Times New Roman" panose="02020603050405020304" pitchFamily="18" charset="0"/>
              <a:ea typeface="Times New Roman"/>
              <a:cs typeface="Times New Roman" panose="02020603050405020304" pitchFamily="18" charset="0"/>
              <a:sym typeface="Times New Roman"/>
            </a:endParaRPr>
          </a:p>
        </p:txBody>
      </p:sp>
      <p:sp>
        <p:nvSpPr>
          <p:cNvPr id="188" name="Google Shape;188;p29"/>
          <p:cNvSpPr txBox="1">
            <a:spLocks noGrp="1"/>
          </p:cNvSpPr>
          <p:nvPr>
            <p:ph type="ftr" idx="11"/>
          </p:nvPr>
        </p:nvSpPr>
        <p:spPr>
          <a:xfrm>
            <a:off x="2764639" y="4844839"/>
            <a:ext cx="3617100" cy="2739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r>
              <a:rPr lang="en-GB" sz="800" b="1" smtClean="0">
                <a:solidFill>
                  <a:schemeClr val="dk1"/>
                </a:solidFill>
                <a:latin typeface="Times New Roman" panose="02020603050405020304" pitchFamily="18" charset="0"/>
                <a:ea typeface="Times New Roman"/>
                <a:cs typeface="Times New Roman" panose="02020603050405020304" pitchFamily="18" charset="0"/>
                <a:sym typeface="Times New Roman"/>
              </a:rPr>
              <a:t>Unit 1                Computer Networks        SY BTech(CSE)    Semester-4               2023-24    </a:t>
            </a:r>
            <a:endParaRPr sz="800" b="1">
              <a:solidFill>
                <a:schemeClr val="dk1"/>
              </a:solidFill>
              <a:latin typeface="Times New Roman" panose="02020603050405020304" pitchFamily="18" charset="0"/>
              <a:ea typeface="Times New Roman"/>
              <a:cs typeface="Times New Roman" panose="02020603050405020304" pitchFamily="18" charset="0"/>
              <a:sym typeface="Times New Roman"/>
            </a:endParaRPr>
          </a:p>
        </p:txBody>
      </p:sp>
      <p:sp>
        <p:nvSpPr>
          <p:cNvPr id="11" name="Content Placeholder 2">
            <a:extLst>
              <a:ext uri="{FF2B5EF4-FFF2-40B4-BE49-F238E27FC236}">
                <a16:creationId xmlns:a16="http://schemas.microsoft.com/office/drawing/2014/main" id="{0CD041D6-7311-4E6D-8B50-3E0E8ED2438D}"/>
              </a:ext>
            </a:extLst>
          </p:cNvPr>
          <p:cNvSpPr txBox="1">
            <a:spLocks/>
          </p:cNvSpPr>
          <p:nvPr/>
        </p:nvSpPr>
        <p:spPr>
          <a:xfrm>
            <a:off x="411328" y="630968"/>
            <a:ext cx="8462597" cy="2148327"/>
          </a:xfrm>
          <a:prstGeom prst="rect">
            <a:avLst/>
          </a:prstGeom>
          <a:noFill/>
          <a:ln>
            <a:noFill/>
          </a:ln>
        </p:spPr>
        <p:txBody>
          <a:bodyPr spcFirstLastPara="1" wrap="square" lIns="0" tIns="34275" rIns="0" bIns="34275" anchor="t" anchorCtr="0">
            <a:noAutofit/>
          </a:bodyPr>
          <a:lstStyle>
            <a:defPPr marR="0" lvl="0" algn="l" rtl="0">
              <a:lnSpc>
                <a:spcPct val="100000"/>
              </a:lnSpc>
              <a:spcBef>
                <a:spcPts val="0"/>
              </a:spcBef>
              <a:spcAft>
                <a:spcPts val="0"/>
              </a:spcAft>
            </a:defPPr>
            <a:lvl1pPr marL="457200" marR="0" lvl="0" indent="-323850" algn="l" rtl="0">
              <a:lnSpc>
                <a:spcPct val="90000"/>
              </a:lnSpc>
              <a:spcBef>
                <a:spcPts val="900"/>
              </a:spcBef>
              <a:spcAft>
                <a:spcPts val="0"/>
              </a:spcAft>
              <a:buClr>
                <a:schemeClr val="accent1"/>
              </a:buClr>
              <a:buSzPts val="1500"/>
              <a:buFont typeface="Calibri"/>
              <a:buChar char=" "/>
              <a:defRPr sz="1500" b="0" i="0" u="none" strike="noStrike" cap="none">
                <a:solidFill>
                  <a:srgbClr val="3F3F3F"/>
                </a:solidFill>
                <a:latin typeface="Calibri"/>
                <a:ea typeface="Calibri"/>
                <a:cs typeface="Calibri"/>
                <a:sym typeface="Calibri"/>
              </a:defRPr>
            </a:lvl1pPr>
            <a:lvl2pPr marL="914400" marR="0" lvl="1" indent="-317500" algn="l" rtl="0">
              <a:lnSpc>
                <a:spcPct val="90000"/>
              </a:lnSpc>
              <a:spcBef>
                <a:spcPts val="2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2pPr>
            <a:lvl3pPr marL="1371600" marR="0" lvl="2" indent="-298450" algn="l" rtl="0">
              <a:lnSpc>
                <a:spcPct val="90000"/>
              </a:lnSpc>
              <a:spcBef>
                <a:spcPts val="300"/>
              </a:spcBef>
              <a:spcAft>
                <a:spcPts val="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3pPr>
            <a:lvl4pPr marL="1828800" marR="0" lvl="3" indent="-298450" algn="l" rtl="0">
              <a:lnSpc>
                <a:spcPct val="90000"/>
              </a:lnSpc>
              <a:spcBef>
                <a:spcPts val="300"/>
              </a:spcBef>
              <a:spcAft>
                <a:spcPts val="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4pPr>
            <a:lvl5pPr marL="2286000" marR="0" lvl="4" indent="-298450" algn="l" rtl="0">
              <a:lnSpc>
                <a:spcPct val="90000"/>
              </a:lnSpc>
              <a:spcBef>
                <a:spcPts val="300"/>
              </a:spcBef>
              <a:spcAft>
                <a:spcPts val="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5pPr>
            <a:lvl6pPr marL="2743200" marR="0" lvl="5" indent="-298450" algn="l" rtl="0">
              <a:lnSpc>
                <a:spcPct val="90000"/>
              </a:lnSpc>
              <a:spcBef>
                <a:spcPts val="300"/>
              </a:spcBef>
              <a:spcAft>
                <a:spcPts val="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6pPr>
            <a:lvl7pPr marL="3200400" marR="0" lvl="6" indent="-298450" algn="l" rtl="0">
              <a:lnSpc>
                <a:spcPct val="90000"/>
              </a:lnSpc>
              <a:spcBef>
                <a:spcPts val="300"/>
              </a:spcBef>
              <a:spcAft>
                <a:spcPts val="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7pPr>
            <a:lvl8pPr marL="3657600" marR="0" lvl="7" indent="-298450" algn="l" rtl="0">
              <a:lnSpc>
                <a:spcPct val="90000"/>
              </a:lnSpc>
              <a:spcBef>
                <a:spcPts val="300"/>
              </a:spcBef>
              <a:spcAft>
                <a:spcPts val="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8pPr>
            <a:lvl9pPr marL="4114800" marR="0" lvl="8" indent="-298450" algn="l" rtl="0">
              <a:lnSpc>
                <a:spcPct val="90000"/>
              </a:lnSpc>
              <a:spcBef>
                <a:spcPts val="300"/>
              </a:spcBef>
              <a:spcAft>
                <a:spcPts val="30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9pPr>
          </a:lstStyle>
          <a:p>
            <a:pPr>
              <a:lnSpc>
                <a:spcPct val="100000"/>
              </a:lnSpc>
              <a:spcBef>
                <a:spcPts val="300"/>
              </a:spcBef>
              <a:spcAft>
                <a:spcPts val="300"/>
              </a:spcAft>
              <a:buClr>
                <a:schemeClr val="tx1"/>
              </a:buClr>
              <a:buSzPct val="150000"/>
              <a:buFont typeface="Arial" panose="020B0604020202020204" pitchFamily="34" charset="0"/>
              <a:buChar char="•"/>
            </a:pPr>
            <a:r>
              <a:rPr lang="en-US" sz="1800" dirty="0">
                <a:solidFill>
                  <a:schemeClr val="tx1"/>
                </a:solidFill>
                <a:latin typeface="Times New Roman" panose="02020603050405020304" pitchFamily="18" charset="0"/>
                <a:cs typeface="Times New Roman" panose="02020603050405020304" pitchFamily="18" charset="0"/>
              </a:rPr>
              <a:t>Alternate Mark Inversion (AMI) and Pseudoternary. </a:t>
            </a:r>
          </a:p>
          <a:p>
            <a:pPr>
              <a:lnSpc>
                <a:spcPct val="100000"/>
              </a:lnSpc>
              <a:spcBef>
                <a:spcPts val="300"/>
              </a:spcBef>
              <a:spcAft>
                <a:spcPts val="300"/>
              </a:spcAft>
              <a:buClr>
                <a:schemeClr val="tx1"/>
              </a:buClr>
              <a:buSzPct val="150000"/>
              <a:buFont typeface="Arial" panose="020B0604020202020204" pitchFamily="34" charset="0"/>
              <a:buChar char="•"/>
            </a:pPr>
            <a:r>
              <a:rPr lang="en-US" sz="1800" b="1" dirty="0">
                <a:solidFill>
                  <a:schemeClr val="tx1"/>
                </a:solidFill>
                <a:latin typeface="Times New Roman" panose="02020603050405020304" pitchFamily="18" charset="0"/>
                <a:cs typeface="Times New Roman" panose="02020603050405020304" pitchFamily="18" charset="0"/>
              </a:rPr>
              <a:t>Mark</a:t>
            </a:r>
            <a:r>
              <a:rPr lang="en-US" sz="1800" dirty="0">
                <a:solidFill>
                  <a:schemeClr val="tx1"/>
                </a:solidFill>
                <a:latin typeface="Times New Roman" panose="02020603050405020304" pitchFamily="18" charset="0"/>
                <a:cs typeface="Times New Roman" panose="02020603050405020304" pitchFamily="18" charset="0"/>
              </a:rPr>
              <a:t> means </a:t>
            </a:r>
            <a:r>
              <a:rPr lang="en-US" sz="1800" b="1" dirty="0">
                <a:solidFill>
                  <a:srgbClr val="C00000"/>
                </a:solidFill>
                <a:latin typeface="Times New Roman" panose="02020603050405020304" pitchFamily="18" charset="0"/>
                <a:cs typeface="Times New Roman" panose="02020603050405020304" pitchFamily="18" charset="0"/>
              </a:rPr>
              <a:t>1</a:t>
            </a:r>
            <a:r>
              <a:rPr lang="en-US" sz="1800" dirty="0">
                <a:solidFill>
                  <a:schemeClr val="tx1"/>
                </a:solidFill>
                <a:latin typeface="Times New Roman" panose="02020603050405020304" pitchFamily="18" charset="0"/>
                <a:cs typeface="Times New Roman" panose="02020603050405020304" pitchFamily="18" charset="0"/>
              </a:rPr>
              <a:t>. So </a:t>
            </a:r>
            <a:r>
              <a:rPr lang="en-US" sz="1800" b="1" dirty="0">
                <a:solidFill>
                  <a:srgbClr val="C00000"/>
                </a:solidFill>
                <a:latin typeface="Times New Roman" panose="02020603050405020304" pitchFamily="18" charset="0"/>
                <a:cs typeface="Times New Roman" panose="02020603050405020304" pitchFamily="18" charset="0"/>
              </a:rPr>
              <a:t>AMI means alternate 1 inversion. </a:t>
            </a:r>
          </a:p>
          <a:p>
            <a:pPr>
              <a:lnSpc>
                <a:spcPct val="100000"/>
              </a:lnSpc>
              <a:spcBef>
                <a:spcPts val="300"/>
              </a:spcBef>
              <a:spcAft>
                <a:spcPts val="300"/>
              </a:spcAft>
              <a:buClr>
                <a:schemeClr val="tx1"/>
              </a:buClr>
              <a:buSzPct val="150000"/>
              <a:buFont typeface="Arial" panose="020B0604020202020204" pitchFamily="34" charset="0"/>
              <a:buChar char="•"/>
            </a:pPr>
            <a:r>
              <a:rPr lang="en-US" sz="1800" dirty="0">
                <a:solidFill>
                  <a:schemeClr val="tx1"/>
                </a:solidFill>
                <a:latin typeface="Times New Roman" panose="02020603050405020304" pitchFamily="18" charset="0"/>
                <a:cs typeface="Times New Roman" panose="02020603050405020304" pitchFamily="18" charset="0"/>
              </a:rPr>
              <a:t>A neutral zero voltage represents binary 0. Binary 1s are represented by alternating  positive and negative voltages. </a:t>
            </a:r>
          </a:p>
          <a:p>
            <a:pPr>
              <a:lnSpc>
                <a:spcPct val="100000"/>
              </a:lnSpc>
              <a:spcBef>
                <a:spcPts val="300"/>
              </a:spcBef>
              <a:spcAft>
                <a:spcPts val="300"/>
              </a:spcAft>
              <a:buClr>
                <a:schemeClr val="tx1"/>
              </a:buClr>
              <a:buSzPct val="150000"/>
              <a:buFont typeface="Arial" panose="020B0604020202020204" pitchFamily="34" charset="0"/>
              <a:buChar char="•"/>
            </a:pPr>
            <a:r>
              <a:rPr lang="en-US" sz="1800" dirty="0">
                <a:solidFill>
                  <a:schemeClr val="tx1"/>
                </a:solidFill>
                <a:latin typeface="Times New Roman" panose="02020603050405020304" pitchFamily="18" charset="0"/>
                <a:cs typeface="Times New Roman" panose="02020603050405020304" pitchFamily="18" charset="0"/>
              </a:rPr>
              <a:t>A variation of AMI encoding is called </a:t>
            </a:r>
            <a:r>
              <a:rPr lang="en-US" sz="1800" dirty="0" smtClean="0">
                <a:solidFill>
                  <a:srgbClr val="FF0000"/>
                </a:solidFill>
                <a:latin typeface="Times New Roman" panose="02020603050405020304" pitchFamily="18" charset="0"/>
                <a:cs typeface="Times New Roman" panose="02020603050405020304" pitchFamily="18" charset="0"/>
              </a:rPr>
              <a:t>Pseudoternary</a:t>
            </a:r>
            <a:r>
              <a:rPr lang="en-US" sz="1800" dirty="0" smtClean="0">
                <a:solidFill>
                  <a:schemeClr val="tx1"/>
                </a:solidFill>
                <a:latin typeface="Times New Roman" panose="02020603050405020304" pitchFamily="18" charset="0"/>
                <a:cs typeface="Times New Roman" panose="02020603050405020304" pitchFamily="18" charset="0"/>
              </a:rPr>
              <a:t> </a:t>
            </a:r>
            <a:r>
              <a:rPr lang="en-US" sz="1800" dirty="0">
                <a:solidFill>
                  <a:schemeClr val="tx1"/>
                </a:solidFill>
                <a:latin typeface="Times New Roman" panose="02020603050405020304" pitchFamily="18" charset="0"/>
                <a:cs typeface="Times New Roman" panose="02020603050405020304" pitchFamily="18" charset="0"/>
              </a:rPr>
              <a:t>in which the </a:t>
            </a:r>
            <a:r>
              <a:rPr lang="en-US" sz="1800" b="1" dirty="0">
                <a:solidFill>
                  <a:srgbClr val="002060"/>
                </a:solidFill>
                <a:latin typeface="Times New Roman" panose="02020603050405020304" pitchFamily="18" charset="0"/>
                <a:cs typeface="Times New Roman" panose="02020603050405020304" pitchFamily="18" charset="0"/>
              </a:rPr>
              <a:t>1 bit is encoded as a zero voltage </a:t>
            </a:r>
            <a:r>
              <a:rPr lang="en-US" sz="1800" dirty="0">
                <a:solidFill>
                  <a:srgbClr val="FF0000"/>
                </a:solidFill>
                <a:latin typeface="Times New Roman" panose="02020603050405020304" pitchFamily="18" charset="0"/>
                <a:cs typeface="Times New Roman" panose="02020603050405020304" pitchFamily="18" charset="0"/>
              </a:rPr>
              <a:t>and the </a:t>
            </a:r>
            <a:r>
              <a:rPr lang="en-US" sz="1800" b="1" dirty="0">
                <a:solidFill>
                  <a:srgbClr val="C00000"/>
                </a:solidFill>
                <a:latin typeface="Times New Roman" panose="02020603050405020304" pitchFamily="18" charset="0"/>
                <a:cs typeface="Times New Roman" panose="02020603050405020304" pitchFamily="18" charset="0"/>
              </a:rPr>
              <a:t>0 bit is encoded as alternating positive and negative voltages.</a:t>
            </a:r>
            <a:endParaRPr lang="en-US" sz="2000" b="1" dirty="0">
              <a:solidFill>
                <a:srgbClr val="C00000"/>
              </a:solidFill>
              <a:latin typeface="Times New Roman" panose="02020603050405020304" pitchFamily="18" charset="0"/>
              <a:cs typeface="Times New Roman" panose="02020603050405020304" pitchFamily="18" charset="0"/>
            </a:endParaRPr>
          </a:p>
        </p:txBody>
      </p:sp>
      <p:pic>
        <p:nvPicPr>
          <p:cNvPr id="2" name="Picture 1">
            <a:extLst>
              <a:ext uri="{FF2B5EF4-FFF2-40B4-BE49-F238E27FC236}">
                <a16:creationId xmlns:a16="http://schemas.microsoft.com/office/drawing/2014/main" id="{DB196241-475E-4297-888A-4B21CA3B9BD1}"/>
              </a:ext>
            </a:extLst>
          </p:cNvPr>
          <p:cNvPicPr>
            <a:picLocks noChangeAspect="1"/>
          </p:cNvPicPr>
          <p:nvPr/>
        </p:nvPicPr>
        <p:blipFill>
          <a:blip r:embed="rId4"/>
          <a:stretch>
            <a:fillRect/>
          </a:stretch>
        </p:blipFill>
        <p:spPr>
          <a:xfrm>
            <a:off x="411328" y="2643507"/>
            <a:ext cx="5453333" cy="1992638"/>
          </a:xfrm>
          <a:prstGeom prst="rect">
            <a:avLst/>
          </a:prstGeom>
        </p:spPr>
      </p:pic>
      <p:sp>
        <p:nvSpPr>
          <p:cNvPr id="3" name="Rectangle 2">
            <a:extLst>
              <a:ext uri="{FF2B5EF4-FFF2-40B4-BE49-F238E27FC236}">
                <a16:creationId xmlns:a16="http://schemas.microsoft.com/office/drawing/2014/main" id="{09BAA525-5EE6-43DD-8979-819EF34BAEEF}"/>
              </a:ext>
            </a:extLst>
          </p:cNvPr>
          <p:cNvSpPr/>
          <p:nvPr/>
        </p:nvSpPr>
        <p:spPr>
          <a:xfrm>
            <a:off x="5864661" y="2659177"/>
            <a:ext cx="3009263" cy="1754326"/>
          </a:xfrm>
          <a:prstGeom prst="rect">
            <a:avLst/>
          </a:prstGeom>
        </p:spPr>
        <p:txBody>
          <a:bodyPr wrap="square">
            <a:spAutoFit/>
          </a:bodyPr>
          <a:lstStyle/>
          <a:p>
            <a:pPr algn="just"/>
            <a:r>
              <a:rPr lang="en-GB" sz="1800" dirty="0">
                <a:solidFill>
                  <a:srgbClr val="7030A0"/>
                </a:solidFill>
                <a:latin typeface="Times New Roman" panose="02020603050405020304" pitchFamily="18" charset="0"/>
                <a:cs typeface="Times New Roman" panose="02020603050405020304" pitchFamily="18" charset="0"/>
              </a:rPr>
              <a:t>AMI is commonly used for long-distance </a:t>
            </a:r>
            <a:r>
              <a:rPr lang="en-GB" sz="1800" dirty="0" smtClean="0">
                <a:solidFill>
                  <a:srgbClr val="7030A0"/>
                </a:solidFill>
                <a:latin typeface="Times New Roman" panose="02020603050405020304" pitchFamily="18" charset="0"/>
                <a:cs typeface="Times New Roman" panose="02020603050405020304" pitchFamily="18" charset="0"/>
              </a:rPr>
              <a:t>communication</a:t>
            </a:r>
            <a:r>
              <a:rPr lang="en-GB" sz="1800" dirty="0">
                <a:solidFill>
                  <a:srgbClr val="7030A0"/>
                </a:solidFill>
                <a:latin typeface="Times New Roman" panose="02020603050405020304" pitchFamily="18" charset="0"/>
                <a:cs typeface="Times New Roman" panose="02020603050405020304" pitchFamily="18" charset="0"/>
              </a:rPr>
              <a:t>, but it has a synchronization problem when a long sequence of O’s (Zero) is present in the data.</a:t>
            </a:r>
            <a:endParaRPr lang="en-IN" sz="1800" dirty="0">
              <a:solidFill>
                <a:srgbClr val="7030A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55198005"/>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29"/>
          <p:cNvSpPr txBox="1">
            <a:spLocks noGrp="1"/>
          </p:cNvSpPr>
          <p:nvPr>
            <p:ph type="sldNum" idx="12"/>
          </p:nvPr>
        </p:nvSpPr>
        <p:spPr>
          <a:xfrm>
            <a:off x="7425344" y="4845167"/>
            <a:ext cx="984019" cy="273844"/>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en" sz="900">
                <a:solidFill>
                  <a:schemeClr val="dk1"/>
                </a:solidFill>
                <a:latin typeface="Times New Roman"/>
                <a:ea typeface="Times New Roman"/>
                <a:cs typeface="Times New Roman"/>
                <a:sym typeface="Times New Roman"/>
              </a:rPr>
              <a:t>67</a:t>
            </a:fld>
            <a:endParaRPr sz="900">
              <a:solidFill>
                <a:schemeClr val="dk1"/>
              </a:solidFill>
              <a:latin typeface="Times New Roman"/>
              <a:ea typeface="Times New Roman"/>
              <a:cs typeface="Times New Roman"/>
              <a:sym typeface="Times New Roman"/>
            </a:endParaRPr>
          </a:p>
        </p:txBody>
      </p:sp>
      <p:sp>
        <p:nvSpPr>
          <p:cNvPr id="185" name="Google Shape;185;p29"/>
          <p:cNvSpPr/>
          <p:nvPr/>
        </p:nvSpPr>
        <p:spPr>
          <a:xfrm>
            <a:off x="1071041" y="134827"/>
            <a:ext cx="7338322" cy="623248"/>
          </a:xfrm>
          <a:prstGeom prst="rect">
            <a:avLst/>
          </a:prstGeom>
          <a:noFill/>
          <a:ln>
            <a:noFill/>
          </a:ln>
        </p:spPr>
        <p:txBody>
          <a:bodyPr spcFirstLastPara="1" wrap="square" lIns="68575" tIns="34275" rIns="68575" bIns="34275" anchor="t" anchorCtr="0">
            <a:noAutofit/>
          </a:bodyPr>
          <a:lstStyle/>
          <a:p>
            <a:r>
              <a:rPr lang="en-IN" sz="2800" b="1" dirty="0">
                <a:solidFill>
                  <a:srgbClr val="7030A0"/>
                </a:solidFill>
                <a:latin typeface="Times New Roman" panose="02020603050405020304" pitchFamily="18" charset="0"/>
                <a:cs typeface="Times New Roman" panose="02020603050405020304" pitchFamily="18" charset="0"/>
              </a:rPr>
              <a:t>Bipolar </a:t>
            </a:r>
            <a:r>
              <a:rPr lang="en-IN" sz="2800" dirty="0"/>
              <a:t> </a:t>
            </a:r>
          </a:p>
        </p:txBody>
      </p:sp>
      <p:pic>
        <p:nvPicPr>
          <p:cNvPr id="186" name="Google Shape;186;p29"/>
          <p:cNvPicPr preferRelativeResize="0"/>
          <p:nvPr/>
        </p:nvPicPr>
        <p:blipFill rotWithShape="1">
          <a:blip r:embed="rId3">
            <a:alphaModFix/>
          </a:blip>
          <a:srcRect/>
          <a:stretch/>
        </p:blipFill>
        <p:spPr>
          <a:xfrm>
            <a:off x="41821" y="47020"/>
            <a:ext cx="739015" cy="528333"/>
          </a:xfrm>
          <a:prstGeom prst="rect">
            <a:avLst/>
          </a:prstGeom>
          <a:noFill/>
          <a:ln>
            <a:noFill/>
          </a:ln>
        </p:spPr>
      </p:pic>
      <p:sp>
        <p:nvSpPr>
          <p:cNvPr id="187" name="Google Shape;187;p29"/>
          <p:cNvSpPr txBox="1">
            <a:spLocks noGrp="1"/>
          </p:cNvSpPr>
          <p:nvPr>
            <p:ph type="dt" idx="4294967295"/>
          </p:nvPr>
        </p:nvSpPr>
        <p:spPr>
          <a:xfrm>
            <a:off x="597982" y="4844839"/>
            <a:ext cx="2057400" cy="273900"/>
          </a:xfrm>
          <a:prstGeom prst="rect">
            <a:avLst/>
          </a:prstGeom>
          <a:noFill/>
          <a:ln>
            <a:noFill/>
          </a:ln>
        </p:spPr>
        <p:txBody>
          <a:bodyPr spcFirstLastPara="1" wrap="square" lIns="68575" tIns="34275" rIns="68575" bIns="34275" anchor="ctr" anchorCtr="0">
            <a:noAutofit/>
          </a:bodyPr>
          <a:lstStyle/>
          <a:p>
            <a:pPr marL="0" lvl="0" indent="0" algn="l" rtl="0">
              <a:spcBef>
                <a:spcPts val="0"/>
              </a:spcBef>
              <a:spcAft>
                <a:spcPts val="0"/>
              </a:spcAft>
              <a:buNone/>
            </a:pPr>
            <a:r>
              <a:rPr lang="en-US" sz="800" b="1">
                <a:solidFill>
                  <a:schemeClr val="dk1"/>
                </a:solidFill>
                <a:latin typeface="Times New Roman"/>
                <a:ea typeface="Times New Roman"/>
                <a:cs typeface="Times New Roman"/>
                <a:sym typeface="Times New Roman"/>
              </a:rPr>
              <a:t>Feb.-2022</a:t>
            </a:r>
            <a:endParaRPr sz="800" b="1">
              <a:solidFill>
                <a:schemeClr val="dk1"/>
              </a:solidFill>
              <a:latin typeface="Times New Roman"/>
              <a:ea typeface="Times New Roman"/>
              <a:cs typeface="Times New Roman"/>
              <a:sym typeface="Times New Roman"/>
            </a:endParaRPr>
          </a:p>
        </p:txBody>
      </p:sp>
      <p:sp>
        <p:nvSpPr>
          <p:cNvPr id="188" name="Google Shape;188;p29"/>
          <p:cNvSpPr txBox="1">
            <a:spLocks noGrp="1"/>
          </p:cNvSpPr>
          <p:nvPr>
            <p:ph type="ftr" idx="4294967295"/>
          </p:nvPr>
        </p:nvSpPr>
        <p:spPr>
          <a:xfrm>
            <a:off x="2764639" y="4844839"/>
            <a:ext cx="3617100" cy="2739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r>
              <a:rPr lang="en-IN" sz="800" b="1">
                <a:solidFill>
                  <a:schemeClr val="dk1"/>
                </a:solidFill>
                <a:latin typeface="Times New Roman"/>
                <a:ea typeface="Times New Roman"/>
                <a:cs typeface="Times New Roman"/>
                <a:sym typeface="Times New Roman"/>
              </a:rPr>
              <a:t>Computer Networks        SY BTech    Semester-3               2022-23</a:t>
            </a:r>
            <a:endParaRPr sz="800" b="1">
              <a:solidFill>
                <a:schemeClr val="dk1"/>
              </a:solidFill>
              <a:latin typeface="Times New Roman"/>
              <a:ea typeface="Times New Roman"/>
              <a:cs typeface="Times New Roman"/>
              <a:sym typeface="Times New Roman"/>
            </a:endParaRPr>
          </a:p>
        </p:txBody>
      </p:sp>
      <p:sp>
        <p:nvSpPr>
          <p:cNvPr id="3" name="Rectangle 2"/>
          <p:cNvSpPr/>
          <p:nvPr/>
        </p:nvSpPr>
        <p:spPr>
          <a:xfrm>
            <a:off x="5279693" y="320523"/>
            <a:ext cx="3813717" cy="4031873"/>
          </a:xfrm>
          <a:prstGeom prst="rect">
            <a:avLst/>
          </a:prstGeom>
          <a:solidFill>
            <a:schemeClr val="accent4">
              <a:lumMod val="20000"/>
              <a:lumOff val="80000"/>
            </a:schemeClr>
          </a:solidFill>
        </p:spPr>
        <p:txBody>
          <a:bodyPr wrap="square">
            <a:spAutoFit/>
          </a:bodyPr>
          <a:lstStyle/>
          <a:p>
            <a:r>
              <a:rPr lang="en-US" sz="1600" b="1" dirty="0">
                <a:solidFill>
                  <a:srgbClr val="FF0000"/>
                </a:solidFill>
              </a:rPr>
              <a:t>Advantages</a:t>
            </a:r>
          </a:p>
          <a:p>
            <a:pPr marL="285750" indent="-285750">
              <a:buFont typeface="Arial" panose="020B0604020202020204" pitchFamily="34" charset="0"/>
              <a:buChar char="•"/>
            </a:pPr>
            <a:r>
              <a:rPr lang="en-US" sz="1600" dirty="0"/>
              <a:t>It is simple.</a:t>
            </a:r>
          </a:p>
          <a:p>
            <a:pPr marL="285750" indent="-285750">
              <a:buFont typeface="Arial" panose="020B0604020202020204" pitchFamily="34" charset="0"/>
              <a:buChar char="•"/>
            </a:pPr>
            <a:r>
              <a:rPr lang="en-US" sz="1600" dirty="0"/>
              <a:t>No low-frequency components are present.</a:t>
            </a:r>
          </a:p>
          <a:p>
            <a:pPr marL="285750" indent="-285750">
              <a:buFont typeface="Arial" panose="020B0604020202020204" pitchFamily="34" charset="0"/>
              <a:buChar char="•"/>
            </a:pPr>
            <a:r>
              <a:rPr lang="en-US" sz="1600" dirty="0"/>
              <a:t>Occupies low bandwidth than unipolar and polar NRZ schemes.</a:t>
            </a:r>
          </a:p>
          <a:p>
            <a:pPr marL="285750" indent="-285750">
              <a:buFont typeface="Arial" panose="020B0604020202020204" pitchFamily="34" charset="0"/>
              <a:buChar char="•"/>
            </a:pPr>
            <a:r>
              <a:rPr lang="en-US" sz="1600" dirty="0"/>
              <a:t>This technique is suitable for transmission over AC coupled lines, as signal drooping doesn’t occur here.</a:t>
            </a:r>
          </a:p>
          <a:p>
            <a:pPr marL="285750" indent="-285750">
              <a:buFont typeface="Arial" panose="020B0604020202020204" pitchFamily="34" charset="0"/>
              <a:buChar char="•"/>
            </a:pPr>
            <a:r>
              <a:rPr lang="en-US" sz="1600" dirty="0"/>
              <a:t>A single error detection capability is present in this.</a:t>
            </a:r>
          </a:p>
          <a:p>
            <a:r>
              <a:rPr lang="en-US" sz="1600" b="1" dirty="0">
                <a:solidFill>
                  <a:srgbClr val="FF0000"/>
                </a:solidFill>
              </a:rPr>
              <a:t>Disadvantages</a:t>
            </a:r>
          </a:p>
          <a:p>
            <a:pPr marL="285750" indent="-285750">
              <a:buFont typeface="Arial" panose="020B0604020202020204" pitchFamily="34" charset="0"/>
              <a:buChar char="•"/>
            </a:pPr>
            <a:r>
              <a:rPr lang="en-US" sz="1600" dirty="0"/>
              <a:t>No clock is present.</a:t>
            </a:r>
          </a:p>
          <a:p>
            <a:pPr marL="285750" indent="-285750">
              <a:buFont typeface="Arial" panose="020B0604020202020204" pitchFamily="34" charset="0"/>
              <a:buChar char="•"/>
            </a:pPr>
            <a:r>
              <a:rPr lang="en-US" sz="1600" dirty="0"/>
              <a:t>Long strings of data causes loss of synchronization.</a:t>
            </a:r>
          </a:p>
        </p:txBody>
      </p:sp>
      <p:pic>
        <p:nvPicPr>
          <p:cNvPr id="2" name="Picture 1"/>
          <p:cNvPicPr>
            <a:picLocks noChangeAspect="1"/>
          </p:cNvPicPr>
          <p:nvPr/>
        </p:nvPicPr>
        <p:blipFill>
          <a:blip r:embed="rId4"/>
          <a:stretch>
            <a:fillRect/>
          </a:stretch>
        </p:blipFill>
        <p:spPr>
          <a:xfrm>
            <a:off x="0" y="884903"/>
            <a:ext cx="5310764" cy="3777213"/>
          </a:xfrm>
          <a:prstGeom prst="rect">
            <a:avLst/>
          </a:prstGeom>
        </p:spPr>
      </p:pic>
    </p:spTree>
    <p:extLst>
      <p:ext uri="{BB962C8B-B14F-4D97-AF65-F5344CB8AC3E}">
        <p14:creationId xmlns:p14="http://schemas.microsoft.com/office/powerpoint/2010/main" val="20626574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idx="10"/>
          </p:nvPr>
        </p:nvSpPr>
        <p:spPr/>
        <p:txBody>
          <a:bodyPr/>
          <a:lstStyle/>
          <a:p>
            <a:fld id="{8C0E37A5-E365-4DEE-801B-4A638A469C75}" type="datetime1">
              <a:rPr lang="en-US" smtClean="0"/>
              <a:t>2/1/2024</a:t>
            </a:fld>
            <a:endParaRPr lang="en-US"/>
          </a:p>
        </p:txBody>
      </p:sp>
      <p:sp>
        <p:nvSpPr>
          <p:cNvPr id="3" name="Footer Placeholder 2"/>
          <p:cNvSpPr>
            <a:spLocks noGrp="1"/>
          </p:cNvSpPr>
          <p:nvPr>
            <p:ph type="ftr" idx="11"/>
          </p:nvPr>
        </p:nvSpPr>
        <p:spPr/>
        <p:txBody>
          <a:bodyPr/>
          <a:lstStyle/>
          <a:p>
            <a:r>
              <a:rPr lang="en-GB" smtClean="0"/>
              <a:t>Unit 1                Computer Networks        SY BTech(CSE)    Semester-4               2023-24    </a:t>
            </a:r>
            <a:endParaRPr lang="en-GB"/>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68</a:t>
            </a:fld>
            <a:endParaRPr lang="en"/>
          </a:p>
        </p:txBody>
      </p:sp>
      <p:sp>
        <p:nvSpPr>
          <p:cNvPr id="5" name="Rectangle 4"/>
          <p:cNvSpPr/>
          <p:nvPr/>
        </p:nvSpPr>
        <p:spPr>
          <a:xfrm>
            <a:off x="1060048" y="-20260"/>
            <a:ext cx="7967377" cy="707886"/>
          </a:xfrm>
          <a:prstGeom prst="rect">
            <a:avLst/>
          </a:prstGeom>
        </p:spPr>
        <p:txBody>
          <a:bodyPr wrap="square">
            <a:spAutoFit/>
          </a:bodyPr>
          <a:lstStyle/>
          <a:p>
            <a:r>
              <a:rPr lang="en-IN" sz="4000" dirty="0">
                <a:solidFill>
                  <a:srgbClr val="C00000"/>
                </a:solidFill>
                <a:latin typeface="Times New Roman" panose="02020603050405020304" pitchFamily="18" charset="0"/>
              </a:rPr>
              <a:t>Summary of line coding schemes </a:t>
            </a:r>
            <a:r>
              <a:rPr lang="en-IN" sz="1200" dirty="0">
                <a:solidFill>
                  <a:srgbClr val="C00000"/>
                </a:solidFill>
                <a:latin typeface="Times New Roman" panose="02020603050405020304" pitchFamily="18" charset="0"/>
              </a:rPr>
              <a:t>PN 151</a:t>
            </a:r>
            <a:endParaRPr lang="en-IN" sz="1200" dirty="0">
              <a:solidFill>
                <a:srgbClr val="C00000"/>
              </a:solidFill>
            </a:endParaRPr>
          </a:p>
        </p:txBody>
      </p:sp>
      <p:pic>
        <p:nvPicPr>
          <p:cNvPr id="6" name="Google Shape;186;p29"/>
          <p:cNvPicPr preferRelativeResize="0"/>
          <p:nvPr/>
        </p:nvPicPr>
        <p:blipFill rotWithShape="1">
          <a:blip r:embed="rId2">
            <a:alphaModFix/>
          </a:blip>
          <a:srcRect/>
          <a:stretch/>
        </p:blipFill>
        <p:spPr>
          <a:xfrm>
            <a:off x="41821" y="47021"/>
            <a:ext cx="781139" cy="640606"/>
          </a:xfrm>
          <a:prstGeom prst="rect">
            <a:avLst/>
          </a:prstGeom>
          <a:noFill/>
          <a:ln>
            <a:noFill/>
          </a:ln>
        </p:spPr>
      </p:pic>
      <p:pic>
        <p:nvPicPr>
          <p:cNvPr id="8" name="Picture 7"/>
          <p:cNvPicPr>
            <a:picLocks noChangeAspect="1"/>
          </p:cNvPicPr>
          <p:nvPr/>
        </p:nvPicPr>
        <p:blipFill>
          <a:blip r:embed="rId3"/>
          <a:stretch>
            <a:fillRect/>
          </a:stretch>
        </p:blipFill>
        <p:spPr>
          <a:xfrm>
            <a:off x="625141" y="913899"/>
            <a:ext cx="8157912" cy="3573880"/>
          </a:xfrm>
          <a:prstGeom prst="rect">
            <a:avLst/>
          </a:prstGeom>
        </p:spPr>
      </p:pic>
    </p:spTree>
    <p:extLst>
      <p:ext uri="{BB962C8B-B14F-4D97-AF65-F5344CB8AC3E}">
        <p14:creationId xmlns:p14="http://schemas.microsoft.com/office/powerpoint/2010/main" val="2204433658"/>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780836" y="-160798"/>
            <a:ext cx="7543800" cy="856989"/>
          </a:xfrm>
        </p:spPr>
        <p:txBody>
          <a:bodyPr>
            <a:normAutofit/>
          </a:bodyPr>
          <a:lstStyle/>
          <a:p>
            <a:r>
              <a:rPr lang="en-US" sz="4000" b="1" dirty="0">
                <a:solidFill>
                  <a:srgbClr val="C00000"/>
                </a:solidFill>
                <a:latin typeface="Times New Roman" panose="02020603050405020304" pitchFamily="18" charset="0"/>
                <a:cs typeface="Times New Roman" panose="02020603050405020304" pitchFamily="18" charset="0"/>
              </a:rPr>
              <a:t>  2. Block Coding</a:t>
            </a:r>
            <a:endParaRPr lang="en-US" sz="2000" b="1" dirty="0">
              <a:solidFill>
                <a:srgbClr val="C00000"/>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4294967295"/>
          </p:nvPr>
        </p:nvSpPr>
        <p:spPr>
          <a:xfrm>
            <a:off x="0" y="2204697"/>
            <a:ext cx="8826190" cy="2478063"/>
          </a:xfrm>
        </p:spPr>
        <p:txBody>
          <a:bodyPr>
            <a:noAutofit/>
          </a:bodyPr>
          <a:lstStyle/>
          <a:p>
            <a:r>
              <a:rPr lang="en-US" sz="1800" dirty="0" smtClean="0">
                <a:solidFill>
                  <a:schemeClr val="tx1"/>
                </a:solidFill>
                <a:latin typeface="Times New Roman" panose="02020603050405020304" pitchFamily="18" charset="0"/>
                <a:cs typeface="Times New Roman" panose="02020603050405020304" pitchFamily="18" charset="0"/>
              </a:rPr>
              <a:t>A technique of sending data in </a:t>
            </a:r>
            <a:r>
              <a:rPr lang="en-US" sz="1800" b="1" dirty="0" smtClean="0">
                <a:solidFill>
                  <a:schemeClr val="tx1"/>
                </a:solidFill>
                <a:latin typeface="Times New Roman" panose="02020603050405020304" pitchFamily="18" charset="0"/>
                <a:cs typeface="Times New Roman" panose="02020603050405020304" pitchFamily="18" charset="0"/>
              </a:rPr>
              <a:t>a set of sequence.</a:t>
            </a:r>
          </a:p>
          <a:p>
            <a:r>
              <a:rPr lang="en-US" sz="2000" dirty="0" smtClean="0">
                <a:solidFill>
                  <a:schemeClr val="tx1"/>
                </a:solidFill>
                <a:latin typeface="Times New Roman" panose="02020603050405020304" pitchFamily="18" charset="0"/>
                <a:cs typeface="Times New Roman" panose="02020603050405020304" pitchFamily="18" charset="0"/>
              </a:rPr>
              <a:t>Block </a:t>
            </a:r>
            <a:r>
              <a:rPr lang="en-US" sz="2000" dirty="0">
                <a:solidFill>
                  <a:schemeClr val="tx1"/>
                </a:solidFill>
                <a:latin typeface="Times New Roman" panose="02020603050405020304" pitchFamily="18" charset="0"/>
                <a:cs typeface="Times New Roman" panose="02020603050405020304" pitchFamily="18" charset="0"/>
              </a:rPr>
              <a:t>coding is done in </a:t>
            </a:r>
            <a:r>
              <a:rPr lang="en-US" sz="2400" b="1" dirty="0">
                <a:solidFill>
                  <a:srgbClr val="C00000"/>
                </a:solidFill>
                <a:latin typeface="Times New Roman" panose="02020603050405020304" pitchFamily="18" charset="0"/>
                <a:cs typeface="Times New Roman" panose="02020603050405020304" pitchFamily="18" charset="0"/>
              </a:rPr>
              <a:t>three</a:t>
            </a:r>
            <a:r>
              <a:rPr lang="en-US" sz="2400" b="1"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steps: </a:t>
            </a:r>
            <a:endParaRPr lang="en-US" sz="2400" dirty="0">
              <a:latin typeface="Times New Roman" panose="02020603050405020304" pitchFamily="18" charset="0"/>
              <a:cs typeface="Times New Roman" panose="02020603050405020304" pitchFamily="18" charset="0"/>
            </a:endParaRPr>
          </a:p>
          <a:p>
            <a:pPr marL="596900" lvl="1" indent="0">
              <a:buNone/>
            </a:pPr>
            <a:r>
              <a:rPr lang="en-US" sz="2300" b="1" dirty="0">
                <a:solidFill>
                  <a:schemeClr val="tx1"/>
                </a:solidFill>
                <a:latin typeface="Times New Roman" panose="02020603050405020304" pitchFamily="18" charset="0"/>
                <a:cs typeface="Times New Roman" panose="02020603050405020304" pitchFamily="18" charset="0"/>
              </a:rPr>
              <a:t>1. Division</a:t>
            </a:r>
          </a:p>
          <a:p>
            <a:pPr marL="596900" lvl="1" indent="0">
              <a:buNone/>
            </a:pPr>
            <a:r>
              <a:rPr lang="en-US" sz="2300" b="1" dirty="0">
                <a:solidFill>
                  <a:schemeClr val="tx1"/>
                </a:solidFill>
                <a:latin typeface="Times New Roman" panose="02020603050405020304" pitchFamily="18" charset="0"/>
                <a:cs typeface="Times New Roman" panose="02020603050405020304" pitchFamily="18" charset="0"/>
              </a:rPr>
              <a:t>2. Substitution </a:t>
            </a:r>
          </a:p>
          <a:p>
            <a:pPr marL="596900" lvl="1" indent="0">
              <a:buNone/>
            </a:pPr>
            <a:r>
              <a:rPr lang="en-US" sz="2300" b="1" dirty="0">
                <a:solidFill>
                  <a:schemeClr val="tx1"/>
                </a:solidFill>
                <a:latin typeface="Times New Roman" panose="02020603050405020304" pitchFamily="18" charset="0"/>
                <a:cs typeface="Times New Roman" panose="02020603050405020304" pitchFamily="18" charset="0"/>
              </a:rPr>
              <a:t>3. Combination.</a:t>
            </a:r>
          </a:p>
          <a:p>
            <a:r>
              <a:rPr lang="en-US" sz="1600" dirty="0">
                <a:solidFill>
                  <a:schemeClr val="tx1"/>
                </a:solidFill>
                <a:latin typeface="Times New Roman" panose="02020603050405020304" pitchFamily="18" charset="0"/>
                <a:cs typeface="Times New Roman" panose="02020603050405020304" pitchFamily="18" charset="0"/>
              </a:rPr>
              <a:t>Need to </a:t>
            </a:r>
            <a:r>
              <a:rPr lang="en-US" sz="1600" b="1" dirty="0">
                <a:solidFill>
                  <a:srgbClr val="C00000"/>
                </a:solidFill>
                <a:latin typeface="Times New Roman" panose="02020603050405020304" pitchFamily="18" charset="0"/>
                <a:cs typeface="Times New Roman" panose="02020603050405020304" pitchFamily="18" charset="0"/>
              </a:rPr>
              <a:t>add redundant </a:t>
            </a:r>
            <a:r>
              <a:rPr lang="en-US" sz="1600" dirty="0">
                <a:solidFill>
                  <a:schemeClr val="tx1"/>
                </a:solidFill>
                <a:latin typeface="Times New Roman" panose="02020603050405020304" pitchFamily="18" charset="0"/>
                <a:cs typeface="Times New Roman" panose="02020603050405020304" pitchFamily="18" charset="0"/>
              </a:rPr>
              <a:t>bits for padding, error checking</a:t>
            </a:r>
            <a:endParaRPr lang="en-US" sz="2000" dirty="0">
              <a:solidFill>
                <a:schemeClr val="tx1"/>
              </a:solidFill>
              <a:latin typeface="Times New Roman" panose="02020603050405020304" pitchFamily="18" charset="0"/>
              <a:cs typeface="Times New Roman" panose="02020603050405020304" pitchFamily="18" charset="0"/>
            </a:endParaRPr>
          </a:p>
          <a:p>
            <a:r>
              <a:rPr lang="en-US" sz="1200" dirty="0">
                <a:latin typeface="Times New Roman" panose="02020603050405020304" pitchFamily="18" charset="0"/>
                <a:cs typeface="Times New Roman" panose="02020603050405020304" pitchFamily="18" charset="0"/>
              </a:rPr>
              <a:t>https://www.youtube.com/watch?v=l-C_st2Oq0A</a:t>
            </a:r>
          </a:p>
        </p:txBody>
      </p:sp>
      <p:pic>
        <p:nvPicPr>
          <p:cNvPr id="4" name="Google Shape;186;p29"/>
          <p:cNvPicPr preferRelativeResize="0"/>
          <p:nvPr/>
        </p:nvPicPr>
        <p:blipFill rotWithShape="1">
          <a:blip r:embed="rId2">
            <a:alphaModFix/>
          </a:blip>
          <a:srcRect/>
          <a:stretch/>
        </p:blipFill>
        <p:spPr>
          <a:xfrm>
            <a:off x="41821" y="47020"/>
            <a:ext cx="739015" cy="721907"/>
          </a:xfrm>
          <a:prstGeom prst="rect">
            <a:avLst/>
          </a:prstGeom>
          <a:noFill/>
          <a:ln>
            <a:noFill/>
          </a:ln>
        </p:spPr>
      </p:pic>
      <p:sp>
        <p:nvSpPr>
          <p:cNvPr id="5" name="Date Placeholder 4"/>
          <p:cNvSpPr>
            <a:spLocks noGrp="1"/>
          </p:cNvSpPr>
          <p:nvPr>
            <p:ph type="dt" idx="10"/>
          </p:nvPr>
        </p:nvSpPr>
        <p:spPr/>
        <p:txBody>
          <a:bodyPr/>
          <a:lstStyle/>
          <a:p>
            <a:fld id="{C8D66B14-711A-4150-9152-195F818050AD}" type="datetime1">
              <a:rPr lang="en-US" smtClean="0"/>
              <a:t>2/1/2024</a:t>
            </a:fld>
            <a:endParaRPr lang="en-US"/>
          </a:p>
        </p:txBody>
      </p:sp>
      <p:sp>
        <p:nvSpPr>
          <p:cNvPr id="6" name="Footer Placeholder 5"/>
          <p:cNvSpPr>
            <a:spLocks noGrp="1"/>
          </p:cNvSpPr>
          <p:nvPr>
            <p:ph type="ftr" idx="11"/>
          </p:nvPr>
        </p:nvSpPr>
        <p:spPr/>
        <p:txBody>
          <a:bodyPr/>
          <a:lstStyle/>
          <a:p>
            <a:r>
              <a:rPr lang="en-GB" smtClean="0"/>
              <a:t>Unit 1                Computer Networks        SY BTech(CSE)    Semester-4               2023-24    </a:t>
            </a:r>
            <a:endParaRPr lang="en-GB"/>
          </a:p>
        </p:txBody>
      </p:sp>
      <p:sp>
        <p:nvSpPr>
          <p:cNvPr id="7" name="Slide Number Placeholder 6"/>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69</a:t>
            </a:fld>
            <a:endParaRPr lang="en"/>
          </a:p>
        </p:txBody>
      </p:sp>
      <p:sp>
        <p:nvSpPr>
          <p:cNvPr id="8" name="Rectangle 7"/>
          <p:cNvSpPr/>
          <p:nvPr/>
        </p:nvSpPr>
        <p:spPr>
          <a:xfrm>
            <a:off x="176554" y="829984"/>
            <a:ext cx="8894709" cy="1508105"/>
          </a:xfrm>
          <a:prstGeom prst="rect">
            <a:avLst/>
          </a:prstGeom>
        </p:spPr>
        <p:txBody>
          <a:bodyPr wrap="square">
            <a:spAutoFit/>
          </a:bodyPr>
          <a:lstStyle/>
          <a:p>
            <a:pPr marL="285750" indent="-285750" algn="just">
              <a:buFont typeface="Wingdings" panose="05000000000000000000" pitchFamily="2" charset="2"/>
              <a:buChar char="Ø"/>
            </a:pPr>
            <a:r>
              <a:rPr lang="en-GB" sz="1800" dirty="0">
                <a:latin typeface="Times New Roman" panose="02020603050405020304" pitchFamily="18" charset="0"/>
              </a:rPr>
              <a:t>We need </a:t>
            </a:r>
            <a:r>
              <a:rPr lang="en-GB" sz="1800" b="1" dirty="0">
                <a:solidFill>
                  <a:srgbClr val="C00000"/>
                </a:solidFill>
                <a:latin typeface="Times New Roman" panose="02020603050405020304" pitchFamily="18" charset="0"/>
              </a:rPr>
              <a:t>redundancy</a:t>
            </a:r>
            <a:r>
              <a:rPr lang="en-GB" sz="1800" dirty="0">
                <a:latin typeface="Times New Roman" panose="02020603050405020304" pitchFamily="18" charset="0"/>
              </a:rPr>
              <a:t> </a:t>
            </a:r>
            <a:r>
              <a:rPr lang="en-GB" sz="1800" dirty="0" smtClean="0">
                <a:latin typeface="Times New Roman" panose="02020603050405020304" pitchFamily="18" charset="0"/>
              </a:rPr>
              <a:t>(extra bits)  bits are required during transmission: to </a:t>
            </a:r>
            <a:r>
              <a:rPr lang="en-GB" sz="1800" dirty="0">
                <a:latin typeface="Times New Roman" panose="02020603050405020304" pitchFamily="18" charset="0"/>
              </a:rPr>
              <a:t>ensure </a:t>
            </a:r>
            <a:r>
              <a:rPr lang="en-GB" sz="1800" b="1" dirty="0">
                <a:latin typeface="Times New Roman" panose="02020603050405020304" pitchFamily="18" charset="0"/>
              </a:rPr>
              <a:t>synchronization</a:t>
            </a:r>
            <a:r>
              <a:rPr lang="en-GB" sz="1800" dirty="0">
                <a:latin typeface="Times New Roman" panose="02020603050405020304" pitchFamily="18" charset="0"/>
              </a:rPr>
              <a:t> and to provide some kind of </a:t>
            </a:r>
            <a:r>
              <a:rPr lang="en-GB" sz="1800" b="1" dirty="0">
                <a:latin typeface="Times New Roman" panose="02020603050405020304" pitchFamily="18" charset="0"/>
              </a:rPr>
              <a:t>inherent</a:t>
            </a:r>
            <a:r>
              <a:rPr lang="en-GB" sz="1800" dirty="0">
                <a:latin typeface="Times New Roman" panose="02020603050405020304" pitchFamily="18" charset="0"/>
              </a:rPr>
              <a:t> </a:t>
            </a:r>
            <a:r>
              <a:rPr lang="en-GB" sz="1800" b="1" dirty="0">
                <a:solidFill>
                  <a:srgbClr val="002060"/>
                </a:solidFill>
                <a:latin typeface="Times New Roman" panose="02020603050405020304" pitchFamily="18" charset="0"/>
              </a:rPr>
              <a:t>error detecting.</a:t>
            </a:r>
          </a:p>
          <a:p>
            <a:pPr marL="285750" indent="-285750" algn="just">
              <a:buFont typeface="Wingdings" panose="05000000000000000000" pitchFamily="2" charset="2"/>
              <a:buChar char="Ø"/>
            </a:pPr>
            <a:r>
              <a:rPr lang="en-GB" sz="1800" dirty="0">
                <a:latin typeface="Times New Roman" panose="02020603050405020304" pitchFamily="18" charset="0"/>
              </a:rPr>
              <a:t>Block coding can give us this </a:t>
            </a:r>
            <a:r>
              <a:rPr lang="en-GB" sz="1800" b="1" dirty="0">
                <a:latin typeface="Times New Roman" panose="02020603050405020304" pitchFamily="18" charset="0"/>
              </a:rPr>
              <a:t>redundancy and improve the performance </a:t>
            </a:r>
            <a:r>
              <a:rPr lang="en-IN" sz="1800" dirty="0">
                <a:latin typeface="Times New Roman" panose="02020603050405020304" pitchFamily="18" charset="0"/>
              </a:rPr>
              <a:t>of line coding</a:t>
            </a:r>
            <a:r>
              <a:rPr lang="en-IN" sz="1800" dirty="0" smtClean="0">
                <a:latin typeface="Times New Roman" panose="02020603050405020304" pitchFamily="18" charset="0"/>
              </a:rPr>
              <a:t>.</a:t>
            </a:r>
          </a:p>
          <a:p>
            <a:pPr marL="285750" indent="-285750" algn="just">
              <a:buFont typeface="Wingdings" panose="05000000000000000000" pitchFamily="2" charset="2"/>
              <a:buChar char="Ø"/>
            </a:pPr>
            <a:r>
              <a:rPr lang="en-GB" sz="1800" dirty="0" smtClean="0">
                <a:latin typeface="Times New Roman" panose="02020603050405020304" pitchFamily="18" charset="0"/>
              </a:rPr>
              <a:t>Block coding is also called as </a:t>
            </a:r>
            <a:r>
              <a:rPr lang="en-GB" sz="2000" b="1" dirty="0" err="1" smtClean="0">
                <a:solidFill>
                  <a:srgbClr val="002060"/>
                </a:solidFill>
                <a:latin typeface="Times New Roman" panose="02020603050405020304" pitchFamily="18" charset="0"/>
              </a:rPr>
              <a:t>mB</a:t>
            </a:r>
            <a:r>
              <a:rPr lang="en-GB" sz="2000" b="1" dirty="0" smtClean="0">
                <a:solidFill>
                  <a:srgbClr val="002060"/>
                </a:solidFill>
                <a:latin typeface="Times New Roman" panose="02020603050405020304" pitchFamily="18" charset="0"/>
              </a:rPr>
              <a:t>/</a:t>
            </a:r>
            <a:r>
              <a:rPr lang="en-GB" sz="2000" b="1" dirty="0" err="1" smtClean="0">
                <a:solidFill>
                  <a:srgbClr val="002060"/>
                </a:solidFill>
                <a:latin typeface="Times New Roman" panose="02020603050405020304" pitchFamily="18" charset="0"/>
              </a:rPr>
              <a:t>nB</a:t>
            </a:r>
            <a:r>
              <a:rPr lang="en-GB" sz="1800" dirty="0" smtClean="0">
                <a:latin typeface="Times New Roman" panose="02020603050405020304" pitchFamily="18" charset="0"/>
              </a:rPr>
              <a:t> coding (m Bits, n Bits).</a:t>
            </a:r>
          </a:p>
          <a:p>
            <a:pPr marL="285750" indent="-285750" algn="just">
              <a:buFont typeface="Wingdings" panose="05000000000000000000" pitchFamily="2" charset="2"/>
              <a:buChar char="Ø"/>
            </a:pPr>
            <a:r>
              <a:rPr lang="en-GB" sz="1800" dirty="0" smtClean="0">
                <a:latin typeface="Times New Roman" panose="02020603050405020304" pitchFamily="18" charset="0"/>
              </a:rPr>
              <a:t>Changing Block of </a:t>
            </a:r>
            <a:r>
              <a:rPr lang="en-GB" sz="1800" b="1" dirty="0" smtClean="0">
                <a:solidFill>
                  <a:srgbClr val="002060"/>
                </a:solidFill>
                <a:latin typeface="Times New Roman" panose="02020603050405020304" pitchFamily="18" charset="0"/>
              </a:rPr>
              <a:t>m Bits </a:t>
            </a:r>
            <a:r>
              <a:rPr lang="en-GB" sz="1800" dirty="0" smtClean="0">
                <a:latin typeface="Times New Roman" panose="02020603050405020304" pitchFamily="18" charset="0"/>
              </a:rPr>
              <a:t>to Block of </a:t>
            </a:r>
            <a:r>
              <a:rPr lang="en-GB" sz="1800" b="1" dirty="0" smtClean="0">
                <a:solidFill>
                  <a:srgbClr val="002060"/>
                </a:solidFill>
                <a:latin typeface="Times New Roman" panose="02020603050405020304" pitchFamily="18" charset="0"/>
              </a:rPr>
              <a:t>n Bits</a:t>
            </a:r>
            <a:r>
              <a:rPr lang="en-GB" sz="1800" dirty="0" smtClean="0">
                <a:latin typeface="Times New Roman" panose="02020603050405020304" pitchFamily="18" charset="0"/>
              </a:rPr>
              <a:t>. Where n&gt;m. </a:t>
            </a:r>
            <a:endParaRPr lang="en-IN" sz="1800" dirty="0"/>
          </a:p>
        </p:txBody>
      </p:sp>
    </p:spTree>
    <p:extLst>
      <p:ext uri="{BB962C8B-B14F-4D97-AF65-F5344CB8AC3E}">
        <p14:creationId xmlns:p14="http://schemas.microsoft.com/office/powerpoint/2010/main" val="41215115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29"/>
          <p:cNvSpPr txBox="1">
            <a:spLocks noGrp="1"/>
          </p:cNvSpPr>
          <p:nvPr>
            <p:ph type="sldNum" idx="12"/>
          </p:nvPr>
        </p:nvSpPr>
        <p:spPr>
          <a:xfrm>
            <a:off x="7425344" y="4844839"/>
            <a:ext cx="984019" cy="273844"/>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en" sz="900">
                <a:solidFill>
                  <a:schemeClr val="dk1"/>
                </a:solidFill>
                <a:latin typeface="Times New Roman" panose="02020603050405020304" pitchFamily="18" charset="0"/>
                <a:ea typeface="Times New Roman"/>
                <a:cs typeface="Times New Roman" panose="02020603050405020304" pitchFamily="18" charset="0"/>
                <a:sym typeface="Times New Roman"/>
              </a:rPr>
              <a:t>7</a:t>
            </a:fld>
            <a:endParaRPr sz="900">
              <a:solidFill>
                <a:schemeClr val="dk1"/>
              </a:solidFill>
              <a:latin typeface="Times New Roman" panose="02020603050405020304" pitchFamily="18" charset="0"/>
              <a:ea typeface="Times New Roman"/>
              <a:cs typeface="Times New Roman" panose="02020603050405020304" pitchFamily="18" charset="0"/>
              <a:sym typeface="Times New Roman"/>
            </a:endParaRPr>
          </a:p>
        </p:txBody>
      </p:sp>
      <p:sp>
        <p:nvSpPr>
          <p:cNvPr id="185" name="Google Shape;185;p29"/>
          <p:cNvSpPr/>
          <p:nvPr/>
        </p:nvSpPr>
        <p:spPr>
          <a:xfrm>
            <a:off x="902839" y="54896"/>
            <a:ext cx="7338322" cy="623248"/>
          </a:xfrm>
          <a:prstGeom prst="rect">
            <a:avLst/>
          </a:prstGeom>
          <a:noFill/>
          <a:ln>
            <a:noFill/>
          </a:ln>
        </p:spPr>
        <p:txBody>
          <a:bodyPr spcFirstLastPara="1" wrap="square" lIns="68575" tIns="34275" rIns="68575" bIns="34275" anchor="t" anchorCtr="0">
            <a:noAutofit/>
          </a:bodyPr>
          <a:lstStyle/>
          <a:p>
            <a:r>
              <a:rPr lang="en-US" sz="3200" b="1" dirty="0">
                <a:solidFill>
                  <a:srgbClr val="7030A0"/>
                </a:solidFill>
                <a:latin typeface="Times New Roman" panose="02020603050405020304" pitchFamily="18" charset="0"/>
                <a:cs typeface="Times New Roman" panose="02020603050405020304" pitchFamily="18" charset="0"/>
              </a:rPr>
              <a:t>Lab Assignment</a:t>
            </a:r>
            <a:endParaRPr lang="en-US" altLang="en-US" sz="3200" b="1" dirty="0">
              <a:solidFill>
                <a:srgbClr val="660066"/>
              </a:solidFill>
              <a:latin typeface="Times New Roman" panose="02020603050405020304" pitchFamily="18" charset="0"/>
              <a:cs typeface="Times New Roman" panose="02020603050405020304" pitchFamily="18" charset="0"/>
            </a:endParaRPr>
          </a:p>
        </p:txBody>
      </p:sp>
      <p:pic>
        <p:nvPicPr>
          <p:cNvPr id="186" name="Google Shape;186;p29"/>
          <p:cNvPicPr preferRelativeResize="0"/>
          <p:nvPr/>
        </p:nvPicPr>
        <p:blipFill rotWithShape="1">
          <a:blip r:embed="rId3">
            <a:alphaModFix/>
          </a:blip>
          <a:srcRect/>
          <a:stretch/>
        </p:blipFill>
        <p:spPr>
          <a:xfrm>
            <a:off x="41821" y="47020"/>
            <a:ext cx="739015" cy="528333"/>
          </a:xfrm>
          <a:prstGeom prst="rect">
            <a:avLst/>
          </a:prstGeom>
          <a:noFill/>
          <a:ln>
            <a:noFill/>
          </a:ln>
        </p:spPr>
      </p:pic>
      <p:sp>
        <p:nvSpPr>
          <p:cNvPr id="187" name="Google Shape;187;p29"/>
          <p:cNvSpPr txBox="1">
            <a:spLocks noGrp="1"/>
          </p:cNvSpPr>
          <p:nvPr>
            <p:ph type="dt" idx="10"/>
          </p:nvPr>
        </p:nvSpPr>
        <p:spPr>
          <a:xfrm>
            <a:off x="571500" y="4844838"/>
            <a:ext cx="2057400" cy="273900"/>
          </a:xfrm>
          <a:prstGeom prst="rect">
            <a:avLst/>
          </a:prstGeom>
          <a:noFill/>
          <a:ln>
            <a:noFill/>
          </a:ln>
        </p:spPr>
        <p:txBody>
          <a:bodyPr spcFirstLastPara="1" wrap="square" lIns="68575" tIns="34275" rIns="68575" bIns="34275" anchor="ctr" anchorCtr="0">
            <a:noAutofit/>
          </a:bodyPr>
          <a:lstStyle/>
          <a:p>
            <a:pPr marL="0" lvl="0" indent="0" algn="l" rtl="0">
              <a:spcBef>
                <a:spcPts val="0"/>
              </a:spcBef>
              <a:spcAft>
                <a:spcPts val="0"/>
              </a:spcAft>
              <a:buNone/>
            </a:pPr>
            <a:fld id="{FFB9C822-F937-4D82-B814-83D0800EC3B4}" type="datetime1">
              <a:rPr lang="en-US" sz="800" b="1" smtClean="0">
                <a:solidFill>
                  <a:schemeClr val="dk1"/>
                </a:solidFill>
                <a:latin typeface="Times New Roman" panose="02020603050405020304" pitchFamily="18" charset="0"/>
                <a:cs typeface="Times New Roman" panose="02020603050405020304" pitchFamily="18" charset="0"/>
                <a:sym typeface="Times New Roman"/>
              </a:rPr>
              <a:t>2/1/2024</a:t>
            </a:fld>
            <a:endParaRPr sz="800" b="1">
              <a:solidFill>
                <a:schemeClr val="dk1"/>
              </a:solidFill>
              <a:latin typeface="Times New Roman" panose="02020603050405020304" pitchFamily="18" charset="0"/>
              <a:ea typeface="Times New Roman"/>
              <a:cs typeface="Times New Roman" panose="02020603050405020304" pitchFamily="18" charset="0"/>
              <a:sym typeface="Times New Roman"/>
            </a:endParaRPr>
          </a:p>
        </p:txBody>
      </p:sp>
      <p:sp>
        <p:nvSpPr>
          <p:cNvPr id="188" name="Google Shape;188;p29"/>
          <p:cNvSpPr txBox="1">
            <a:spLocks noGrp="1"/>
          </p:cNvSpPr>
          <p:nvPr>
            <p:ph type="ftr" idx="11"/>
          </p:nvPr>
        </p:nvSpPr>
        <p:spPr>
          <a:xfrm>
            <a:off x="2764639" y="4844839"/>
            <a:ext cx="3617100" cy="2739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r>
              <a:rPr lang="en-GB" sz="800" b="1" smtClean="0">
                <a:solidFill>
                  <a:schemeClr val="dk1"/>
                </a:solidFill>
                <a:latin typeface="Times New Roman" panose="02020603050405020304" pitchFamily="18" charset="0"/>
                <a:ea typeface="Times New Roman"/>
                <a:cs typeface="Times New Roman" panose="02020603050405020304" pitchFamily="18" charset="0"/>
                <a:sym typeface="Times New Roman"/>
              </a:rPr>
              <a:t>Unit 1                Computer Networks        SY BTech(CSE)    Semester-4               2023-24    </a:t>
            </a:r>
            <a:endParaRPr sz="800" b="1">
              <a:solidFill>
                <a:schemeClr val="dk1"/>
              </a:solidFill>
              <a:latin typeface="Times New Roman" panose="02020603050405020304" pitchFamily="18" charset="0"/>
              <a:ea typeface="Times New Roman"/>
              <a:cs typeface="Times New Roman" panose="02020603050405020304" pitchFamily="18" charset="0"/>
              <a:sym typeface="Times New Roman"/>
            </a:endParaRPr>
          </a:p>
        </p:txBody>
      </p:sp>
      <p:sp>
        <p:nvSpPr>
          <p:cNvPr id="16" name="Rectangle 15">
            <a:extLst>
              <a:ext uri="{FF2B5EF4-FFF2-40B4-BE49-F238E27FC236}">
                <a16:creationId xmlns:a16="http://schemas.microsoft.com/office/drawing/2014/main" id="{6D420394-80A4-4FB7-8422-52E744CF9BE9}"/>
              </a:ext>
            </a:extLst>
          </p:cNvPr>
          <p:cNvSpPr/>
          <p:nvPr/>
        </p:nvSpPr>
        <p:spPr>
          <a:xfrm>
            <a:off x="571500" y="678144"/>
            <a:ext cx="8572500" cy="4524315"/>
          </a:xfrm>
          <a:prstGeom prst="rect">
            <a:avLst/>
          </a:prstGeom>
        </p:spPr>
        <p:txBody>
          <a:bodyPr wrap="square">
            <a:spAutoFit/>
          </a:bodyPr>
          <a:lstStyle/>
          <a:p>
            <a:pPr marL="228600" indent="-228600">
              <a:spcBef>
                <a:spcPts val="600"/>
              </a:spcBef>
              <a:buFont typeface="+mj-lt"/>
              <a:buAutoNum type="arabicPeriod"/>
            </a:pPr>
            <a:r>
              <a:rPr lang="en-GB" sz="1200" dirty="0" smtClean="0">
                <a:latin typeface="Times New Roman" panose="02020603050405020304" pitchFamily="18" charset="0"/>
                <a:cs typeface="Times New Roman" panose="02020603050405020304" pitchFamily="18" charset="0"/>
              </a:rPr>
              <a:t>Study </a:t>
            </a:r>
            <a:r>
              <a:rPr lang="en-GB" sz="1200" dirty="0">
                <a:latin typeface="Times New Roman" panose="02020603050405020304" pitchFamily="18" charset="0"/>
                <a:cs typeface="Times New Roman" panose="02020603050405020304" pitchFamily="18" charset="0"/>
              </a:rPr>
              <a:t>different </a:t>
            </a:r>
            <a:r>
              <a:rPr lang="en-GB" sz="1200" b="1" dirty="0">
                <a:latin typeface="Times New Roman" panose="02020603050405020304" pitchFamily="18" charset="0"/>
                <a:cs typeface="Times New Roman" panose="02020603050405020304" pitchFamily="18" charset="0"/>
              </a:rPr>
              <a:t>Linux networking commands</a:t>
            </a:r>
            <a:r>
              <a:rPr lang="en-GB" sz="1200" b="1" dirty="0" smtClean="0">
                <a:latin typeface="Times New Roman" panose="02020603050405020304" pitchFamily="18" charset="0"/>
                <a:cs typeface="Times New Roman" panose="02020603050405020304" pitchFamily="18" charset="0"/>
              </a:rPr>
              <a:t>.  2Hrs</a:t>
            </a:r>
            <a:endParaRPr lang="en-IN" sz="1200" b="1" dirty="0" smtClean="0">
              <a:latin typeface="Times New Roman" panose="02020603050405020304" pitchFamily="18" charset="0"/>
              <a:cs typeface="Times New Roman" panose="02020603050405020304" pitchFamily="18" charset="0"/>
            </a:endParaRPr>
          </a:p>
          <a:p>
            <a:pPr marL="228600" indent="-228600">
              <a:spcBef>
                <a:spcPts val="600"/>
              </a:spcBef>
              <a:buFont typeface="+mj-lt"/>
              <a:buAutoNum type="arabicPeriod"/>
            </a:pPr>
            <a:r>
              <a:rPr lang="en-IN" sz="1200" b="1" dirty="0">
                <a:latin typeface="Times New Roman" panose="02020603050405020304" pitchFamily="18" charset="0"/>
                <a:cs typeface="Times New Roman" panose="02020603050405020304" pitchFamily="18" charset="0"/>
              </a:rPr>
              <a:t>Design a Network</a:t>
            </a:r>
            <a:r>
              <a:rPr lang="en-IN" sz="1200" dirty="0" smtClean="0">
                <a:latin typeface="Times New Roman" panose="02020603050405020304" pitchFamily="18" charset="0"/>
                <a:cs typeface="Times New Roman" panose="02020603050405020304" pitchFamily="18" charset="0"/>
              </a:rPr>
              <a:t>:( Design a simple network </a:t>
            </a:r>
            <a:r>
              <a:rPr lang="en-IN" sz="1200" b="1" dirty="0" smtClean="0">
                <a:latin typeface="Times New Roman" panose="02020603050405020304" pitchFamily="18" charset="0"/>
                <a:cs typeface="Times New Roman" panose="02020603050405020304" pitchFamily="18" charset="0"/>
              </a:rPr>
              <a:t>(LAN) </a:t>
            </a:r>
            <a:r>
              <a:rPr lang="en-IN" sz="1200" dirty="0" smtClean="0">
                <a:latin typeface="Times New Roman" panose="02020603050405020304" pitchFamily="18" charset="0"/>
                <a:cs typeface="Times New Roman" panose="02020603050405020304" pitchFamily="18" charset="0"/>
              </a:rPr>
              <a:t>with different topologies &amp; test it  using PING utility.   2 Hrs</a:t>
            </a:r>
          </a:p>
          <a:p>
            <a:pPr marL="228600" indent="-228600">
              <a:spcBef>
                <a:spcPts val="600"/>
              </a:spcBef>
              <a:buFont typeface="+mj-lt"/>
              <a:buAutoNum type="arabicPeriod"/>
            </a:pPr>
            <a:r>
              <a:rPr lang="en-IN" sz="1200" b="1" dirty="0">
                <a:latin typeface="Times New Roman" panose="02020603050405020304" pitchFamily="18" charset="0"/>
                <a:cs typeface="Times New Roman" panose="02020603050405020304" pitchFamily="18" charset="0"/>
              </a:rPr>
              <a:t>Configure VLAN:</a:t>
            </a:r>
            <a:r>
              <a:rPr lang="en-IN" sz="1200" dirty="0">
                <a:latin typeface="Times New Roman" panose="02020603050405020304" pitchFamily="18" charset="0"/>
                <a:cs typeface="Times New Roman" panose="02020603050405020304" pitchFamily="18" charset="0"/>
              </a:rPr>
              <a:t> </a:t>
            </a:r>
            <a:r>
              <a:rPr lang="en-IN" sz="1200" dirty="0" smtClean="0">
                <a:latin typeface="Times New Roman" panose="02020603050405020304" pitchFamily="18" charset="0"/>
                <a:cs typeface="Times New Roman" panose="02020603050405020304" pitchFamily="18" charset="0"/>
              </a:rPr>
              <a:t>Design </a:t>
            </a:r>
            <a:r>
              <a:rPr lang="en-IN" sz="1200" dirty="0">
                <a:latin typeface="Times New Roman" panose="02020603050405020304" pitchFamily="18" charset="0"/>
                <a:cs typeface="Times New Roman" panose="02020603050405020304" pitchFamily="18" charset="0"/>
              </a:rPr>
              <a:t>and configure a virtual LAN. </a:t>
            </a:r>
            <a:r>
              <a:rPr lang="en-IN" sz="1200" dirty="0" smtClean="0">
                <a:latin typeface="Times New Roman" panose="02020603050405020304" pitchFamily="18" charset="0"/>
                <a:cs typeface="Times New Roman" panose="02020603050405020304" pitchFamily="18" charset="0"/>
              </a:rPr>
              <a:t>2Hrs</a:t>
            </a:r>
            <a:endParaRPr lang="en-IN" sz="1200" dirty="0">
              <a:latin typeface="Times New Roman" panose="02020603050405020304" pitchFamily="18" charset="0"/>
              <a:cs typeface="Times New Roman" panose="02020603050405020304" pitchFamily="18" charset="0"/>
            </a:endParaRPr>
          </a:p>
          <a:p>
            <a:pPr marL="228600" indent="-228600">
              <a:spcBef>
                <a:spcPts val="600"/>
              </a:spcBef>
              <a:buFont typeface="+mj-lt"/>
              <a:buAutoNum type="arabicPeriod"/>
            </a:pPr>
            <a:r>
              <a:rPr lang="en-IN" sz="1200" b="1" dirty="0">
                <a:latin typeface="Times New Roman" panose="02020603050405020304" pitchFamily="18" charset="0"/>
                <a:cs typeface="Times New Roman" panose="02020603050405020304" pitchFamily="18" charset="0"/>
              </a:rPr>
              <a:t>Implement Error Control Protocol: </a:t>
            </a:r>
            <a:r>
              <a:rPr lang="en-IN" sz="1200" dirty="0">
                <a:latin typeface="Times New Roman" panose="02020603050405020304" pitchFamily="18" charset="0"/>
                <a:cs typeface="Times New Roman" panose="02020603050405020304" pitchFamily="18" charset="0"/>
              </a:rPr>
              <a:t>( </a:t>
            </a:r>
            <a:r>
              <a:rPr lang="en-IN" sz="1200" dirty="0" smtClean="0">
                <a:latin typeface="Times New Roman" panose="02020603050405020304" pitchFamily="18" charset="0"/>
                <a:cs typeface="Times New Roman" panose="02020603050405020304" pitchFamily="18" charset="0"/>
              </a:rPr>
              <a:t>Write </a:t>
            </a:r>
            <a:r>
              <a:rPr lang="en-IN" sz="1200" dirty="0">
                <a:latin typeface="Times New Roman" panose="02020603050405020304" pitchFamily="18" charset="0"/>
                <a:cs typeface="Times New Roman" panose="02020603050405020304" pitchFamily="18" charset="0"/>
              </a:rPr>
              <a:t>a program for error detection and correction codes using Hamming </a:t>
            </a:r>
            <a:r>
              <a:rPr lang="en-IN" sz="1200" dirty="0" smtClean="0">
                <a:latin typeface="Times New Roman" panose="02020603050405020304" pitchFamily="18" charset="0"/>
                <a:cs typeface="Times New Roman" panose="02020603050405020304" pitchFamily="18" charset="0"/>
              </a:rPr>
              <a:t>Codes. 4 Hrs</a:t>
            </a:r>
            <a:endParaRPr lang="en-IN" sz="1200" dirty="0">
              <a:latin typeface="Times New Roman" panose="02020603050405020304" pitchFamily="18" charset="0"/>
              <a:cs typeface="Times New Roman" panose="02020603050405020304" pitchFamily="18" charset="0"/>
            </a:endParaRPr>
          </a:p>
          <a:p>
            <a:pPr marL="228600" indent="-228600">
              <a:spcBef>
                <a:spcPts val="600"/>
              </a:spcBef>
              <a:buFont typeface="+mj-lt"/>
              <a:buAutoNum type="arabicPeriod"/>
            </a:pPr>
            <a:r>
              <a:rPr lang="en-IN" sz="1200" b="1" dirty="0">
                <a:latin typeface="Times New Roman" panose="02020603050405020304" pitchFamily="18" charset="0"/>
                <a:cs typeface="Times New Roman" panose="02020603050405020304" pitchFamily="18" charset="0"/>
              </a:rPr>
              <a:t> Subnetting: </a:t>
            </a:r>
            <a:r>
              <a:rPr lang="en-IN" sz="1200" dirty="0" smtClean="0">
                <a:latin typeface="Times New Roman" panose="02020603050405020304" pitchFamily="18" charset="0"/>
                <a:cs typeface="Times New Roman" panose="02020603050405020304" pitchFamily="18" charset="0"/>
              </a:rPr>
              <a:t>Write </a:t>
            </a:r>
            <a:r>
              <a:rPr lang="en-IN" sz="1200" dirty="0">
                <a:latin typeface="Times New Roman" panose="02020603050405020304" pitchFamily="18" charset="0"/>
                <a:cs typeface="Times New Roman" panose="02020603050405020304" pitchFamily="18" charset="0"/>
              </a:rPr>
              <a:t>a program to implement subnetting to find subnet mask </a:t>
            </a:r>
            <a:r>
              <a:rPr lang="en-IN" sz="1200" dirty="0" smtClean="0">
                <a:latin typeface="Times New Roman" panose="02020603050405020304" pitchFamily="18" charset="0"/>
                <a:cs typeface="Times New Roman" panose="02020603050405020304" pitchFamily="18" charset="0"/>
              </a:rPr>
              <a:t>   2Hrs</a:t>
            </a:r>
            <a:endParaRPr lang="en-IN" sz="1200" dirty="0">
              <a:latin typeface="Times New Roman" panose="02020603050405020304" pitchFamily="18" charset="0"/>
              <a:cs typeface="Times New Roman" panose="02020603050405020304" pitchFamily="18" charset="0"/>
            </a:endParaRPr>
          </a:p>
          <a:p>
            <a:pPr marL="228600" indent="-228600">
              <a:spcBef>
                <a:spcPts val="600"/>
              </a:spcBef>
              <a:buFont typeface="+mj-lt"/>
              <a:buAutoNum type="arabicPeriod"/>
            </a:pPr>
            <a:r>
              <a:rPr lang="en-IN" sz="1200" b="1" dirty="0">
                <a:latin typeface="Times New Roman" panose="02020603050405020304" pitchFamily="18" charset="0"/>
                <a:cs typeface="Times New Roman" panose="02020603050405020304" pitchFamily="18" charset="0"/>
              </a:rPr>
              <a:t>Static and  Dynamic NAT Configuration:  </a:t>
            </a:r>
            <a:r>
              <a:rPr lang="en-IN" sz="1200" dirty="0">
                <a:latin typeface="Times New Roman" panose="02020603050405020304" pitchFamily="18" charset="0"/>
                <a:cs typeface="Times New Roman" panose="02020603050405020304" pitchFamily="18" charset="0"/>
              </a:rPr>
              <a:t>Implement Static and  Dynamic NAT Configuration with Packet </a:t>
            </a:r>
            <a:r>
              <a:rPr lang="en-IN" sz="1200" dirty="0" smtClean="0">
                <a:latin typeface="Times New Roman" panose="02020603050405020304" pitchFamily="18" charset="0"/>
                <a:cs typeface="Times New Roman" panose="02020603050405020304" pitchFamily="18" charset="0"/>
              </a:rPr>
              <a:t>Tracer. 2Hrs</a:t>
            </a:r>
            <a:endParaRPr lang="en-IN" sz="1200" dirty="0">
              <a:latin typeface="Times New Roman" panose="02020603050405020304" pitchFamily="18" charset="0"/>
              <a:cs typeface="Times New Roman" panose="02020603050405020304" pitchFamily="18" charset="0"/>
            </a:endParaRPr>
          </a:p>
          <a:p>
            <a:pPr marL="228600" indent="-228600">
              <a:spcBef>
                <a:spcPts val="600"/>
              </a:spcBef>
              <a:buFont typeface="+mj-lt"/>
              <a:buAutoNum type="arabicPeriod"/>
            </a:pPr>
            <a:r>
              <a:rPr lang="en-IN" sz="1200" b="1" dirty="0">
                <a:latin typeface="Times New Roman" panose="02020603050405020304" pitchFamily="18" charset="0"/>
                <a:cs typeface="Times New Roman" panose="02020603050405020304" pitchFamily="18" charset="0"/>
              </a:rPr>
              <a:t>Configuration of Routing Protocol:  </a:t>
            </a:r>
            <a:r>
              <a:rPr lang="en-IN" sz="1200" dirty="0">
                <a:latin typeface="Times New Roman" panose="02020603050405020304" pitchFamily="18" charset="0"/>
                <a:cs typeface="Times New Roman" panose="02020603050405020304" pitchFamily="18" charset="0"/>
              </a:rPr>
              <a:t>Set up a network - configure interfaces, IP addresses and routing protocols  (RIP, OSPF, EIGRP, BGP).</a:t>
            </a:r>
          </a:p>
          <a:p>
            <a:pPr marL="228600" indent="-228600">
              <a:spcBef>
                <a:spcPts val="600"/>
              </a:spcBef>
              <a:buFont typeface="+mj-lt"/>
              <a:buAutoNum type="arabicPeriod"/>
            </a:pPr>
            <a:r>
              <a:rPr lang="en-IN" sz="1200" b="1" dirty="0">
                <a:latin typeface="Times New Roman" panose="02020603050405020304" pitchFamily="18" charset="0"/>
                <a:cs typeface="Times New Roman" panose="02020603050405020304" pitchFamily="18" charset="0"/>
              </a:rPr>
              <a:t>TCP socket Programming: </a:t>
            </a:r>
            <a:r>
              <a:rPr lang="en-GB" sz="1200" dirty="0">
                <a:latin typeface="Times New Roman" panose="02020603050405020304" pitchFamily="18" charset="0"/>
                <a:cs typeface="Times New Roman" panose="02020603050405020304" pitchFamily="18" charset="0"/>
              </a:rPr>
              <a:t>Write a C program for wired network using TCP socket to </a:t>
            </a:r>
            <a:r>
              <a:rPr lang="en-GB" sz="1200" dirty="0" smtClean="0">
                <a:latin typeface="Times New Roman" panose="02020603050405020304" pitchFamily="18" charset="0"/>
                <a:cs typeface="Times New Roman" panose="02020603050405020304" pitchFamily="18" charset="0"/>
              </a:rPr>
              <a:t>demonstrate </a:t>
            </a:r>
            <a:r>
              <a:rPr lang="en-IN" sz="1200" dirty="0" smtClean="0">
                <a:latin typeface="Times New Roman" panose="02020603050405020304" pitchFamily="18" charset="0"/>
                <a:cs typeface="Times New Roman" panose="02020603050405020304" pitchFamily="18" charset="0"/>
              </a:rPr>
              <a:t>a</a:t>
            </a:r>
            <a:r>
              <a:rPr lang="en-IN" sz="1200" dirty="0">
                <a:latin typeface="Times New Roman" panose="02020603050405020304" pitchFamily="18" charset="0"/>
                <a:cs typeface="Times New Roman" panose="02020603050405020304" pitchFamily="18" charset="0"/>
              </a:rPr>
              <a:t>) Chat Application (50% Students)  b) Mathematical  operations. (Remaining 50% Students) Show packet captured traces using Wireshark Packet Analyzer Tool</a:t>
            </a:r>
            <a:r>
              <a:rPr lang="en-IN" sz="1200" dirty="0" smtClean="0">
                <a:latin typeface="Times New Roman" panose="02020603050405020304" pitchFamily="18" charset="0"/>
                <a:cs typeface="Times New Roman" panose="02020603050405020304" pitchFamily="18" charset="0"/>
              </a:rPr>
              <a:t>. </a:t>
            </a:r>
            <a:r>
              <a:rPr lang="en-US" sz="1200" dirty="0">
                <a:latin typeface="Times New Roman" panose="02020603050405020304" pitchFamily="18" charset="0"/>
                <a:cs typeface="Times New Roman" panose="02020603050405020304" pitchFamily="18" charset="0"/>
              </a:rPr>
              <a:t>(4 </a:t>
            </a:r>
            <a:r>
              <a:rPr lang="en-US" sz="1200" dirty="0" err="1">
                <a:latin typeface="Times New Roman" panose="02020603050405020304" pitchFamily="18" charset="0"/>
                <a:cs typeface="Times New Roman" panose="02020603050405020304" pitchFamily="18" charset="0"/>
              </a:rPr>
              <a:t>Hrs</a:t>
            </a:r>
            <a:r>
              <a:rPr lang="en-US" sz="1200" dirty="0" smtClean="0">
                <a:latin typeface="Times New Roman" panose="02020603050405020304" pitchFamily="18" charset="0"/>
                <a:cs typeface="Times New Roman" panose="02020603050405020304" pitchFamily="18" charset="0"/>
              </a:rPr>
              <a:t>)</a:t>
            </a:r>
            <a:endParaRPr lang="en-IN" sz="1200" dirty="0" smtClean="0">
              <a:latin typeface="Times New Roman" panose="02020603050405020304" pitchFamily="18" charset="0"/>
              <a:cs typeface="Times New Roman" panose="02020603050405020304" pitchFamily="18" charset="0"/>
            </a:endParaRPr>
          </a:p>
          <a:p>
            <a:pPr marL="228600" indent="-228600">
              <a:spcBef>
                <a:spcPts val="600"/>
              </a:spcBef>
              <a:buFont typeface="+mj-lt"/>
              <a:buAutoNum type="arabicPeriod"/>
            </a:pPr>
            <a:r>
              <a:rPr lang="en-IN" sz="1200" dirty="0" smtClean="0">
                <a:latin typeface="Times New Roman" panose="02020603050405020304" pitchFamily="18" charset="0"/>
                <a:cs typeface="Times New Roman" panose="02020603050405020304" pitchFamily="18" charset="0"/>
              </a:rPr>
              <a:t> </a:t>
            </a:r>
            <a:r>
              <a:rPr lang="en-IN" sz="1200" b="1" dirty="0" smtClean="0">
                <a:latin typeface="Times New Roman" panose="02020603050405020304" pitchFamily="18" charset="0"/>
                <a:cs typeface="Times New Roman" panose="02020603050405020304" pitchFamily="18" charset="0"/>
              </a:rPr>
              <a:t>UDP Socket Programming: </a:t>
            </a:r>
            <a:r>
              <a:rPr lang="en-IN" sz="1200" dirty="0" smtClean="0">
                <a:latin typeface="Times New Roman" panose="02020603050405020304" pitchFamily="18" charset="0"/>
                <a:cs typeface="Times New Roman" panose="02020603050405020304" pitchFamily="18" charset="0"/>
              </a:rPr>
              <a:t>(Language: C/C++/Python/Java)/  Write a C program for wired network using UDP socket to perform any one of the following operations. </a:t>
            </a:r>
            <a:r>
              <a:rPr lang="en-US" sz="1200" dirty="0" smtClean="0">
                <a:latin typeface="Times New Roman" panose="02020603050405020304" pitchFamily="18" charset="0"/>
                <a:cs typeface="Times New Roman" panose="02020603050405020304" pitchFamily="18" charset="0"/>
              </a:rPr>
              <a:t>(4 </a:t>
            </a:r>
            <a:r>
              <a:rPr lang="en-US" sz="1200" dirty="0" err="1" smtClean="0">
                <a:latin typeface="Times New Roman" panose="02020603050405020304" pitchFamily="18" charset="0"/>
                <a:cs typeface="Times New Roman" panose="02020603050405020304" pitchFamily="18" charset="0"/>
              </a:rPr>
              <a:t>Hrs</a:t>
            </a:r>
            <a:r>
              <a:rPr lang="en-US" sz="1200" dirty="0" smtClean="0">
                <a:latin typeface="Times New Roman" panose="02020603050405020304" pitchFamily="18" charset="0"/>
                <a:cs typeface="Times New Roman" panose="02020603050405020304" pitchFamily="18" charset="0"/>
              </a:rPr>
              <a:t>)</a:t>
            </a:r>
            <a:r>
              <a:rPr lang="en-IN" sz="1200" dirty="0" smtClean="0">
                <a:latin typeface="Times New Roman" panose="02020603050405020304" pitchFamily="18" charset="0"/>
                <a:cs typeface="Times New Roman" panose="02020603050405020304" pitchFamily="18" charset="0"/>
              </a:rPr>
              <a:t>    </a:t>
            </a:r>
          </a:p>
          <a:p>
            <a:pPr>
              <a:spcBef>
                <a:spcPts val="600"/>
              </a:spcBef>
            </a:pPr>
            <a:r>
              <a:rPr lang="en-IN" sz="1200" dirty="0" smtClean="0">
                <a:latin typeface="Times New Roman" panose="02020603050405020304" pitchFamily="18" charset="0"/>
                <a:cs typeface="Times New Roman" panose="02020603050405020304" pitchFamily="18" charset="0"/>
              </a:rPr>
              <a:t>     </a:t>
            </a:r>
            <a:r>
              <a:rPr lang="en-IN" sz="1200" dirty="0">
                <a:latin typeface="Times New Roman" panose="02020603050405020304" pitchFamily="18" charset="0"/>
                <a:cs typeface="Times New Roman" panose="02020603050405020304" pitchFamily="18" charset="0"/>
              </a:rPr>
              <a:t>a. String Conversion from </a:t>
            </a:r>
            <a:r>
              <a:rPr lang="en-IN" sz="1200" dirty="0" smtClean="0">
                <a:latin typeface="Times New Roman" panose="02020603050405020304" pitchFamily="18" charset="0"/>
                <a:cs typeface="Times New Roman" panose="02020603050405020304" pitchFamily="18" charset="0"/>
              </a:rPr>
              <a:t>Uppercase </a:t>
            </a:r>
            <a:r>
              <a:rPr lang="en-IN" sz="1200" dirty="0">
                <a:latin typeface="Times New Roman" panose="02020603050405020304" pitchFamily="18" charset="0"/>
                <a:cs typeface="Times New Roman" panose="02020603050405020304" pitchFamily="18" charset="0"/>
              </a:rPr>
              <a:t>to </a:t>
            </a:r>
            <a:r>
              <a:rPr lang="en-IN" sz="1200" dirty="0" smtClean="0">
                <a:latin typeface="Times New Roman" panose="02020603050405020304" pitchFamily="18" charset="0"/>
                <a:cs typeface="Times New Roman" panose="02020603050405020304" pitchFamily="18" charset="0"/>
              </a:rPr>
              <a:t>Lowercase. </a:t>
            </a:r>
            <a:r>
              <a:rPr lang="en-IN" sz="1200" dirty="0">
                <a:latin typeface="Times New Roman" panose="02020603050405020304" pitchFamily="18" charset="0"/>
                <a:cs typeface="Times New Roman" panose="02020603050405020304" pitchFamily="18" charset="0"/>
              </a:rPr>
              <a:t>(50% Students)         </a:t>
            </a:r>
          </a:p>
          <a:p>
            <a:pPr>
              <a:spcBef>
                <a:spcPts val="600"/>
              </a:spcBef>
            </a:pPr>
            <a:r>
              <a:rPr lang="en-IN" sz="1200" dirty="0">
                <a:latin typeface="Times New Roman" panose="02020603050405020304" pitchFamily="18" charset="0"/>
                <a:cs typeface="Times New Roman" panose="02020603050405020304" pitchFamily="18" charset="0"/>
              </a:rPr>
              <a:t>    b. Reverse the String. (Remaining 50% Students) Show packet captured traces using Wireshark Packet Analyzer Tool</a:t>
            </a:r>
            <a:r>
              <a:rPr lang="en-IN" sz="1200" dirty="0" smtClean="0">
                <a:latin typeface="Times New Roman" panose="02020603050405020304" pitchFamily="18" charset="0"/>
                <a:cs typeface="Times New Roman" panose="02020603050405020304" pitchFamily="18" charset="0"/>
              </a:rPr>
              <a:t>. </a:t>
            </a:r>
            <a:r>
              <a:rPr lang="en-US" sz="1200" dirty="0">
                <a:latin typeface="Times New Roman" panose="02020603050405020304" pitchFamily="18" charset="0"/>
                <a:cs typeface="Times New Roman" panose="02020603050405020304" pitchFamily="18" charset="0"/>
              </a:rPr>
              <a:t>(4 </a:t>
            </a:r>
            <a:r>
              <a:rPr lang="en-US" sz="1200" dirty="0" err="1">
                <a:latin typeface="Times New Roman" panose="02020603050405020304" pitchFamily="18" charset="0"/>
                <a:cs typeface="Times New Roman" panose="02020603050405020304" pitchFamily="18" charset="0"/>
              </a:rPr>
              <a:t>Hrs</a:t>
            </a:r>
            <a:r>
              <a:rPr lang="en-US" sz="1200" dirty="0">
                <a:latin typeface="Times New Roman" panose="02020603050405020304" pitchFamily="18" charset="0"/>
                <a:cs typeface="Times New Roman" panose="02020603050405020304" pitchFamily="18" charset="0"/>
              </a:rPr>
              <a:t>)</a:t>
            </a:r>
          </a:p>
          <a:p>
            <a:pPr marL="342900" indent="-342900">
              <a:spcBef>
                <a:spcPts val="600"/>
              </a:spcBef>
              <a:buAutoNum type="arabicPeriod" startAt="10"/>
            </a:pPr>
            <a:r>
              <a:rPr lang="en-US" sz="1200" b="1" dirty="0" smtClean="0">
                <a:latin typeface="Times New Roman" panose="02020603050405020304" pitchFamily="18" charset="0"/>
                <a:cs typeface="Times New Roman" panose="02020603050405020304" pitchFamily="18" charset="0"/>
              </a:rPr>
              <a:t>DHCP and DNS Configuration: </a:t>
            </a:r>
            <a:r>
              <a:rPr lang="en-US" sz="1200" dirty="0" smtClean="0">
                <a:latin typeface="Times New Roman" panose="02020603050405020304" pitchFamily="18" charset="0"/>
                <a:cs typeface="Times New Roman" panose="02020603050405020304" pitchFamily="18" charset="0"/>
              </a:rPr>
              <a:t>Configure </a:t>
            </a:r>
            <a:r>
              <a:rPr lang="en-US" sz="1200" dirty="0">
                <a:latin typeface="Times New Roman" panose="02020603050405020304" pitchFamily="18" charset="0"/>
                <a:cs typeface="Times New Roman" panose="02020603050405020304" pitchFamily="18" charset="0"/>
              </a:rPr>
              <a:t>network using Dynamic Host Configuration Protocol  (DHCP), DNA and Web server Use Ping utility to  </a:t>
            </a:r>
            <a:r>
              <a:rPr lang="en-US" sz="1200" dirty="0" smtClean="0">
                <a:latin typeface="Times New Roman" panose="02020603050405020304" pitchFamily="18" charset="0"/>
                <a:cs typeface="Times New Roman" panose="02020603050405020304" pitchFamily="18" charset="0"/>
              </a:rPr>
              <a:t>test connectivity. (4 </a:t>
            </a:r>
            <a:r>
              <a:rPr lang="en-US" sz="1200" dirty="0" err="1" smtClean="0">
                <a:latin typeface="Times New Roman" panose="02020603050405020304" pitchFamily="18" charset="0"/>
                <a:cs typeface="Times New Roman" panose="02020603050405020304" pitchFamily="18" charset="0"/>
              </a:rPr>
              <a:t>Hrs</a:t>
            </a:r>
            <a:r>
              <a:rPr lang="en-US" sz="1200" dirty="0" smtClean="0">
                <a:latin typeface="Times New Roman" panose="02020603050405020304" pitchFamily="18" charset="0"/>
                <a:cs typeface="Times New Roman" panose="02020603050405020304" pitchFamily="18" charset="0"/>
              </a:rPr>
              <a:t>)</a:t>
            </a:r>
            <a:endParaRPr lang="en-US" sz="1200" dirty="0">
              <a:latin typeface="Times New Roman" panose="02020603050405020304" pitchFamily="18" charset="0"/>
              <a:cs typeface="Times New Roman" panose="02020603050405020304" pitchFamily="18" charset="0"/>
            </a:endParaRPr>
          </a:p>
          <a:p>
            <a:pPr>
              <a:spcBef>
                <a:spcPts val="600"/>
              </a:spcBef>
            </a:pPr>
            <a:r>
              <a:rPr lang="en-US" sz="1200" dirty="0">
                <a:latin typeface="Times New Roman" panose="02020603050405020304" pitchFamily="18" charset="0"/>
                <a:cs typeface="Times New Roman" panose="02020603050405020304" pitchFamily="18" charset="0"/>
              </a:rPr>
              <a:t>      </a:t>
            </a:r>
          </a:p>
          <a:p>
            <a:endParaRPr lang="en-IN" sz="1200" dirty="0">
              <a:latin typeface="Times New Roman" panose="02020603050405020304" pitchFamily="18" charset="0"/>
              <a:cs typeface="Times New Roman" panose="02020603050405020304" pitchFamily="18" charset="0"/>
            </a:endParaRPr>
          </a:p>
        </p:txBody>
      </p:sp>
      <p:cxnSp>
        <p:nvCxnSpPr>
          <p:cNvPr id="8" name="Google Shape;140;p149"/>
          <p:cNvCxnSpPr/>
          <p:nvPr/>
        </p:nvCxnSpPr>
        <p:spPr>
          <a:xfrm>
            <a:off x="0" y="654598"/>
            <a:ext cx="9144000" cy="12829"/>
          </a:xfrm>
          <a:prstGeom prst="straightConnector1">
            <a:avLst/>
          </a:prstGeom>
          <a:noFill/>
          <a:ln w="9525" cap="flat" cmpd="sng">
            <a:solidFill>
              <a:srgbClr val="00B050"/>
            </a:solidFill>
            <a:prstDash val="solid"/>
            <a:miter lim="800000"/>
            <a:headEnd type="none" w="sm" len="sm"/>
            <a:tailEnd type="none" w="sm" len="sm"/>
          </a:ln>
        </p:spPr>
      </p:cxnSp>
      <p:sp>
        <p:nvSpPr>
          <p:cNvPr id="9" name="Google Shape;141;p149"/>
          <p:cNvSpPr/>
          <p:nvPr/>
        </p:nvSpPr>
        <p:spPr>
          <a:xfrm>
            <a:off x="132138" y="6343287"/>
            <a:ext cx="471487" cy="457200"/>
          </a:xfrm>
          <a:prstGeom prst="rect">
            <a:avLst/>
          </a:prstGeom>
          <a:solidFill>
            <a:srgbClr val="7030A0"/>
          </a:solidFill>
          <a:ln w="12700" cap="flat" cmpd="sng">
            <a:solidFill>
              <a:srgbClr val="7030A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Times New Roman" panose="02020603050405020304" pitchFamily="18" charset="0"/>
              <a:cs typeface="Times New Roman" panose="02020603050405020304" pitchFamily="18" charset="0"/>
              <a:sym typeface="Arial"/>
            </a:endParaRPr>
          </a:p>
        </p:txBody>
      </p:sp>
      <p:cxnSp>
        <p:nvCxnSpPr>
          <p:cNvPr id="10" name="Google Shape;142;p149"/>
          <p:cNvCxnSpPr/>
          <p:nvPr/>
        </p:nvCxnSpPr>
        <p:spPr>
          <a:xfrm>
            <a:off x="515320" y="47020"/>
            <a:ext cx="56180" cy="5096480"/>
          </a:xfrm>
          <a:prstGeom prst="straightConnector1">
            <a:avLst/>
          </a:prstGeom>
          <a:noFill/>
          <a:ln w="15875" cap="flat" cmpd="sng">
            <a:solidFill>
              <a:srgbClr val="00B050"/>
            </a:solidFill>
            <a:prstDash val="solid"/>
            <a:miter lim="800000"/>
            <a:headEnd type="none" w="sm" len="sm"/>
            <a:tailEnd type="none" w="sm" len="sm"/>
          </a:ln>
        </p:spPr>
      </p:cxnSp>
      <p:cxnSp>
        <p:nvCxnSpPr>
          <p:cNvPr id="11" name="Google Shape;143;p149"/>
          <p:cNvCxnSpPr/>
          <p:nvPr/>
        </p:nvCxnSpPr>
        <p:spPr>
          <a:xfrm>
            <a:off x="-24229" y="6251212"/>
            <a:ext cx="12192000" cy="0"/>
          </a:xfrm>
          <a:prstGeom prst="straightConnector1">
            <a:avLst/>
          </a:prstGeom>
          <a:noFill/>
          <a:ln w="15875" cap="flat" cmpd="sng">
            <a:solidFill>
              <a:srgbClr val="00B050"/>
            </a:solidFill>
            <a:prstDash val="solid"/>
            <a:miter lim="800000"/>
            <a:headEnd type="none" w="sm" len="sm"/>
            <a:tailEnd type="none" w="sm" len="sm"/>
          </a:ln>
        </p:spPr>
      </p:cxnSp>
    </p:spTree>
    <p:extLst>
      <p:ext uri="{BB962C8B-B14F-4D97-AF65-F5344CB8AC3E}">
        <p14:creationId xmlns:p14="http://schemas.microsoft.com/office/powerpoint/2010/main" val="117873460"/>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862446" y="-330164"/>
            <a:ext cx="7543800" cy="1089025"/>
          </a:xfrm>
        </p:spPr>
        <p:txBody>
          <a:bodyPr/>
          <a:lstStyle/>
          <a:p>
            <a:r>
              <a:rPr lang="en-US" dirty="0">
                <a:solidFill>
                  <a:srgbClr val="C00000"/>
                </a:solidFill>
                <a:latin typeface="Times New Roman" panose="02020603050405020304" pitchFamily="18" charset="0"/>
                <a:cs typeface="Times New Roman" panose="02020603050405020304" pitchFamily="18" charset="0"/>
              </a:rPr>
              <a:t>Block Coding</a:t>
            </a:r>
            <a:endParaRPr lang="en-US" sz="2400" dirty="0">
              <a:solidFill>
                <a:schemeClr val="tx1"/>
              </a:solidFill>
              <a:latin typeface="Times New Roman" panose="02020603050405020304" pitchFamily="18" charset="0"/>
              <a:cs typeface="Times New Roman" panose="02020603050405020304" pitchFamily="18" charset="0"/>
            </a:endParaRPr>
          </a:p>
        </p:txBody>
      </p:sp>
      <p:pic>
        <p:nvPicPr>
          <p:cNvPr id="5"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1329" y="749029"/>
            <a:ext cx="4617872" cy="31371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Google Shape;186;p29"/>
          <p:cNvPicPr preferRelativeResize="0"/>
          <p:nvPr/>
        </p:nvPicPr>
        <p:blipFill rotWithShape="1">
          <a:blip r:embed="rId3">
            <a:alphaModFix/>
          </a:blip>
          <a:srcRect/>
          <a:stretch/>
        </p:blipFill>
        <p:spPr>
          <a:xfrm>
            <a:off x="41821" y="47020"/>
            <a:ext cx="739015" cy="721907"/>
          </a:xfrm>
          <a:prstGeom prst="rect">
            <a:avLst/>
          </a:prstGeom>
          <a:noFill/>
          <a:ln>
            <a:noFill/>
          </a:ln>
        </p:spPr>
      </p:pic>
      <p:sp>
        <p:nvSpPr>
          <p:cNvPr id="3" name="Date Placeholder 2"/>
          <p:cNvSpPr>
            <a:spLocks noGrp="1"/>
          </p:cNvSpPr>
          <p:nvPr>
            <p:ph type="dt" idx="10"/>
          </p:nvPr>
        </p:nvSpPr>
        <p:spPr/>
        <p:txBody>
          <a:bodyPr/>
          <a:lstStyle/>
          <a:p>
            <a:fld id="{B4274630-2B46-46EA-A110-C9847070AA30}" type="datetime1">
              <a:rPr lang="en-US" smtClean="0">
                <a:latin typeface="Times New Roman" panose="02020603050405020304" pitchFamily="18" charset="0"/>
                <a:cs typeface="Times New Roman" panose="02020603050405020304" pitchFamily="18" charset="0"/>
              </a:rPr>
              <a:t>2/1/2024</a:t>
            </a:fld>
            <a:endParaRPr lang="en-US">
              <a:latin typeface="Times New Roman" panose="02020603050405020304" pitchFamily="18" charset="0"/>
              <a:cs typeface="Times New Roman" panose="02020603050405020304" pitchFamily="18" charset="0"/>
            </a:endParaRPr>
          </a:p>
        </p:txBody>
      </p:sp>
      <p:sp>
        <p:nvSpPr>
          <p:cNvPr id="6" name="Footer Placeholder 5"/>
          <p:cNvSpPr>
            <a:spLocks noGrp="1"/>
          </p:cNvSpPr>
          <p:nvPr>
            <p:ph type="ftr" idx="11"/>
          </p:nvPr>
        </p:nvSpPr>
        <p:spPr/>
        <p:txBody>
          <a:bodyPr/>
          <a:lstStyle/>
          <a:p>
            <a:r>
              <a:rPr lang="en-GB" smtClean="0">
                <a:latin typeface="Times New Roman" panose="02020603050405020304" pitchFamily="18" charset="0"/>
                <a:cs typeface="Times New Roman" panose="02020603050405020304" pitchFamily="18" charset="0"/>
              </a:rPr>
              <a:t>Unit 1                Computer Networks        SY BTech(CSE)    Semester-4               2023-24    </a:t>
            </a:r>
            <a:endParaRPr lang="en-GB">
              <a:latin typeface="Times New Roman" panose="02020603050405020304" pitchFamily="18" charset="0"/>
              <a:cs typeface="Times New Roman" panose="02020603050405020304" pitchFamily="18" charset="0"/>
            </a:endParaRPr>
          </a:p>
        </p:txBody>
      </p:sp>
      <p:sp>
        <p:nvSpPr>
          <p:cNvPr id="7" name="Slide Number Placeholder 6"/>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latin typeface="Times New Roman" panose="02020603050405020304" pitchFamily="18" charset="0"/>
                <a:cs typeface="Times New Roman" panose="02020603050405020304" pitchFamily="18" charset="0"/>
              </a:rPr>
              <a:t>70</a:t>
            </a:fld>
            <a:endParaRPr lang="en">
              <a:latin typeface="Times New Roman" panose="02020603050405020304" pitchFamily="18" charset="0"/>
              <a:cs typeface="Times New Roman" panose="02020603050405020304" pitchFamily="18" charset="0"/>
            </a:endParaRPr>
          </a:p>
        </p:txBody>
      </p:sp>
      <p:sp>
        <p:nvSpPr>
          <p:cNvPr id="8" name="Rectangle 7"/>
          <p:cNvSpPr/>
          <p:nvPr/>
        </p:nvSpPr>
        <p:spPr>
          <a:xfrm>
            <a:off x="4573190" y="469880"/>
            <a:ext cx="4450494" cy="3600986"/>
          </a:xfrm>
          <a:prstGeom prst="rect">
            <a:avLst/>
          </a:prstGeom>
        </p:spPr>
        <p:txBody>
          <a:bodyPr wrap="square">
            <a:spAutoFit/>
          </a:bodyPr>
          <a:lstStyle/>
          <a:p>
            <a:pPr marL="1054100" lvl="1" indent="-457200">
              <a:buAutoNum type="arabicPeriod"/>
            </a:pPr>
            <a:r>
              <a:rPr lang="en-US" sz="2400" b="1" dirty="0" smtClean="0">
                <a:latin typeface="Times New Roman" panose="02020603050405020304" pitchFamily="18" charset="0"/>
                <a:cs typeface="Times New Roman" panose="02020603050405020304" pitchFamily="18" charset="0"/>
              </a:rPr>
              <a:t>Division</a:t>
            </a:r>
          </a:p>
          <a:p>
            <a:pPr marL="596900" lvl="1"/>
            <a:r>
              <a:rPr lang="en-GB" sz="1800" dirty="0" smtClean="0">
                <a:latin typeface="Times New Roman" panose="02020603050405020304" pitchFamily="18" charset="0"/>
                <a:cs typeface="Times New Roman" panose="02020603050405020304" pitchFamily="18" charset="0"/>
              </a:rPr>
              <a:t>divide a </a:t>
            </a:r>
            <a:r>
              <a:rPr lang="en-GB" sz="1800" dirty="0">
                <a:latin typeface="Times New Roman" panose="02020603050405020304" pitchFamily="18" charset="0"/>
                <a:cs typeface="Times New Roman" panose="02020603050405020304" pitchFamily="18" charset="0"/>
              </a:rPr>
              <a:t>sequence of </a:t>
            </a:r>
            <a:r>
              <a:rPr lang="en-GB" sz="1800" dirty="0" smtClean="0">
                <a:latin typeface="Times New Roman" panose="02020603050405020304" pitchFamily="18" charset="0"/>
                <a:cs typeface="Times New Roman" panose="02020603050405020304" pitchFamily="18" charset="0"/>
              </a:rPr>
              <a:t>bits </a:t>
            </a:r>
            <a:r>
              <a:rPr lang="en-GB" sz="1800" dirty="0">
                <a:latin typeface="Times New Roman" panose="02020603050405020304" pitchFamily="18" charset="0"/>
                <a:cs typeface="Times New Roman" panose="02020603050405020304" pitchFamily="18" charset="0"/>
              </a:rPr>
              <a:t>into groups </a:t>
            </a:r>
            <a:r>
              <a:rPr lang="en-GB" sz="1800" dirty="0" smtClean="0">
                <a:latin typeface="Times New Roman" panose="02020603050405020304" pitchFamily="18" charset="0"/>
                <a:cs typeface="Times New Roman" panose="02020603050405020304" pitchFamily="18" charset="0"/>
              </a:rPr>
              <a:t>of </a:t>
            </a:r>
            <a:r>
              <a:rPr lang="en-GB" sz="1800" i="1" dirty="0" smtClean="0">
                <a:latin typeface="Times New Roman" panose="02020603050405020304" pitchFamily="18" charset="0"/>
                <a:cs typeface="Times New Roman" panose="02020603050405020304" pitchFamily="18" charset="0"/>
              </a:rPr>
              <a:t>m </a:t>
            </a:r>
            <a:r>
              <a:rPr lang="en-GB" sz="1800" dirty="0" smtClean="0">
                <a:latin typeface="Times New Roman" panose="02020603050405020304" pitchFamily="18" charset="0"/>
                <a:cs typeface="Times New Roman" panose="02020603050405020304" pitchFamily="18" charset="0"/>
              </a:rPr>
              <a:t>bits each</a:t>
            </a:r>
            <a:r>
              <a:rPr lang="en-US" sz="1800" b="1" dirty="0" smtClean="0">
                <a:latin typeface="Times New Roman" panose="02020603050405020304" pitchFamily="18" charset="0"/>
                <a:cs typeface="Times New Roman" panose="02020603050405020304" pitchFamily="18" charset="0"/>
              </a:rPr>
              <a:t>)</a:t>
            </a:r>
            <a:endParaRPr lang="en-US" sz="1800" b="1" dirty="0">
              <a:latin typeface="Times New Roman" panose="02020603050405020304" pitchFamily="18" charset="0"/>
              <a:cs typeface="Times New Roman" panose="02020603050405020304" pitchFamily="18" charset="0"/>
            </a:endParaRPr>
          </a:p>
          <a:p>
            <a:pPr marL="1054100" lvl="1" indent="-457200">
              <a:buAutoNum type="arabicPeriod"/>
            </a:pPr>
            <a:endParaRPr lang="en-US" sz="2400" b="1" dirty="0">
              <a:latin typeface="Times New Roman" panose="02020603050405020304" pitchFamily="18" charset="0"/>
              <a:cs typeface="Times New Roman" panose="02020603050405020304" pitchFamily="18" charset="0"/>
            </a:endParaRPr>
          </a:p>
          <a:p>
            <a:pPr marL="596900" lvl="1" indent="0">
              <a:buNone/>
            </a:pPr>
            <a:r>
              <a:rPr lang="en-US" sz="2400" b="1" dirty="0" smtClean="0">
                <a:latin typeface="Times New Roman" panose="02020603050405020304" pitchFamily="18" charset="0"/>
                <a:cs typeface="Times New Roman" panose="02020603050405020304" pitchFamily="18" charset="0"/>
              </a:rPr>
              <a:t>2</a:t>
            </a:r>
            <a:r>
              <a:rPr lang="en-US" sz="2400" b="1" dirty="0">
                <a:latin typeface="Times New Roman" panose="02020603050405020304" pitchFamily="18" charset="0"/>
                <a:cs typeface="Times New Roman" panose="02020603050405020304" pitchFamily="18" charset="0"/>
              </a:rPr>
              <a:t>. Substitution </a:t>
            </a:r>
            <a:r>
              <a:rPr lang="en-US" sz="1800" dirty="0" smtClean="0">
                <a:latin typeface="Times New Roman" panose="02020603050405020304" pitchFamily="18" charset="0"/>
                <a:cs typeface="Times New Roman" panose="02020603050405020304" pitchFamily="18" charset="0"/>
              </a:rPr>
              <a:t>(</a:t>
            </a:r>
            <a:r>
              <a:rPr lang="en-GB" sz="1800" dirty="0" smtClean="0">
                <a:latin typeface="Times New Roman" panose="02020603050405020304" pitchFamily="18" charset="0"/>
                <a:cs typeface="Times New Roman" panose="02020603050405020304" pitchFamily="18" charset="0"/>
              </a:rPr>
              <a:t>replace m-bit </a:t>
            </a:r>
            <a:r>
              <a:rPr lang="en-GB" sz="1800" dirty="0">
                <a:latin typeface="Times New Roman" panose="02020603050405020304" pitchFamily="18" charset="0"/>
                <a:cs typeface="Times New Roman" panose="02020603050405020304" pitchFamily="18" charset="0"/>
              </a:rPr>
              <a:t>group </a:t>
            </a:r>
            <a:r>
              <a:rPr lang="en-GB" sz="1800" dirty="0" smtClean="0">
                <a:latin typeface="Times New Roman" panose="02020603050405020304" pitchFamily="18" charset="0"/>
                <a:cs typeface="Times New Roman" panose="02020603050405020304" pitchFamily="18" charset="0"/>
              </a:rPr>
              <a:t>with an </a:t>
            </a:r>
            <a:r>
              <a:rPr lang="en-GB" sz="1800" dirty="0">
                <a:latin typeface="Times New Roman" panose="02020603050405020304" pitchFamily="18" charset="0"/>
                <a:cs typeface="Times New Roman" panose="02020603050405020304" pitchFamily="18" charset="0"/>
              </a:rPr>
              <a:t>n-bit group.</a:t>
            </a:r>
            <a:r>
              <a:rPr lang="en-US" sz="1800" dirty="0">
                <a:latin typeface="Times New Roman" panose="02020603050405020304" pitchFamily="18" charset="0"/>
                <a:cs typeface="Times New Roman" panose="02020603050405020304" pitchFamily="18" charset="0"/>
              </a:rPr>
              <a:t>)</a:t>
            </a:r>
          </a:p>
          <a:p>
            <a:pPr marL="596900" lvl="1" indent="0">
              <a:buNone/>
            </a:pPr>
            <a:endParaRPr lang="en-US" sz="2400" b="1" dirty="0">
              <a:latin typeface="Times New Roman" panose="02020603050405020304" pitchFamily="18" charset="0"/>
              <a:cs typeface="Times New Roman" panose="02020603050405020304" pitchFamily="18" charset="0"/>
            </a:endParaRPr>
          </a:p>
          <a:p>
            <a:pPr marL="596900" lvl="1" indent="0">
              <a:buNone/>
            </a:pPr>
            <a:r>
              <a:rPr lang="en-US" sz="2400" b="1" dirty="0" smtClean="0">
                <a:latin typeface="Times New Roman" panose="02020603050405020304" pitchFamily="18" charset="0"/>
                <a:cs typeface="Times New Roman" panose="02020603050405020304" pitchFamily="18" charset="0"/>
              </a:rPr>
              <a:t>3</a:t>
            </a:r>
            <a:r>
              <a:rPr lang="en-US" sz="2400" b="1" dirty="0">
                <a:latin typeface="Times New Roman" panose="02020603050405020304" pitchFamily="18" charset="0"/>
                <a:cs typeface="Times New Roman" panose="02020603050405020304" pitchFamily="18" charset="0"/>
              </a:rPr>
              <a:t>. Combination </a:t>
            </a:r>
            <a:r>
              <a:rPr lang="en-US" sz="1800" dirty="0">
                <a:latin typeface="Times New Roman" panose="02020603050405020304" pitchFamily="18" charset="0"/>
                <a:cs typeface="Times New Roman" panose="02020603050405020304" pitchFamily="18" charset="0"/>
              </a:rPr>
              <a:t>(</a:t>
            </a:r>
            <a:r>
              <a:rPr lang="en-GB" sz="1800" dirty="0">
                <a:latin typeface="Times New Roman" panose="02020603050405020304" pitchFamily="18" charset="0"/>
                <a:cs typeface="Times New Roman" panose="02020603050405020304" pitchFamily="18" charset="0"/>
              </a:rPr>
              <a:t>n-bit groups are combined together to form a </a:t>
            </a:r>
            <a:r>
              <a:rPr lang="en-GB" sz="1800" dirty="0" smtClean="0">
                <a:latin typeface="Times New Roman" panose="02020603050405020304" pitchFamily="18" charset="0"/>
                <a:cs typeface="Times New Roman" panose="02020603050405020304" pitchFamily="18" charset="0"/>
              </a:rPr>
              <a:t>stream and this steam has more bits of data than original bits</a:t>
            </a:r>
            <a:r>
              <a:rPr lang="en-US" sz="1800" dirty="0" smtClean="0">
                <a:latin typeface="Times New Roman" panose="02020603050405020304" pitchFamily="18" charset="0"/>
                <a:cs typeface="Times New Roman" panose="02020603050405020304" pitchFamily="18" charset="0"/>
              </a:rPr>
              <a:t>)</a:t>
            </a:r>
            <a:endParaRPr lang="en-US" sz="1800" dirty="0">
              <a:latin typeface="Times New Roman" panose="02020603050405020304" pitchFamily="18" charset="0"/>
              <a:cs typeface="Times New Roman" panose="02020603050405020304" pitchFamily="18" charset="0"/>
            </a:endParaRPr>
          </a:p>
        </p:txBody>
      </p:sp>
      <p:pic>
        <p:nvPicPr>
          <p:cNvPr id="9" name="Picture 8"/>
          <p:cNvPicPr>
            <a:picLocks noChangeAspect="1"/>
          </p:cNvPicPr>
          <p:nvPr/>
        </p:nvPicPr>
        <p:blipFill>
          <a:blip r:embed="rId4"/>
          <a:stretch>
            <a:fillRect/>
          </a:stretch>
        </p:blipFill>
        <p:spPr>
          <a:xfrm>
            <a:off x="242888" y="4070866"/>
            <a:ext cx="8600323" cy="589307"/>
          </a:xfrm>
          <a:prstGeom prst="rect">
            <a:avLst/>
          </a:prstGeom>
        </p:spPr>
      </p:pic>
    </p:spTree>
    <p:extLst>
      <p:ext uri="{BB962C8B-B14F-4D97-AF65-F5344CB8AC3E}">
        <p14:creationId xmlns:p14="http://schemas.microsoft.com/office/powerpoint/2010/main" val="644896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625"/>
        <p:cNvGrpSpPr/>
        <p:nvPr/>
      </p:nvGrpSpPr>
      <p:grpSpPr>
        <a:xfrm>
          <a:off x="0" y="0"/>
          <a:ext cx="0" cy="0"/>
          <a:chOff x="0" y="0"/>
          <a:chExt cx="0" cy="0"/>
        </a:xfrm>
      </p:grpSpPr>
      <p:sp>
        <p:nvSpPr>
          <p:cNvPr id="626" name="Google Shape;626;p213"/>
          <p:cNvSpPr txBox="1">
            <a:spLocks noGrp="1"/>
          </p:cNvSpPr>
          <p:nvPr>
            <p:ph type="title" idx="4294967295"/>
          </p:nvPr>
        </p:nvSpPr>
        <p:spPr>
          <a:xfrm>
            <a:off x="822960" y="53528"/>
            <a:ext cx="7543800" cy="638175"/>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Clr>
                <a:srgbClr val="000000"/>
              </a:buClr>
              <a:buSzPts val="3600"/>
              <a:buNone/>
            </a:pPr>
            <a:r>
              <a:rPr lang="en-US" b="1">
                <a:solidFill>
                  <a:srgbClr val="7030A0"/>
                </a:solidFill>
                <a:latin typeface="Times New Roman" panose="02020603050405020304" pitchFamily="18" charset="0"/>
                <a:ea typeface="Times New Roman"/>
                <a:cs typeface="Times New Roman" panose="02020603050405020304" pitchFamily="18" charset="0"/>
                <a:sym typeface="Times New Roman"/>
              </a:rPr>
              <a:t>Scrambling</a:t>
            </a:r>
            <a:endParaRPr>
              <a:latin typeface="Times New Roman" panose="02020603050405020304" pitchFamily="18" charset="0"/>
              <a:cs typeface="Times New Roman" panose="02020603050405020304" pitchFamily="18" charset="0"/>
            </a:endParaRPr>
          </a:p>
        </p:txBody>
      </p:sp>
      <p:pic>
        <p:nvPicPr>
          <p:cNvPr id="627" name="Google Shape;627;p213"/>
          <p:cNvPicPr preferRelativeResize="0"/>
          <p:nvPr/>
        </p:nvPicPr>
        <p:blipFill rotWithShape="1">
          <a:blip r:embed="rId3">
            <a:alphaModFix/>
          </a:blip>
          <a:srcRect/>
          <a:stretch/>
        </p:blipFill>
        <p:spPr>
          <a:xfrm>
            <a:off x="41821" y="47020"/>
            <a:ext cx="739015" cy="721907"/>
          </a:xfrm>
          <a:prstGeom prst="rect">
            <a:avLst/>
          </a:prstGeom>
          <a:noFill/>
          <a:ln>
            <a:noFill/>
          </a:ln>
        </p:spPr>
      </p:pic>
      <p:sp>
        <p:nvSpPr>
          <p:cNvPr id="628" name="Google Shape;628;p213"/>
          <p:cNvSpPr txBox="1">
            <a:spLocks noGrp="1"/>
          </p:cNvSpPr>
          <p:nvPr>
            <p:ph type="dt" idx="4294967295"/>
          </p:nvPr>
        </p:nvSpPr>
        <p:spPr>
          <a:xfrm>
            <a:off x="822960" y="4844839"/>
            <a:ext cx="1854203" cy="27384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600" b="0" i="0" u="none" strike="noStrike" cap="none">
                <a:solidFill>
                  <a:srgbClr val="000000"/>
                </a:solidFill>
                <a:latin typeface="Times New Roman" panose="02020603050405020304" pitchFamily="18" charset="0"/>
                <a:ea typeface="Arial"/>
                <a:cs typeface="Times New Roman" panose="02020603050405020304" pitchFamily="18" charset="0"/>
                <a:sym typeface="Arial"/>
              </a:rPr>
              <a:t>15-Jan-24</a:t>
            </a:r>
            <a:endParaRPr sz="1600" b="0" i="0" u="none" strike="noStrike" cap="none">
              <a:solidFill>
                <a:srgbClr val="000000"/>
              </a:solidFill>
              <a:latin typeface="Times New Roman" panose="02020603050405020304" pitchFamily="18" charset="0"/>
              <a:ea typeface="Arial"/>
              <a:cs typeface="Times New Roman" panose="02020603050405020304" pitchFamily="18" charset="0"/>
              <a:sym typeface="Arial"/>
            </a:endParaRPr>
          </a:p>
        </p:txBody>
      </p:sp>
      <p:sp>
        <p:nvSpPr>
          <p:cNvPr id="629" name="Google Shape;629;p2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en-US" sz="900">
                <a:latin typeface="Times New Roman" panose="02020603050405020304" pitchFamily="18" charset="0"/>
                <a:cs typeface="Times New Roman" panose="02020603050405020304" pitchFamily="18" charset="0"/>
              </a:rPr>
              <a:t>71</a:t>
            </a:fld>
            <a:endParaRPr sz="900">
              <a:latin typeface="Times New Roman" panose="02020603050405020304" pitchFamily="18" charset="0"/>
              <a:cs typeface="Times New Roman" panose="02020603050405020304" pitchFamily="18" charset="0"/>
            </a:endParaRPr>
          </a:p>
        </p:txBody>
      </p:sp>
      <p:sp>
        <p:nvSpPr>
          <p:cNvPr id="630" name="Google Shape;630;p213"/>
          <p:cNvSpPr/>
          <p:nvPr/>
        </p:nvSpPr>
        <p:spPr>
          <a:xfrm>
            <a:off x="360410" y="675735"/>
            <a:ext cx="8783590" cy="15080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300" b="0" i="0" u="none" strike="noStrike" cap="none" dirty="0">
                <a:solidFill>
                  <a:srgbClr val="000000"/>
                </a:solidFill>
                <a:latin typeface="Times New Roman" panose="02020603050405020304" pitchFamily="18" charset="0"/>
                <a:cs typeface="Times New Roman" panose="02020603050405020304" pitchFamily="18" charset="0"/>
                <a:sym typeface="Arial"/>
              </a:rPr>
              <a:t>The scrambling </a:t>
            </a:r>
            <a:r>
              <a:rPr lang="en-US" sz="2300" b="1" i="0" u="none" strike="noStrike" cap="none" dirty="0">
                <a:solidFill>
                  <a:srgbClr val="002060"/>
                </a:solidFill>
                <a:latin typeface="Times New Roman" panose="02020603050405020304" pitchFamily="18" charset="0"/>
                <a:cs typeface="Times New Roman" panose="02020603050405020304" pitchFamily="18" charset="0"/>
                <a:sym typeface="Arial"/>
              </a:rPr>
              <a:t>does not increase </a:t>
            </a:r>
            <a:r>
              <a:rPr lang="en-US" sz="2300" b="0" i="0" u="none" strike="noStrike" cap="none" dirty="0">
                <a:solidFill>
                  <a:srgbClr val="000000"/>
                </a:solidFill>
                <a:latin typeface="Times New Roman" panose="02020603050405020304" pitchFamily="18" charset="0"/>
                <a:cs typeface="Times New Roman" panose="02020603050405020304" pitchFamily="18" charset="0"/>
                <a:sym typeface="Arial"/>
              </a:rPr>
              <a:t>or </a:t>
            </a:r>
            <a:r>
              <a:rPr lang="en-US" sz="2300" b="1" dirty="0">
                <a:solidFill>
                  <a:srgbClr val="002060"/>
                </a:solidFill>
                <a:latin typeface="Times New Roman" panose="02020603050405020304" pitchFamily="18" charset="0"/>
                <a:cs typeface="Times New Roman" panose="02020603050405020304" pitchFamily="18" charset="0"/>
              </a:rPr>
              <a:t>decrease the bit rate</a:t>
            </a:r>
            <a:r>
              <a:rPr lang="en-US" sz="2300" b="0" i="0" u="none" strike="noStrike" cap="none" dirty="0">
                <a:solidFill>
                  <a:srgbClr val="000000"/>
                </a:solidFill>
                <a:latin typeface="Times New Roman" panose="02020603050405020304" pitchFamily="18" charset="0"/>
                <a:cs typeface="Times New Roman" panose="02020603050405020304" pitchFamily="18" charset="0"/>
                <a:sym typeface="Arial"/>
              </a:rPr>
              <a:t> i.e. the input and output bits are same in size.</a:t>
            </a:r>
            <a:endParaRPr sz="2300" dirty="0">
              <a:latin typeface="Times New Roman" panose="02020603050405020304" pitchFamily="18" charset="0"/>
              <a:cs typeface="Times New Roman" panose="02020603050405020304" pitchFamily="18" charset="0"/>
            </a:endParaRPr>
          </a:p>
          <a:p>
            <a:pPr marL="0" marR="0" lvl="0" indent="0" algn="l" rtl="0">
              <a:lnSpc>
                <a:spcPct val="100000"/>
              </a:lnSpc>
              <a:spcBef>
                <a:spcPts val="0"/>
              </a:spcBef>
              <a:spcAft>
                <a:spcPts val="0"/>
              </a:spcAft>
              <a:buNone/>
            </a:pPr>
            <a:r>
              <a:rPr lang="en-US" sz="2300" b="0" i="0" u="none" strike="noStrike" cap="none" dirty="0" smtClean="0">
                <a:solidFill>
                  <a:srgbClr val="000000"/>
                </a:solidFill>
                <a:latin typeface="Times New Roman" panose="02020603050405020304" pitchFamily="18" charset="0"/>
                <a:cs typeface="Times New Roman" panose="02020603050405020304" pitchFamily="18" charset="0"/>
                <a:sym typeface="Arial"/>
              </a:rPr>
              <a:t>It </a:t>
            </a:r>
            <a:r>
              <a:rPr lang="en-US" sz="2300" b="0" i="0" u="none" strike="noStrike" cap="none" dirty="0">
                <a:solidFill>
                  <a:srgbClr val="000000"/>
                </a:solidFill>
                <a:latin typeface="Times New Roman" panose="02020603050405020304" pitchFamily="18" charset="0"/>
                <a:cs typeface="Times New Roman" panose="02020603050405020304" pitchFamily="18" charset="0"/>
                <a:sym typeface="Arial"/>
              </a:rPr>
              <a:t>helps in synchronization </a:t>
            </a:r>
            <a:r>
              <a:rPr lang="en-US" sz="2300" b="1" i="0" u="none" strike="noStrike" cap="none" dirty="0">
                <a:solidFill>
                  <a:srgbClr val="000000"/>
                </a:solidFill>
                <a:latin typeface="Times New Roman" panose="02020603050405020304" pitchFamily="18" charset="0"/>
                <a:cs typeface="Times New Roman" panose="02020603050405020304" pitchFamily="18" charset="0"/>
                <a:sym typeface="Arial"/>
              </a:rPr>
              <a:t>as long string of </a:t>
            </a:r>
            <a:r>
              <a:rPr lang="en-US" sz="2300" b="1" i="0" u="none" strike="noStrike" cap="none" dirty="0">
                <a:solidFill>
                  <a:srgbClr val="002060"/>
                </a:solidFill>
                <a:latin typeface="Times New Roman" panose="02020603050405020304" pitchFamily="18" charset="0"/>
                <a:cs typeface="Times New Roman" panose="02020603050405020304" pitchFamily="18" charset="0"/>
                <a:sym typeface="Arial"/>
              </a:rPr>
              <a:t>0s and 1s </a:t>
            </a:r>
            <a:r>
              <a:rPr lang="en-US" sz="2300" b="0" i="0" u="none" strike="noStrike" cap="none" dirty="0">
                <a:solidFill>
                  <a:srgbClr val="000000"/>
                </a:solidFill>
                <a:latin typeface="Times New Roman" panose="02020603050405020304" pitchFamily="18" charset="0"/>
                <a:cs typeface="Times New Roman" panose="02020603050405020304" pitchFamily="18" charset="0"/>
                <a:sym typeface="Arial"/>
              </a:rPr>
              <a:t>are removed from the digital data which creates more level transitions in the data pattern.</a:t>
            </a:r>
            <a:endParaRPr sz="2300" b="0" i="0" u="none" strike="noStrike" cap="none" dirty="0">
              <a:solidFill>
                <a:srgbClr val="000000"/>
              </a:solidFill>
              <a:latin typeface="Times New Roman" panose="02020603050405020304" pitchFamily="18" charset="0"/>
              <a:cs typeface="Times New Roman" panose="02020603050405020304" pitchFamily="18" charset="0"/>
              <a:sym typeface="Arial"/>
            </a:endParaRPr>
          </a:p>
        </p:txBody>
      </p:sp>
      <p:sp>
        <p:nvSpPr>
          <p:cNvPr id="631" name="Google Shape;631;p213"/>
          <p:cNvSpPr/>
          <p:nvPr/>
        </p:nvSpPr>
        <p:spPr>
          <a:xfrm>
            <a:off x="411328" y="2209992"/>
            <a:ext cx="7103328" cy="120028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0" i="0" u="none" strike="noStrike" cap="none" dirty="0">
                <a:solidFill>
                  <a:srgbClr val="000000"/>
                </a:solidFill>
                <a:latin typeface="Times New Roman" panose="02020603050405020304" pitchFamily="18" charset="0"/>
                <a:cs typeface="Times New Roman" panose="02020603050405020304" pitchFamily="18" charset="0"/>
                <a:sym typeface="Arial"/>
              </a:rPr>
              <a:t>There are </a:t>
            </a:r>
            <a:r>
              <a:rPr lang="en-US" sz="2400" b="1" i="0" u="none" strike="noStrike" cap="none" dirty="0">
                <a:solidFill>
                  <a:srgbClr val="002060"/>
                </a:solidFill>
                <a:latin typeface="Times New Roman" panose="02020603050405020304" pitchFamily="18" charset="0"/>
                <a:cs typeface="Times New Roman" panose="02020603050405020304" pitchFamily="18" charset="0"/>
                <a:sym typeface="Arial"/>
              </a:rPr>
              <a:t>two common </a:t>
            </a:r>
            <a:r>
              <a:rPr lang="en-US" sz="2000" b="0" i="0" u="none" strike="noStrike" cap="none" dirty="0">
                <a:solidFill>
                  <a:srgbClr val="000000"/>
                </a:solidFill>
                <a:latin typeface="Times New Roman" panose="02020603050405020304" pitchFamily="18" charset="0"/>
                <a:cs typeface="Times New Roman" panose="02020603050405020304" pitchFamily="18" charset="0"/>
                <a:sym typeface="Arial"/>
              </a:rPr>
              <a:t>scrambling techniques:</a:t>
            </a:r>
            <a:endParaRPr sz="1600" dirty="0">
              <a:latin typeface="Times New Roman" panose="02020603050405020304" pitchFamily="18" charset="0"/>
              <a:cs typeface="Times New Roman" panose="02020603050405020304" pitchFamily="18" charset="0"/>
            </a:endParaRPr>
          </a:p>
          <a:p>
            <a:pPr marL="0" marR="0" lvl="0" indent="-114300" algn="l" rtl="0">
              <a:lnSpc>
                <a:spcPct val="100000"/>
              </a:lnSpc>
              <a:spcBef>
                <a:spcPts val="0"/>
              </a:spcBef>
              <a:spcAft>
                <a:spcPts val="0"/>
              </a:spcAft>
              <a:buClr>
                <a:srgbClr val="000000"/>
              </a:buClr>
              <a:buSzPts val="1800"/>
              <a:buFont typeface="Arial"/>
              <a:buAutoNum type="arabicPeriod"/>
            </a:pPr>
            <a:r>
              <a:rPr lang="en-US" sz="2400" b="1" i="0" u="none" strike="noStrike" cap="none" dirty="0">
                <a:solidFill>
                  <a:srgbClr val="C00000"/>
                </a:solidFill>
                <a:latin typeface="Times New Roman" panose="02020603050405020304" pitchFamily="18" charset="0"/>
                <a:cs typeface="Times New Roman" panose="02020603050405020304" pitchFamily="18" charset="0"/>
                <a:sym typeface="Arial"/>
              </a:rPr>
              <a:t>B8ZS</a:t>
            </a:r>
            <a:r>
              <a:rPr lang="en-US" sz="2000" b="0" i="0" u="none" strike="noStrike" cap="none" dirty="0">
                <a:solidFill>
                  <a:srgbClr val="000000"/>
                </a:solidFill>
                <a:latin typeface="Times New Roman" panose="02020603050405020304" pitchFamily="18" charset="0"/>
                <a:cs typeface="Times New Roman" panose="02020603050405020304" pitchFamily="18" charset="0"/>
                <a:sym typeface="Arial"/>
              </a:rPr>
              <a:t>(Bipolar with 8-zero substitution)</a:t>
            </a:r>
            <a:endParaRPr sz="1600" dirty="0">
              <a:latin typeface="Times New Roman" panose="02020603050405020304" pitchFamily="18" charset="0"/>
              <a:cs typeface="Times New Roman" panose="02020603050405020304" pitchFamily="18" charset="0"/>
            </a:endParaRPr>
          </a:p>
          <a:p>
            <a:pPr marL="0" marR="0" lvl="0" indent="-114300" algn="l" rtl="0">
              <a:lnSpc>
                <a:spcPct val="100000"/>
              </a:lnSpc>
              <a:spcBef>
                <a:spcPts val="0"/>
              </a:spcBef>
              <a:spcAft>
                <a:spcPts val="0"/>
              </a:spcAft>
              <a:buClr>
                <a:srgbClr val="000000"/>
              </a:buClr>
              <a:buSzPts val="1800"/>
              <a:buFont typeface="Arial"/>
              <a:buAutoNum type="arabicPeriod"/>
            </a:pPr>
            <a:r>
              <a:rPr lang="en-US" sz="2400" b="1" dirty="0" smtClean="0">
                <a:solidFill>
                  <a:srgbClr val="C00000"/>
                </a:solidFill>
                <a:latin typeface="Times New Roman" panose="02020603050405020304" pitchFamily="18" charset="0"/>
                <a:cs typeface="Times New Roman" panose="02020603050405020304" pitchFamily="18" charset="0"/>
              </a:rPr>
              <a:t>HDB3</a:t>
            </a:r>
            <a:r>
              <a:rPr lang="en-US" sz="2000" b="0" i="0" u="none" strike="noStrike" cap="none" dirty="0" smtClean="0">
                <a:solidFill>
                  <a:srgbClr val="000000"/>
                </a:solidFill>
                <a:latin typeface="Times New Roman" panose="02020603050405020304" pitchFamily="18" charset="0"/>
                <a:cs typeface="Times New Roman" panose="02020603050405020304" pitchFamily="18" charset="0"/>
                <a:sym typeface="Arial"/>
              </a:rPr>
              <a:t>(High-Density </a:t>
            </a:r>
            <a:r>
              <a:rPr lang="en-US" sz="2000" dirty="0">
                <a:latin typeface="Times New Roman" panose="02020603050405020304" pitchFamily="18" charset="0"/>
                <a:cs typeface="Times New Roman" panose="02020603050405020304" pitchFamily="18" charset="0"/>
              </a:rPr>
              <a:t>B</a:t>
            </a:r>
            <a:r>
              <a:rPr lang="en-US" sz="2000" b="0" i="0" u="none" strike="noStrike" cap="none" dirty="0" smtClean="0">
                <a:solidFill>
                  <a:srgbClr val="000000"/>
                </a:solidFill>
                <a:latin typeface="Times New Roman" panose="02020603050405020304" pitchFamily="18" charset="0"/>
                <a:cs typeface="Times New Roman" panose="02020603050405020304" pitchFamily="18" charset="0"/>
                <a:sym typeface="Arial"/>
              </a:rPr>
              <a:t>ipolar3-zero</a:t>
            </a:r>
            <a:r>
              <a:rPr lang="en-US" sz="2000" b="0" i="0" u="none" strike="noStrike" cap="none" dirty="0">
                <a:solidFill>
                  <a:srgbClr val="000000"/>
                </a:solidFill>
                <a:latin typeface="Times New Roman" panose="02020603050405020304" pitchFamily="18" charset="0"/>
                <a:cs typeface="Times New Roman" panose="02020603050405020304" pitchFamily="18" charset="0"/>
                <a:sym typeface="Arial"/>
              </a:rPr>
              <a:t>)</a:t>
            </a:r>
            <a:endParaRPr sz="1600" dirty="0">
              <a:latin typeface="Times New Roman" panose="02020603050405020304" pitchFamily="18" charset="0"/>
              <a:cs typeface="Times New Roman" panose="02020603050405020304" pitchFamily="18" charset="0"/>
            </a:endParaRPr>
          </a:p>
        </p:txBody>
      </p:sp>
      <p:sp>
        <p:nvSpPr>
          <p:cNvPr id="632" name="Google Shape;632;p213"/>
          <p:cNvSpPr/>
          <p:nvPr/>
        </p:nvSpPr>
        <p:spPr>
          <a:xfrm>
            <a:off x="411328" y="3481452"/>
            <a:ext cx="8609830" cy="1077178"/>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n-US" sz="2000" b="0" i="0" u="none" strike="noStrike" cap="none" dirty="0" smtClean="0">
                <a:solidFill>
                  <a:srgbClr val="000000"/>
                </a:solidFill>
                <a:latin typeface="Times New Roman" panose="02020603050405020304" pitchFamily="18" charset="0"/>
                <a:cs typeface="Times New Roman" panose="02020603050405020304" pitchFamily="18" charset="0"/>
                <a:sym typeface="Arial"/>
              </a:rPr>
              <a:t>B8ZS (</a:t>
            </a:r>
            <a:r>
              <a:rPr lang="en-US" sz="2000" b="0" i="0" u="none" strike="noStrike" cap="none" dirty="0">
                <a:solidFill>
                  <a:srgbClr val="000000"/>
                </a:solidFill>
                <a:latin typeface="Times New Roman" panose="02020603050405020304" pitchFamily="18" charset="0"/>
                <a:cs typeface="Times New Roman" panose="02020603050405020304" pitchFamily="18" charset="0"/>
                <a:sym typeface="Arial"/>
              </a:rPr>
              <a:t>Bipolar with 8-zero substitution): This technique is similar to Bipolar AMI </a:t>
            </a:r>
            <a:r>
              <a:rPr lang="en-US" sz="2000" b="1" i="0" u="none" strike="noStrike" cap="none" dirty="0">
                <a:solidFill>
                  <a:srgbClr val="000000"/>
                </a:solidFill>
                <a:latin typeface="Times New Roman" panose="02020603050405020304" pitchFamily="18" charset="0"/>
                <a:cs typeface="Times New Roman" panose="02020603050405020304" pitchFamily="18" charset="0"/>
                <a:sym typeface="Arial"/>
              </a:rPr>
              <a:t>except</a:t>
            </a:r>
            <a:r>
              <a:rPr lang="en-US" sz="2000" b="0" i="0" u="none" strike="noStrike" cap="none" dirty="0">
                <a:solidFill>
                  <a:srgbClr val="000000"/>
                </a:solidFill>
                <a:latin typeface="Times New Roman" panose="02020603050405020304" pitchFamily="18" charset="0"/>
                <a:cs typeface="Times New Roman" panose="02020603050405020304" pitchFamily="18" charset="0"/>
                <a:sym typeface="Arial"/>
              </a:rPr>
              <a:t> when </a:t>
            </a:r>
            <a:r>
              <a:rPr lang="en-US" sz="2000" b="1" i="0" u="none" strike="noStrike" cap="none" dirty="0">
                <a:solidFill>
                  <a:srgbClr val="C00000"/>
                </a:solidFill>
                <a:latin typeface="Times New Roman" panose="02020603050405020304" pitchFamily="18" charset="0"/>
                <a:cs typeface="Times New Roman" panose="02020603050405020304" pitchFamily="18" charset="0"/>
                <a:sym typeface="Arial"/>
              </a:rPr>
              <a:t>eight consecutive zero-level voltages </a:t>
            </a:r>
            <a:r>
              <a:rPr lang="en-US" sz="2000" b="0" i="0" u="none" strike="noStrike" cap="none" dirty="0">
                <a:solidFill>
                  <a:srgbClr val="000000"/>
                </a:solidFill>
                <a:latin typeface="Times New Roman" panose="02020603050405020304" pitchFamily="18" charset="0"/>
                <a:cs typeface="Times New Roman" panose="02020603050405020304" pitchFamily="18" charset="0"/>
                <a:sym typeface="Arial"/>
              </a:rPr>
              <a:t>are encountered they are replaced by the sequence, </a:t>
            </a:r>
            <a:r>
              <a:rPr lang="en-US" sz="2400" b="1" i="0" u="none" strike="noStrike" cap="none" dirty="0">
                <a:solidFill>
                  <a:srgbClr val="C00000"/>
                </a:solidFill>
                <a:latin typeface="Times New Roman" panose="02020603050405020304" pitchFamily="18" charset="0"/>
                <a:cs typeface="Times New Roman" panose="02020603050405020304" pitchFamily="18" charset="0"/>
                <a:sym typeface="Arial"/>
              </a:rPr>
              <a:t>“000VB0VB</a:t>
            </a:r>
            <a:r>
              <a:rPr lang="en-US" sz="2400" b="1" i="0" u="none" strike="noStrike" cap="none" dirty="0" smtClean="0">
                <a:solidFill>
                  <a:srgbClr val="C00000"/>
                </a:solidFill>
                <a:latin typeface="Times New Roman" panose="02020603050405020304" pitchFamily="18" charset="0"/>
                <a:cs typeface="Times New Roman" panose="02020603050405020304" pitchFamily="18" charset="0"/>
                <a:sym typeface="Arial"/>
              </a:rPr>
              <a:t>”.    </a:t>
            </a:r>
            <a:r>
              <a:rPr lang="en-US" sz="2400" b="1" i="0" u="none" strike="noStrike" cap="none" dirty="0" smtClean="0">
                <a:solidFill>
                  <a:srgbClr val="002060"/>
                </a:solidFill>
                <a:latin typeface="Times New Roman" panose="02020603050405020304" pitchFamily="18" charset="0"/>
                <a:cs typeface="Times New Roman" panose="02020603050405020304" pitchFamily="18" charset="0"/>
                <a:sym typeface="Arial"/>
              </a:rPr>
              <a:t>V-Violation </a:t>
            </a:r>
            <a:r>
              <a:rPr lang="en-US" sz="2400" b="1" i="0" u="none" strike="noStrike" cap="none" dirty="0" smtClean="0">
                <a:solidFill>
                  <a:schemeClr val="tx1"/>
                </a:solidFill>
                <a:latin typeface="Times New Roman" panose="02020603050405020304" pitchFamily="18" charset="0"/>
                <a:cs typeface="Times New Roman" panose="02020603050405020304" pitchFamily="18" charset="0"/>
                <a:sym typeface="Arial"/>
              </a:rPr>
              <a:t>and</a:t>
            </a:r>
            <a:r>
              <a:rPr lang="en-US" sz="2400" b="1" i="0" u="none" strike="noStrike" cap="none" dirty="0" smtClean="0">
                <a:solidFill>
                  <a:srgbClr val="002060"/>
                </a:solidFill>
                <a:latin typeface="Times New Roman" panose="02020603050405020304" pitchFamily="18" charset="0"/>
                <a:cs typeface="Times New Roman" panose="02020603050405020304" pitchFamily="18" charset="0"/>
                <a:sym typeface="Arial"/>
              </a:rPr>
              <a:t> B-Bipolar</a:t>
            </a:r>
            <a:r>
              <a:rPr lang="en-US" sz="2000" b="0" i="0" u="none" strike="noStrike" cap="none" dirty="0">
                <a:solidFill>
                  <a:srgbClr val="000000"/>
                </a:solidFill>
                <a:latin typeface="Times New Roman" panose="02020603050405020304" pitchFamily="18" charset="0"/>
                <a:cs typeface="Times New Roman" panose="02020603050405020304" pitchFamily="18" charset="0"/>
                <a:sym typeface="Arial"/>
              </a:rPr>
              <a:t> </a:t>
            </a:r>
            <a:endParaRPr sz="2000" b="0" i="0" u="none" strike="noStrike" cap="none" dirty="0">
              <a:solidFill>
                <a:srgbClr val="000000"/>
              </a:solidFill>
              <a:latin typeface="Times New Roman" panose="02020603050405020304" pitchFamily="18" charset="0"/>
              <a:cs typeface="Times New Roman" panose="02020603050405020304" pitchFamily="18" charset="0"/>
              <a:sym typeface="Arial"/>
            </a:endParaRPr>
          </a:p>
        </p:txBody>
      </p:sp>
    </p:spTree>
    <p:extLst>
      <p:ext uri="{BB962C8B-B14F-4D97-AF65-F5344CB8AC3E}">
        <p14:creationId xmlns:p14="http://schemas.microsoft.com/office/powerpoint/2010/main" val="1447872926"/>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028700" y="88885"/>
            <a:ext cx="7543800" cy="638175"/>
          </a:xfrm>
        </p:spPr>
        <p:txBody>
          <a:bodyPr>
            <a:normAutofit/>
          </a:bodyPr>
          <a:lstStyle/>
          <a:p>
            <a:r>
              <a:rPr lang="en-US" b="1" dirty="0">
                <a:solidFill>
                  <a:srgbClr val="C00000"/>
                </a:solidFill>
                <a:latin typeface="Times New Roman" panose="02020603050405020304" pitchFamily="18" charset="0"/>
                <a:cs typeface="Times New Roman" panose="02020603050405020304" pitchFamily="18" charset="0"/>
              </a:rPr>
              <a:t>Scrambling</a:t>
            </a:r>
            <a:endParaRPr lang="en-US" sz="1200" b="1" dirty="0">
              <a:solidFill>
                <a:schemeClr val="tx1"/>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4294967295"/>
          </p:nvPr>
        </p:nvSpPr>
        <p:spPr>
          <a:xfrm>
            <a:off x="411328" y="768927"/>
            <a:ext cx="8368878" cy="3842327"/>
          </a:xfrm>
        </p:spPr>
        <p:txBody>
          <a:bodyPr>
            <a:noAutofit/>
          </a:bodyPr>
          <a:lstStyle/>
          <a:p>
            <a:pPr indent="-457200" algn="just">
              <a:lnSpc>
                <a:spcPct val="100000"/>
              </a:lnSpc>
              <a:spcBef>
                <a:spcPts val="300"/>
              </a:spcBef>
              <a:spcAft>
                <a:spcPts val="300"/>
              </a:spcAft>
              <a:buClr>
                <a:schemeClr val="tx1"/>
              </a:buClr>
              <a:buSzPct val="150000"/>
              <a:buFont typeface="Arial" panose="020B0604020202020204" pitchFamily="34" charset="0"/>
              <a:buChar char="•"/>
            </a:pPr>
            <a:r>
              <a:rPr lang="en-US" sz="2200" dirty="0">
                <a:solidFill>
                  <a:schemeClr val="tx1"/>
                </a:solidFill>
                <a:latin typeface="Times New Roman" panose="02020603050405020304" pitchFamily="18" charset="0"/>
                <a:cs typeface="Times New Roman" panose="02020603050405020304" pitchFamily="18" charset="0"/>
              </a:rPr>
              <a:t>Earlier coding schemes </a:t>
            </a:r>
            <a:r>
              <a:rPr lang="en-US" sz="2200" b="1" dirty="0">
                <a:solidFill>
                  <a:schemeClr val="tx1"/>
                </a:solidFill>
                <a:latin typeface="Times New Roman" panose="02020603050405020304" pitchFamily="18" charset="0"/>
                <a:cs typeface="Times New Roman" panose="02020603050405020304" pitchFamily="18" charset="0"/>
              </a:rPr>
              <a:t>are not suitable for long distance because of DC component.</a:t>
            </a:r>
          </a:p>
          <a:p>
            <a:pPr indent="-457200" algn="just">
              <a:lnSpc>
                <a:spcPct val="100000"/>
              </a:lnSpc>
              <a:spcBef>
                <a:spcPts val="300"/>
              </a:spcBef>
              <a:spcAft>
                <a:spcPts val="300"/>
              </a:spcAft>
              <a:buClr>
                <a:schemeClr val="tx1"/>
              </a:buClr>
              <a:buSzPct val="150000"/>
              <a:buFont typeface="Arial" panose="020B0604020202020204" pitchFamily="34" charset="0"/>
              <a:buChar char="•"/>
            </a:pPr>
            <a:r>
              <a:rPr lang="en-US" sz="2200" dirty="0" smtClean="0">
                <a:solidFill>
                  <a:schemeClr val="tx1"/>
                </a:solidFill>
                <a:latin typeface="Times New Roman" panose="02020603050405020304" pitchFamily="18" charset="0"/>
                <a:cs typeface="Times New Roman" panose="02020603050405020304" pitchFamily="18" charset="0"/>
              </a:rPr>
              <a:t>Scrambling means rearranging data sequence.</a:t>
            </a:r>
          </a:p>
          <a:p>
            <a:pPr indent="-457200" algn="just">
              <a:lnSpc>
                <a:spcPct val="100000"/>
              </a:lnSpc>
              <a:spcBef>
                <a:spcPts val="300"/>
              </a:spcBef>
              <a:spcAft>
                <a:spcPts val="300"/>
              </a:spcAft>
              <a:buClr>
                <a:schemeClr val="tx1"/>
              </a:buClr>
              <a:buSzPct val="150000"/>
              <a:buFont typeface="Arial" panose="020B0604020202020204" pitchFamily="34" charset="0"/>
              <a:buChar char="•"/>
            </a:pPr>
            <a:r>
              <a:rPr lang="en-US" sz="2200" dirty="0" smtClean="0">
                <a:solidFill>
                  <a:schemeClr val="tx1"/>
                </a:solidFill>
                <a:latin typeface="Times New Roman" panose="02020603050405020304" pitchFamily="18" charset="0"/>
                <a:cs typeface="Times New Roman" panose="02020603050405020304" pitchFamily="18" charset="0"/>
              </a:rPr>
              <a:t>Ex. 01101100 changed to 01010110</a:t>
            </a:r>
          </a:p>
          <a:p>
            <a:pPr indent="-457200" algn="just">
              <a:lnSpc>
                <a:spcPct val="100000"/>
              </a:lnSpc>
              <a:spcBef>
                <a:spcPts val="300"/>
              </a:spcBef>
              <a:spcAft>
                <a:spcPts val="300"/>
              </a:spcAft>
              <a:buClr>
                <a:schemeClr val="tx1"/>
              </a:buClr>
              <a:buSzPct val="150000"/>
              <a:buFont typeface="Arial" panose="020B0604020202020204" pitchFamily="34" charset="0"/>
              <a:buChar char="•"/>
            </a:pPr>
            <a:r>
              <a:rPr lang="en-US" sz="2200" dirty="0" smtClean="0">
                <a:solidFill>
                  <a:schemeClr val="tx1"/>
                </a:solidFill>
                <a:latin typeface="Times New Roman" panose="02020603050405020304" pitchFamily="18" charset="0"/>
                <a:cs typeface="Times New Roman" panose="02020603050405020304" pitchFamily="18" charset="0"/>
              </a:rPr>
              <a:t>Significance: It prevents unauthorized access to data</a:t>
            </a:r>
          </a:p>
          <a:p>
            <a:pPr indent="-457200" algn="just">
              <a:lnSpc>
                <a:spcPct val="100000"/>
              </a:lnSpc>
              <a:spcBef>
                <a:spcPts val="300"/>
              </a:spcBef>
              <a:spcAft>
                <a:spcPts val="300"/>
              </a:spcAft>
              <a:buClr>
                <a:schemeClr val="tx1"/>
              </a:buClr>
              <a:buSzPct val="150000"/>
              <a:buFont typeface="Arial" panose="020B0604020202020204" pitchFamily="34" charset="0"/>
              <a:buChar char="•"/>
            </a:pPr>
            <a:r>
              <a:rPr lang="en-US" sz="2200" dirty="0">
                <a:solidFill>
                  <a:schemeClr val="tx1"/>
                </a:solidFill>
                <a:latin typeface="Times New Roman" panose="02020603050405020304" pitchFamily="18" charset="0"/>
                <a:cs typeface="Times New Roman" panose="02020603050405020304" pitchFamily="18" charset="0"/>
              </a:rPr>
              <a:t>Significance</a:t>
            </a:r>
            <a:r>
              <a:rPr lang="en-US" sz="2200" dirty="0" smtClean="0">
                <a:solidFill>
                  <a:schemeClr val="tx1"/>
                </a:solidFill>
                <a:latin typeface="Times New Roman" panose="02020603050405020304" pitchFamily="18" charset="0"/>
                <a:cs typeface="Times New Roman" panose="02020603050405020304" pitchFamily="18" charset="0"/>
              </a:rPr>
              <a:t>: Timing Extraction----</a:t>
            </a:r>
            <a:r>
              <a:rPr lang="en-US" sz="2200" dirty="0">
                <a:solidFill>
                  <a:schemeClr val="tx1"/>
                </a:solidFill>
                <a:latin typeface="Times New Roman" panose="02020603050405020304" pitchFamily="18" charset="0"/>
                <a:cs typeface="Times New Roman" panose="02020603050405020304" pitchFamily="18" charset="0"/>
              </a:rPr>
              <a:t> to avoid </a:t>
            </a:r>
            <a:r>
              <a:rPr lang="en-US" sz="2200" b="1" dirty="0">
                <a:solidFill>
                  <a:schemeClr val="tx1"/>
                </a:solidFill>
                <a:latin typeface="Times New Roman" panose="02020603050405020304" pitchFamily="18" charset="0"/>
                <a:cs typeface="Times New Roman" panose="02020603050405020304" pitchFamily="18" charset="0"/>
              </a:rPr>
              <a:t>long sequence of 0’s </a:t>
            </a:r>
            <a:r>
              <a:rPr lang="en-US" sz="2200" b="1" dirty="0" smtClean="0">
                <a:solidFill>
                  <a:schemeClr val="tx1"/>
                </a:solidFill>
                <a:latin typeface="Times New Roman" panose="02020603050405020304" pitchFamily="18" charset="0"/>
                <a:cs typeface="Times New Roman" panose="02020603050405020304" pitchFamily="18" charset="0"/>
              </a:rPr>
              <a:t>or1’s. </a:t>
            </a:r>
          </a:p>
          <a:p>
            <a:pPr indent="-457200" algn="just">
              <a:lnSpc>
                <a:spcPct val="100000"/>
              </a:lnSpc>
              <a:spcBef>
                <a:spcPts val="300"/>
              </a:spcBef>
              <a:spcAft>
                <a:spcPts val="300"/>
              </a:spcAft>
              <a:buClr>
                <a:schemeClr val="tx1"/>
              </a:buClr>
              <a:buSzPct val="150000"/>
              <a:buFont typeface="Arial" panose="020B0604020202020204" pitchFamily="34" charset="0"/>
              <a:buChar char="•"/>
            </a:pPr>
            <a:r>
              <a:rPr lang="en-US" sz="2200" dirty="0">
                <a:solidFill>
                  <a:schemeClr val="tx1"/>
                </a:solidFill>
                <a:latin typeface="Times New Roman" panose="02020603050405020304" pitchFamily="18" charset="0"/>
                <a:cs typeface="Times New Roman" panose="02020603050405020304" pitchFamily="18" charset="0"/>
              </a:rPr>
              <a:t>Scrambling is a technique to avoid </a:t>
            </a:r>
            <a:r>
              <a:rPr lang="en-US" sz="2200" b="1" dirty="0">
                <a:solidFill>
                  <a:schemeClr val="tx1"/>
                </a:solidFill>
                <a:latin typeface="Times New Roman" panose="02020603050405020304" pitchFamily="18" charset="0"/>
                <a:cs typeface="Times New Roman" panose="02020603050405020304" pitchFamily="18" charset="0"/>
              </a:rPr>
              <a:t>long sequence of 0’s </a:t>
            </a:r>
            <a:r>
              <a:rPr lang="en-US" sz="2200" dirty="0">
                <a:solidFill>
                  <a:schemeClr val="tx1"/>
                </a:solidFill>
                <a:latin typeface="Times New Roman" panose="02020603050405020304" pitchFamily="18" charset="0"/>
                <a:cs typeface="Times New Roman" panose="02020603050405020304" pitchFamily="18" charset="0"/>
              </a:rPr>
              <a:t>used to create a sequence of bits that has the required </a:t>
            </a:r>
            <a:r>
              <a:rPr lang="en-US" sz="2200" dirty="0" smtClean="0">
                <a:solidFill>
                  <a:schemeClr val="tx1"/>
                </a:solidFill>
                <a:latin typeface="Times New Roman" panose="02020603050405020304" pitchFamily="18" charset="0"/>
                <a:cs typeface="Times New Roman" panose="02020603050405020304" pitchFamily="18" charset="0"/>
              </a:rPr>
              <a:t>for </a:t>
            </a:r>
            <a:r>
              <a:rPr lang="en-US" sz="2200" dirty="0">
                <a:solidFill>
                  <a:schemeClr val="tx1"/>
                </a:solidFill>
                <a:latin typeface="Times New Roman" panose="02020603050405020304" pitchFamily="18" charset="0"/>
                <a:cs typeface="Times New Roman" panose="02020603050405020304" pitchFamily="18" charset="0"/>
              </a:rPr>
              <a:t>transmission - self clocking, no low frequencies, no wide bandwidth.</a:t>
            </a:r>
          </a:p>
          <a:p>
            <a:pPr indent="-457200" algn="just">
              <a:lnSpc>
                <a:spcPct val="100000"/>
              </a:lnSpc>
              <a:spcBef>
                <a:spcPts val="300"/>
              </a:spcBef>
              <a:spcAft>
                <a:spcPts val="300"/>
              </a:spcAft>
              <a:buClr>
                <a:schemeClr val="tx1"/>
              </a:buClr>
              <a:buSzPct val="150000"/>
              <a:buFont typeface="Arial" panose="020B0604020202020204" pitchFamily="34" charset="0"/>
              <a:buChar char="•"/>
            </a:pPr>
            <a:endParaRPr lang="en-US" sz="2200" dirty="0" smtClean="0">
              <a:solidFill>
                <a:schemeClr val="tx1"/>
              </a:solidFill>
              <a:latin typeface="Times New Roman" panose="02020603050405020304" pitchFamily="18" charset="0"/>
              <a:cs typeface="Times New Roman" panose="02020603050405020304" pitchFamily="18" charset="0"/>
            </a:endParaRPr>
          </a:p>
          <a:p>
            <a:pPr indent="-457200" algn="just">
              <a:lnSpc>
                <a:spcPct val="100000"/>
              </a:lnSpc>
              <a:spcBef>
                <a:spcPts val="300"/>
              </a:spcBef>
              <a:spcAft>
                <a:spcPts val="300"/>
              </a:spcAft>
              <a:buClr>
                <a:schemeClr val="tx1"/>
              </a:buClr>
              <a:buSzPct val="150000"/>
              <a:buFont typeface="Arial" panose="020B0604020202020204" pitchFamily="34" charset="0"/>
              <a:buChar char="•"/>
            </a:pPr>
            <a:endParaRPr lang="en-US" sz="2200" dirty="0" smtClean="0">
              <a:solidFill>
                <a:schemeClr val="tx1"/>
              </a:solidFill>
              <a:latin typeface="Times New Roman" panose="02020603050405020304" pitchFamily="18" charset="0"/>
              <a:cs typeface="Times New Roman" panose="02020603050405020304" pitchFamily="18" charset="0"/>
            </a:endParaRPr>
          </a:p>
          <a:p>
            <a:pPr indent="-457200" algn="just">
              <a:lnSpc>
                <a:spcPct val="100000"/>
              </a:lnSpc>
              <a:spcBef>
                <a:spcPts val="300"/>
              </a:spcBef>
              <a:spcAft>
                <a:spcPts val="300"/>
              </a:spcAft>
              <a:buClr>
                <a:schemeClr val="tx1"/>
              </a:buClr>
              <a:buSzPct val="150000"/>
              <a:buFont typeface="Arial" panose="020B0604020202020204" pitchFamily="34" charset="0"/>
              <a:buChar char="•"/>
            </a:pPr>
            <a:endParaRPr lang="en-US" sz="2200" dirty="0">
              <a:solidFill>
                <a:schemeClr val="tx1"/>
              </a:solidFill>
              <a:latin typeface="Times New Roman" panose="02020603050405020304" pitchFamily="18" charset="0"/>
              <a:cs typeface="Times New Roman" panose="02020603050405020304" pitchFamily="18" charset="0"/>
            </a:endParaRPr>
          </a:p>
          <a:p>
            <a:pPr algn="just"/>
            <a:endParaRPr lang="en-US" sz="2200" dirty="0">
              <a:solidFill>
                <a:schemeClr val="tx1"/>
              </a:solidFill>
              <a:latin typeface="Times New Roman" panose="02020603050405020304" pitchFamily="18" charset="0"/>
              <a:cs typeface="Times New Roman" panose="02020603050405020304" pitchFamily="18" charset="0"/>
            </a:endParaRPr>
          </a:p>
        </p:txBody>
      </p:sp>
      <p:pic>
        <p:nvPicPr>
          <p:cNvPr id="4" name="Google Shape;186;p29"/>
          <p:cNvPicPr preferRelativeResize="0"/>
          <p:nvPr/>
        </p:nvPicPr>
        <p:blipFill rotWithShape="1">
          <a:blip r:embed="rId2">
            <a:alphaModFix/>
          </a:blip>
          <a:srcRect/>
          <a:stretch/>
        </p:blipFill>
        <p:spPr>
          <a:xfrm>
            <a:off x="41821" y="47020"/>
            <a:ext cx="739015" cy="721907"/>
          </a:xfrm>
          <a:prstGeom prst="rect">
            <a:avLst/>
          </a:prstGeom>
          <a:noFill/>
          <a:ln>
            <a:noFill/>
          </a:ln>
        </p:spPr>
      </p:pic>
      <p:sp>
        <p:nvSpPr>
          <p:cNvPr id="5" name="Date Placeholder 4"/>
          <p:cNvSpPr>
            <a:spLocks noGrp="1"/>
          </p:cNvSpPr>
          <p:nvPr>
            <p:ph type="dt" idx="10"/>
          </p:nvPr>
        </p:nvSpPr>
        <p:spPr/>
        <p:txBody>
          <a:bodyPr/>
          <a:lstStyle/>
          <a:p>
            <a:fld id="{9875C732-3A39-4CAB-80B0-F3268AD76026}" type="datetime1">
              <a:rPr lang="en-US" smtClean="0"/>
              <a:t>2/1/2024</a:t>
            </a:fld>
            <a:endParaRPr lang="en-US"/>
          </a:p>
        </p:txBody>
      </p:sp>
      <p:sp>
        <p:nvSpPr>
          <p:cNvPr id="6" name="Footer Placeholder 5"/>
          <p:cNvSpPr>
            <a:spLocks noGrp="1"/>
          </p:cNvSpPr>
          <p:nvPr>
            <p:ph type="ftr" idx="11"/>
          </p:nvPr>
        </p:nvSpPr>
        <p:spPr/>
        <p:txBody>
          <a:bodyPr/>
          <a:lstStyle/>
          <a:p>
            <a:r>
              <a:rPr lang="en-GB" smtClean="0"/>
              <a:t>Unit 1                Computer Networks        SY BTech(CSE)    Semester-4               2023-24    </a:t>
            </a:r>
            <a:endParaRPr lang="en-GB"/>
          </a:p>
        </p:txBody>
      </p:sp>
      <p:sp>
        <p:nvSpPr>
          <p:cNvPr id="7" name="Slide Number Placeholder 6"/>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72</a:t>
            </a:fld>
            <a:endParaRPr lang="en"/>
          </a:p>
        </p:txBody>
      </p:sp>
    </p:spTree>
    <p:extLst>
      <p:ext uri="{BB962C8B-B14F-4D97-AF65-F5344CB8AC3E}">
        <p14:creationId xmlns:p14="http://schemas.microsoft.com/office/powerpoint/2010/main" val="475096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028700" y="88885"/>
            <a:ext cx="7543800" cy="638175"/>
          </a:xfrm>
        </p:spPr>
        <p:txBody>
          <a:bodyPr>
            <a:normAutofit/>
          </a:bodyPr>
          <a:lstStyle/>
          <a:p>
            <a:r>
              <a:rPr lang="en-US" b="1" dirty="0" smtClean="0">
                <a:solidFill>
                  <a:srgbClr val="C00000"/>
                </a:solidFill>
                <a:latin typeface="Times New Roman" panose="02020603050405020304" pitchFamily="18" charset="0"/>
                <a:cs typeface="Times New Roman" panose="02020603050405020304" pitchFamily="18" charset="0"/>
              </a:rPr>
              <a:t>Scrambling</a:t>
            </a:r>
            <a:endParaRPr lang="en-US" sz="1200" b="1" dirty="0">
              <a:solidFill>
                <a:schemeClr val="tx1"/>
              </a:solidFill>
              <a:latin typeface="Times New Roman" panose="02020603050405020304" pitchFamily="18" charset="0"/>
              <a:cs typeface="Times New Roman" panose="02020603050405020304" pitchFamily="18" charset="0"/>
            </a:endParaRPr>
          </a:p>
        </p:txBody>
      </p:sp>
      <p:pic>
        <p:nvPicPr>
          <p:cNvPr id="4" name="Google Shape;186;p29"/>
          <p:cNvPicPr preferRelativeResize="0"/>
          <p:nvPr/>
        </p:nvPicPr>
        <p:blipFill rotWithShape="1">
          <a:blip r:embed="rId2">
            <a:alphaModFix/>
          </a:blip>
          <a:srcRect/>
          <a:stretch/>
        </p:blipFill>
        <p:spPr>
          <a:xfrm>
            <a:off x="41821" y="47020"/>
            <a:ext cx="739015" cy="721907"/>
          </a:xfrm>
          <a:prstGeom prst="rect">
            <a:avLst/>
          </a:prstGeom>
          <a:noFill/>
          <a:ln>
            <a:noFill/>
          </a:ln>
        </p:spPr>
      </p:pic>
      <p:sp>
        <p:nvSpPr>
          <p:cNvPr id="5" name="Date Placeholder 4"/>
          <p:cNvSpPr>
            <a:spLocks noGrp="1"/>
          </p:cNvSpPr>
          <p:nvPr>
            <p:ph type="dt" idx="10"/>
          </p:nvPr>
        </p:nvSpPr>
        <p:spPr/>
        <p:txBody>
          <a:bodyPr/>
          <a:lstStyle/>
          <a:p>
            <a:fld id="{5C37CBA0-5604-4A7E-95C6-46822819F220}" type="datetime1">
              <a:rPr lang="en-US" smtClean="0"/>
              <a:t>2/1/2024</a:t>
            </a:fld>
            <a:endParaRPr lang="en-US"/>
          </a:p>
        </p:txBody>
      </p:sp>
      <p:sp>
        <p:nvSpPr>
          <p:cNvPr id="6" name="Footer Placeholder 5"/>
          <p:cNvSpPr>
            <a:spLocks noGrp="1"/>
          </p:cNvSpPr>
          <p:nvPr>
            <p:ph type="ftr" idx="11"/>
          </p:nvPr>
        </p:nvSpPr>
        <p:spPr/>
        <p:txBody>
          <a:bodyPr/>
          <a:lstStyle/>
          <a:p>
            <a:r>
              <a:rPr lang="en-GB" smtClean="0"/>
              <a:t>Unit 1                Computer Networks        SY BTech(CSE)    Semester-4               2023-24    </a:t>
            </a:r>
            <a:endParaRPr lang="en-GB"/>
          </a:p>
        </p:txBody>
      </p:sp>
      <p:sp>
        <p:nvSpPr>
          <p:cNvPr id="7" name="Slide Number Placeholder 6"/>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73</a:t>
            </a:fld>
            <a:endParaRPr lang="en"/>
          </a:p>
        </p:txBody>
      </p:sp>
      <p:pic>
        <p:nvPicPr>
          <p:cNvPr id="8" name="Picture 7"/>
          <p:cNvPicPr>
            <a:picLocks noChangeAspect="1"/>
          </p:cNvPicPr>
          <p:nvPr/>
        </p:nvPicPr>
        <p:blipFill>
          <a:blip r:embed="rId3"/>
          <a:stretch>
            <a:fillRect/>
          </a:stretch>
        </p:blipFill>
        <p:spPr>
          <a:xfrm>
            <a:off x="1069023" y="768927"/>
            <a:ext cx="1362075" cy="315435"/>
          </a:xfrm>
          <a:prstGeom prst="rect">
            <a:avLst/>
          </a:prstGeom>
        </p:spPr>
      </p:pic>
      <p:sp>
        <p:nvSpPr>
          <p:cNvPr id="9" name="Rectangle 8"/>
          <p:cNvSpPr/>
          <p:nvPr/>
        </p:nvSpPr>
        <p:spPr>
          <a:xfrm>
            <a:off x="716255" y="706413"/>
            <a:ext cx="377026" cy="369332"/>
          </a:xfrm>
          <a:prstGeom prst="rect">
            <a:avLst/>
          </a:prstGeom>
          <a:noFill/>
        </p:spPr>
        <p:txBody>
          <a:bodyPr wrap="none" lIns="91440" tIns="45720" rIns="91440" bIns="45720">
            <a:spAutoFit/>
          </a:bodyPr>
          <a:lstStyle/>
          <a:p>
            <a:pPr algn="ctr"/>
            <a:r>
              <a:rPr lang="en-US" sz="1800" b="0" cap="none" spc="0" dirty="0">
                <a:ln w="0"/>
                <a:solidFill>
                  <a:schemeClr val="tx1"/>
                </a:solidFill>
                <a:effectLst>
                  <a:outerShdw blurRad="38100" dist="19050" dir="2700000" algn="tl" rotWithShape="0">
                    <a:schemeClr val="dk1">
                      <a:alpha val="40000"/>
                    </a:schemeClr>
                  </a:outerShdw>
                </a:effectLst>
              </a:rPr>
              <a:t>a.</a:t>
            </a:r>
          </a:p>
        </p:txBody>
      </p:sp>
      <p:pic>
        <p:nvPicPr>
          <p:cNvPr id="11" name="Picture 10"/>
          <p:cNvPicPr>
            <a:picLocks noChangeAspect="1"/>
          </p:cNvPicPr>
          <p:nvPr/>
        </p:nvPicPr>
        <p:blipFill>
          <a:blip r:embed="rId4"/>
          <a:stretch>
            <a:fillRect/>
          </a:stretch>
        </p:blipFill>
        <p:spPr>
          <a:xfrm>
            <a:off x="411328" y="2244292"/>
            <a:ext cx="3190875" cy="592600"/>
          </a:xfrm>
          <a:prstGeom prst="rect">
            <a:avLst/>
          </a:prstGeom>
        </p:spPr>
      </p:pic>
      <p:pic>
        <p:nvPicPr>
          <p:cNvPr id="12" name="Picture 11"/>
          <p:cNvPicPr>
            <a:picLocks noChangeAspect="1"/>
          </p:cNvPicPr>
          <p:nvPr/>
        </p:nvPicPr>
        <p:blipFill>
          <a:blip r:embed="rId5"/>
          <a:stretch>
            <a:fillRect/>
          </a:stretch>
        </p:blipFill>
        <p:spPr>
          <a:xfrm>
            <a:off x="62492" y="1084362"/>
            <a:ext cx="4041917" cy="1112488"/>
          </a:xfrm>
          <a:prstGeom prst="rect">
            <a:avLst/>
          </a:prstGeom>
        </p:spPr>
      </p:pic>
      <p:pic>
        <p:nvPicPr>
          <p:cNvPr id="13" name="Picture 12"/>
          <p:cNvPicPr>
            <a:picLocks noChangeAspect="1"/>
          </p:cNvPicPr>
          <p:nvPr/>
        </p:nvPicPr>
        <p:blipFill>
          <a:blip r:embed="rId6"/>
          <a:stretch>
            <a:fillRect/>
          </a:stretch>
        </p:blipFill>
        <p:spPr>
          <a:xfrm>
            <a:off x="62492" y="2954962"/>
            <a:ext cx="4350561" cy="1163840"/>
          </a:xfrm>
          <a:prstGeom prst="rect">
            <a:avLst/>
          </a:prstGeom>
        </p:spPr>
      </p:pic>
      <p:pic>
        <p:nvPicPr>
          <p:cNvPr id="3" name="Picture 2"/>
          <p:cNvPicPr>
            <a:picLocks noChangeAspect="1"/>
          </p:cNvPicPr>
          <p:nvPr/>
        </p:nvPicPr>
        <p:blipFill>
          <a:blip r:embed="rId7"/>
          <a:stretch>
            <a:fillRect/>
          </a:stretch>
        </p:blipFill>
        <p:spPr>
          <a:xfrm>
            <a:off x="4997504" y="796212"/>
            <a:ext cx="3105150" cy="426330"/>
          </a:xfrm>
          <a:prstGeom prst="rect">
            <a:avLst/>
          </a:prstGeom>
        </p:spPr>
      </p:pic>
      <p:pic>
        <p:nvPicPr>
          <p:cNvPr id="15" name="Picture 14"/>
          <p:cNvPicPr>
            <a:picLocks noChangeAspect="1"/>
          </p:cNvPicPr>
          <p:nvPr/>
        </p:nvPicPr>
        <p:blipFill>
          <a:blip r:embed="rId8"/>
          <a:stretch>
            <a:fillRect/>
          </a:stretch>
        </p:blipFill>
        <p:spPr>
          <a:xfrm>
            <a:off x="5267317" y="1318738"/>
            <a:ext cx="2228850" cy="790518"/>
          </a:xfrm>
          <a:prstGeom prst="rect">
            <a:avLst/>
          </a:prstGeom>
        </p:spPr>
      </p:pic>
      <p:pic>
        <p:nvPicPr>
          <p:cNvPr id="16" name="Picture 15"/>
          <p:cNvPicPr>
            <a:picLocks noChangeAspect="1"/>
          </p:cNvPicPr>
          <p:nvPr/>
        </p:nvPicPr>
        <p:blipFill>
          <a:blip r:embed="rId9"/>
          <a:stretch>
            <a:fillRect/>
          </a:stretch>
        </p:blipFill>
        <p:spPr>
          <a:xfrm>
            <a:off x="4413053" y="2649011"/>
            <a:ext cx="4606256" cy="1059031"/>
          </a:xfrm>
          <a:prstGeom prst="rect">
            <a:avLst/>
          </a:prstGeom>
        </p:spPr>
      </p:pic>
      <p:cxnSp>
        <p:nvCxnSpPr>
          <p:cNvPr id="14" name="Straight Arrow Connector 13"/>
          <p:cNvCxnSpPr/>
          <p:nvPr/>
        </p:nvCxnSpPr>
        <p:spPr>
          <a:xfrm flipV="1">
            <a:off x="4223084" y="2954962"/>
            <a:ext cx="661737" cy="75308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4977003" y="2051562"/>
            <a:ext cx="3125651" cy="307777"/>
          </a:xfrm>
          <a:prstGeom prst="rect">
            <a:avLst/>
          </a:prstGeom>
          <a:noFill/>
        </p:spPr>
        <p:txBody>
          <a:bodyPr wrap="square" rtlCol="0">
            <a:spAutoFit/>
          </a:bodyPr>
          <a:lstStyle/>
          <a:p>
            <a:r>
              <a:rPr lang="en-GB" b="1" dirty="0" smtClean="0">
                <a:solidFill>
                  <a:srgbClr val="C00000"/>
                </a:solidFill>
                <a:latin typeface="Times New Roman" panose="02020603050405020304" pitchFamily="18" charset="0"/>
                <a:cs typeface="Times New Roman" panose="02020603050405020304" pitchFamily="18" charset="0"/>
              </a:rPr>
              <a:t>Previous voltage level is Positive</a:t>
            </a:r>
            <a:endParaRPr lang="en-IN" b="1" dirty="0">
              <a:solidFill>
                <a:srgbClr val="C00000"/>
              </a:solidFill>
              <a:latin typeface="Times New Roman" panose="02020603050405020304" pitchFamily="18" charset="0"/>
              <a:cs typeface="Times New Roman" panose="02020603050405020304" pitchFamily="18" charset="0"/>
            </a:endParaRPr>
          </a:p>
        </p:txBody>
      </p:sp>
      <p:sp>
        <p:nvSpPr>
          <p:cNvPr id="10" name="Rectangle 9"/>
          <p:cNvSpPr/>
          <p:nvPr/>
        </p:nvSpPr>
        <p:spPr>
          <a:xfrm>
            <a:off x="4985833" y="375009"/>
            <a:ext cx="4033476" cy="307777"/>
          </a:xfrm>
          <a:prstGeom prst="rect">
            <a:avLst/>
          </a:prstGeom>
        </p:spPr>
        <p:txBody>
          <a:bodyPr wrap="none">
            <a:spAutoFit/>
          </a:bodyPr>
          <a:lstStyle/>
          <a:p>
            <a:r>
              <a:rPr lang="en-US" b="1" dirty="0">
                <a:solidFill>
                  <a:schemeClr val="tx1"/>
                </a:solidFill>
                <a:latin typeface="Times New Roman" panose="02020603050405020304" pitchFamily="18" charset="0"/>
                <a:cs typeface="Times New Roman" panose="02020603050405020304" pitchFamily="18" charset="0"/>
              </a:rPr>
              <a:t>https://www.youtube.com/watch?v=DtfUPa7RG9s</a:t>
            </a:r>
            <a:endParaRPr lang="en-IN" dirty="0"/>
          </a:p>
        </p:txBody>
      </p:sp>
      <p:pic>
        <p:nvPicPr>
          <p:cNvPr id="18" name="Picture 17"/>
          <p:cNvPicPr>
            <a:picLocks noChangeAspect="1"/>
          </p:cNvPicPr>
          <p:nvPr/>
        </p:nvPicPr>
        <p:blipFill>
          <a:blip r:embed="rId10"/>
          <a:stretch>
            <a:fillRect/>
          </a:stretch>
        </p:blipFill>
        <p:spPr>
          <a:xfrm>
            <a:off x="2602974" y="718446"/>
            <a:ext cx="1724839" cy="464850"/>
          </a:xfrm>
          <a:prstGeom prst="rect">
            <a:avLst/>
          </a:prstGeom>
        </p:spPr>
      </p:pic>
      <p:sp>
        <p:nvSpPr>
          <p:cNvPr id="20" name="Rectangle 19"/>
          <p:cNvSpPr/>
          <p:nvPr/>
        </p:nvSpPr>
        <p:spPr>
          <a:xfrm>
            <a:off x="171579" y="4088491"/>
            <a:ext cx="9258042" cy="738664"/>
          </a:xfrm>
          <a:prstGeom prst="rect">
            <a:avLst/>
          </a:prstGeom>
        </p:spPr>
        <p:txBody>
          <a:bodyPr wrap="square">
            <a:spAutoFit/>
          </a:bodyPr>
          <a:lstStyle/>
          <a:p>
            <a:r>
              <a:rPr lang="en-GB" dirty="0">
                <a:latin typeface="Times New Roman" panose="02020603050405020304" pitchFamily="18" charset="0"/>
              </a:rPr>
              <a:t>The </a:t>
            </a:r>
            <a:r>
              <a:rPr lang="en-GB" b="1" dirty="0">
                <a:latin typeface="Times New Roman" panose="02020603050405020304" pitchFamily="18" charset="0"/>
              </a:rPr>
              <a:t>V in the sequence denotes </a:t>
            </a:r>
            <a:r>
              <a:rPr lang="en-GB" b="1" i="1" dirty="0">
                <a:solidFill>
                  <a:srgbClr val="C00000"/>
                </a:solidFill>
                <a:latin typeface="Times New Roman" panose="02020603050405020304" pitchFamily="18" charset="0"/>
              </a:rPr>
              <a:t>violation</a:t>
            </a:r>
            <a:r>
              <a:rPr lang="en-GB" b="1" i="1" dirty="0">
                <a:latin typeface="Times New Roman" panose="02020603050405020304" pitchFamily="18" charset="0"/>
              </a:rPr>
              <a:t>, </a:t>
            </a:r>
            <a:r>
              <a:rPr lang="en-GB" dirty="0">
                <a:latin typeface="Times New Roman" panose="02020603050405020304" pitchFamily="18" charset="0"/>
              </a:rPr>
              <a:t>this is a nonzero voltage that </a:t>
            </a:r>
            <a:r>
              <a:rPr lang="en-GB" b="1" dirty="0">
                <a:latin typeface="Times New Roman" panose="02020603050405020304" pitchFamily="18" charset="0"/>
              </a:rPr>
              <a:t>breaks an AMI rule </a:t>
            </a:r>
            <a:r>
              <a:rPr lang="en-GB" dirty="0">
                <a:latin typeface="Times New Roman" panose="02020603050405020304" pitchFamily="18" charset="0"/>
              </a:rPr>
              <a:t>of encoding (opposite polarity from the previous). </a:t>
            </a:r>
          </a:p>
          <a:p>
            <a:r>
              <a:rPr lang="en-GB" dirty="0">
                <a:latin typeface="Times New Roman" panose="02020603050405020304" pitchFamily="18" charset="0"/>
              </a:rPr>
              <a:t>The </a:t>
            </a:r>
            <a:r>
              <a:rPr lang="en-GB" b="1" dirty="0">
                <a:latin typeface="Times New Roman" panose="02020603050405020304" pitchFamily="18" charset="0"/>
              </a:rPr>
              <a:t>B in the sequence denotes </a:t>
            </a:r>
            <a:r>
              <a:rPr lang="en-GB" b="1" i="1" dirty="0">
                <a:solidFill>
                  <a:srgbClr val="C00000"/>
                </a:solidFill>
                <a:latin typeface="Times New Roman" panose="02020603050405020304" pitchFamily="18" charset="0"/>
              </a:rPr>
              <a:t>bipolar</a:t>
            </a:r>
            <a:r>
              <a:rPr lang="en-GB" i="1" dirty="0">
                <a:solidFill>
                  <a:srgbClr val="C00000"/>
                </a:solidFill>
                <a:latin typeface="Times New Roman" panose="02020603050405020304" pitchFamily="18" charset="0"/>
              </a:rPr>
              <a:t>,</a:t>
            </a:r>
            <a:r>
              <a:rPr lang="en-GB" i="1" dirty="0">
                <a:latin typeface="Times New Roman" panose="02020603050405020304" pitchFamily="18" charset="0"/>
              </a:rPr>
              <a:t> </a:t>
            </a:r>
            <a:r>
              <a:rPr lang="en-GB" dirty="0">
                <a:latin typeface="Times New Roman" panose="02020603050405020304" pitchFamily="18" charset="0"/>
              </a:rPr>
              <a:t>which means a </a:t>
            </a:r>
            <a:r>
              <a:rPr lang="en-GB" b="1" dirty="0">
                <a:latin typeface="Times New Roman" panose="02020603050405020304" pitchFamily="18" charset="0"/>
              </a:rPr>
              <a:t>nonzero level voltage </a:t>
            </a:r>
            <a:r>
              <a:rPr lang="en-GB" dirty="0">
                <a:latin typeface="Times New Roman" panose="02020603050405020304" pitchFamily="18" charset="0"/>
              </a:rPr>
              <a:t>in accordance with the </a:t>
            </a:r>
            <a:r>
              <a:rPr lang="en-IN" dirty="0">
                <a:latin typeface="Times New Roman" panose="02020603050405020304" pitchFamily="18" charset="0"/>
              </a:rPr>
              <a:t>AMI rule.</a:t>
            </a:r>
            <a:endParaRPr lang="en-IN" dirty="0"/>
          </a:p>
        </p:txBody>
      </p:sp>
    </p:spTree>
    <p:extLst>
      <p:ext uri="{BB962C8B-B14F-4D97-AF65-F5344CB8AC3E}">
        <p14:creationId xmlns:p14="http://schemas.microsoft.com/office/powerpoint/2010/main" val="2197223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028700" y="88885"/>
            <a:ext cx="7543800" cy="638175"/>
          </a:xfrm>
        </p:spPr>
        <p:txBody>
          <a:bodyPr>
            <a:normAutofit/>
          </a:bodyPr>
          <a:lstStyle/>
          <a:p>
            <a:r>
              <a:rPr lang="en-US" b="1" dirty="0">
                <a:solidFill>
                  <a:srgbClr val="C00000"/>
                </a:solidFill>
                <a:latin typeface="Times New Roman" panose="02020603050405020304" pitchFamily="18" charset="0"/>
                <a:cs typeface="Times New Roman" panose="02020603050405020304" pitchFamily="18" charset="0"/>
              </a:rPr>
              <a:t>Scrambling</a:t>
            </a:r>
            <a:endParaRPr lang="en-US" sz="1200" b="1" dirty="0">
              <a:solidFill>
                <a:schemeClr val="tx1"/>
              </a:solidFill>
              <a:latin typeface="Times New Roman" panose="02020603050405020304" pitchFamily="18" charset="0"/>
              <a:cs typeface="Times New Roman" panose="02020603050405020304" pitchFamily="18" charset="0"/>
            </a:endParaRPr>
          </a:p>
        </p:txBody>
      </p:sp>
      <p:pic>
        <p:nvPicPr>
          <p:cNvPr id="4" name="Google Shape;186;p29"/>
          <p:cNvPicPr preferRelativeResize="0"/>
          <p:nvPr/>
        </p:nvPicPr>
        <p:blipFill rotWithShape="1">
          <a:blip r:embed="rId2">
            <a:alphaModFix/>
          </a:blip>
          <a:srcRect/>
          <a:stretch/>
        </p:blipFill>
        <p:spPr>
          <a:xfrm>
            <a:off x="41821" y="47020"/>
            <a:ext cx="739015" cy="721907"/>
          </a:xfrm>
          <a:prstGeom prst="rect">
            <a:avLst/>
          </a:prstGeom>
          <a:noFill/>
          <a:ln>
            <a:noFill/>
          </a:ln>
        </p:spPr>
      </p:pic>
      <p:sp>
        <p:nvSpPr>
          <p:cNvPr id="5" name="Date Placeholder 4"/>
          <p:cNvSpPr>
            <a:spLocks noGrp="1"/>
          </p:cNvSpPr>
          <p:nvPr>
            <p:ph type="dt" idx="10"/>
          </p:nvPr>
        </p:nvSpPr>
        <p:spPr/>
        <p:txBody>
          <a:bodyPr/>
          <a:lstStyle/>
          <a:p>
            <a:fld id="{C63EA2CC-1506-4292-A8FD-6C8E4F6E939F}" type="datetime1">
              <a:rPr lang="en-US" smtClean="0"/>
              <a:t>2/1/2024</a:t>
            </a:fld>
            <a:endParaRPr lang="en-US"/>
          </a:p>
        </p:txBody>
      </p:sp>
      <p:sp>
        <p:nvSpPr>
          <p:cNvPr id="6" name="Footer Placeholder 5"/>
          <p:cNvSpPr>
            <a:spLocks noGrp="1"/>
          </p:cNvSpPr>
          <p:nvPr>
            <p:ph type="ftr" idx="11"/>
          </p:nvPr>
        </p:nvSpPr>
        <p:spPr/>
        <p:txBody>
          <a:bodyPr/>
          <a:lstStyle/>
          <a:p>
            <a:r>
              <a:rPr lang="en-GB" smtClean="0"/>
              <a:t>Unit 1                Computer Networks        SY BTech(CSE)    Semester-4               2023-24    </a:t>
            </a:r>
            <a:endParaRPr lang="en-GB"/>
          </a:p>
        </p:txBody>
      </p:sp>
      <p:sp>
        <p:nvSpPr>
          <p:cNvPr id="7" name="Slide Number Placeholder 6"/>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74</a:t>
            </a:fld>
            <a:endParaRPr lang="en"/>
          </a:p>
        </p:txBody>
      </p:sp>
      <p:pic>
        <p:nvPicPr>
          <p:cNvPr id="8" name="Picture 7"/>
          <p:cNvPicPr>
            <a:picLocks noChangeAspect="1"/>
          </p:cNvPicPr>
          <p:nvPr/>
        </p:nvPicPr>
        <p:blipFill>
          <a:blip r:embed="rId3"/>
          <a:stretch>
            <a:fillRect/>
          </a:stretch>
        </p:blipFill>
        <p:spPr>
          <a:xfrm>
            <a:off x="1069023" y="768927"/>
            <a:ext cx="1362075" cy="315435"/>
          </a:xfrm>
          <a:prstGeom prst="rect">
            <a:avLst/>
          </a:prstGeom>
        </p:spPr>
      </p:pic>
      <p:sp>
        <p:nvSpPr>
          <p:cNvPr id="9" name="Rectangle 8"/>
          <p:cNvSpPr/>
          <p:nvPr/>
        </p:nvSpPr>
        <p:spPr>
          <a:xfrm>
            <a:off x="716255" y="706413"/>
            <a:ext cx="377026" cy="369332"/>
          </a:xfrm>
          <a:prstGeom prst="rect">
            <a:avLst/>
          </a:prstGeom>
          <a:noFill/>
        </p:spPr>
        <p:txBody>
          <a:bodyPr wrap="none" lIns="91440" tIns="45720" rIns="91440" bIns="45720">
            <a:spAutoFit/>
          </a:bodyPr>
          <a:lstStyle/>
          <a:p>
            <a:pPr algn="ctr"/>
            <a:r>
              <a:rPr lang="en-US" sz="1800" b="0" cap="none" spc="0" dirty="0">
                <a:ln w="0"/>
                <a:solidFill>
                  <a:schemeClr val="tx1"/>
                </a:solidFill>
                <a:effectLst>
                  <a:outerShdw blurRad="38100" dist="19050" dir="2700000" algn="tl" rotWithShape="0">
                    <a:schemeClr val="dk1">
                      <a:alpha val="40000"/>
                    </a:schemeClr>
                  </a:outerShdw>
                </a:effectLst>
              </a:rPr>
              <a:t>a.</a:t>
            </a:r>
          </a:p>
        </p:txBody>
      </p:sp>
      <p:pic>
        <p:nvPicPr>
          <p:cNvPr id="11" name="Picture 10"/>
          <p:cNvPicPr>
            <a:picLocks noChangeAspect="1"/>
          </p:cNvPicPr>
          <p:nvPr/>
        </p:nvPicPr>
        <p:blipFill>
          <a:blip r:embed="rId4"/>
          <a:stretch>
            <a:fillRect/>
          </a:stretch>
        </p:blipFill>
        <p:spPr>
          <a:xfrm>
            <a:off x="237749" y="2352712"/>
            <a:ext cx="3190875" cy="592600"/>
          </a:xfrm>
          <a:prstGeom prst="rect">
            <a:avLst/>
          </a:prstGeom>
        </p:spPr>
      </p:pic>
      <p:pic>
        <p:nvPicPr>
          <p:cNvPr id="12" name="Picture 11"/>
          <p:cNvPicPr>
            <a:picLocks noChangeAspect="1"/>
          </p:cNvPicPr>
          <p:nvPr/>
        </p:nvPicPr>
        <p:blipFill>
          <a:blip r:embed="rId5"/>
          <a:stretch>
            <a:fillRect/>
          </a:stretch>
        </p:blipFill>
        <p:spPr>
          <a:xfrm>
            <a:off x="62492" y="1084362"/>
            <a:ext cx="4041917" cy="1291082"/>
          </a:xfrm>
          <a:prstGeom prst="rect">
            <a:avLst/>
          </a:prstGeom>
        </p:spPr>
      </p:pic>
      <p:pic>
        <p:nvPicPr>
          <p:cNvPr id="13" name="Picture 12"/>
          <p:cNvPicPr>
            <a:picLocks noChangeAspect="1"/>
          </p:cNvPicPr>
          <p:nvPr/>
        </p:nvPicPr>
        <p:blipFill>
          <a:blip r:embed="rId6"/>
          <a:stretch>
            <a:fillRect/>
          </a:stretch>
        </p:blipFill>
        <p:spPr>
          <a:xfrm>
            <a:off x="62492" y="2954961"/>
            <a:ext cx="4350561" cy="1637821"/>
          </a:xfrm>
          <a:prstGeom prst="rect">
            <a:avLst/>
          </a:prstGeom>
        </p:spPr>
      </p:pic>
      <p:pic>
        <p:nvPicPr>
          <p:cNvPr id="10" name="Picture 9"/>
          <p:cNvPicPr>
            <a:picLocks noChangeAspect="1"/>
          </p:cNvPicPr>
          <p:nvPr/>
        </p:nvPicPr>
        <p:blipFill>
          <a:blip r:embed="rId7"/>
          <a:stretch>
            <a:fillRect/>
          </a:stretch>
        </p:blipFill>
        <p:spPr>
          <a:xfrm>
            <a:off x="4104409" y="768927"/>
            <a:ext cx="3952875" cy="838200"/>
          </a:xfrm>
          <a:prstGeom prst="rect">
            <a:avLst/>
          </a:prstGeom>
        </p:spPr>
      </p:pic>
      <p:pic>
        <p:nvPicPr>
          <p:cNvPr id="14" name="Picture 13"/>
          <p:cNvPicPr>
            <a:picLocks noChangeAspect="1"/>
          </p:cNvPicPr>
          <p:nvPr/>
        </p:nvPicPr>
        <p:blipFill>
          <a:blip r:embed="rId8"/>
          <a:stretch>
            <a:fillRect/>
          </a:stretch>
        </p:blipFill>
        <p:spPr>
          <a:xfrm>
            <a:off x="5186354" y="1495985"/>
            <a:ext cx="2390775" cy="495300"/>
          </a:xfrm>
          <a:prstGeom prst="rect">
            <a:avLst/>
          </a:prstGeom>
        </p:spPr>
      </p:pic>
      <p:pic>
        <p:nvPicPr>
          <p:cNvPr id="17" name="Picture 16"/>
          <p:cNvPicPr>
            <a:picLocks noChangeAspect="1"/>
          </p:cNvPicPr>
          <p:nvPr/>
        </p:nvPicPr>
        <p:blipFill>
          <a:blip r:embed="rId9"/>
          <a:stretch>
            <a:fillRect/>
          </a:stretch>
        </p:blipFill>
        <p:spPr>
          <a:xfrm>
            <a:off x="4588310" y="2173964"/>
            <a:ext cx="4129953" cy="2104037"/>
          </a:xfrm>
          <a:prstGeom prst="rect">
            <a:avLst/>
          </a:prstGeom>
        </p:spPr>
      </p:pic>
      <p:sp>
        <p:nvSpPr>
          <p:cNvPr id="15" name="TextBox 14"/>
          <p:cNvSpPr txBox="1"/>
          <p:nvPr/>
        </p:nvSpPr>
        <p:spPr>
          <a:xfrm>
            <a:off x="5115980" y="1856873"/>
            <a:ext cx="3125651" cy="307777"/>
          </a:xfrm>
          <a:prstGeom prst="rect">
            <a:avLst/>
          </a:prstGeom>
          <a:noFill/>
        </p:spPr>
        <p:txBody>
          <a:bodyPr wrap="square" rtlCol="0">
            <a:spAutoFit/>
          </a:bodyPr>
          <a:lstStyle/>
          <a:p>
            <a:r>
              <a:rPr lang="en-GB" b="1" dirty="0" smtClean="0">
                <a:solidFill>
                  <a:srgbClr val="C00000"/>
                </a:solidFill>
                <a:latin typeface="Times New Roman" panose="02020603050405020304" pitchFamily="18" charset="0"/>
                <a:cs typeface="Times New Roman" panose="02020603050405020304" pitchFamily="18" charset="0"/>
              </a:rPr>
              <a:t>Previous voltage level is Negative</a:t>
            </a:r>
            <a:endParaRPr lang="en-IN" b="1" dirty="0">
              <a:solidFill>
                <a:srgbClr val="C00000"/>
              </a:solidFill>
              <a:latin typeface="Times New Roman" panose="02020603050405020304" pitchFamily="18" charset="0"/>
              <a:cs typeface="Times New Roman" panose="02020603050405020304" pitchFamily="18" charset="0"/>
            </a:endParaRPr>
          </a:p>
        </p:txBody>
      </p:sp>
      <p:sp>
        <p:nvSpPr>
          <p:cNvPr id="3" name="Rectangle 2"/>
          <p:cNvSpPr/>
          <p:nvPr/>
        </p:nvSpPr>
        <p:spPr>
          <a:xfrm>
            <a:off x="8286203" y="28178"/>
            <a:ext cx="572593" cy="307777"/>
          </a:xfrm>
          <a:prstGeom prst="rect">
            <a:avLst/>
          </a:prstGeom>
        </p:spPr>
        <p:txBody>
          <a:bodyPr wrap="none">
            <a:spAutoFit/>
          </a:bodyPr>
          <a:lstStyle/>
          <a:p>
            <a:r>
              <a:rPr lang="en-US" b="1" dirty="0">
                <a:solidFill>
                  <a:srgbClr val="C00000"/>
                </a:solidFill>
                <a:latin typeface="Times New Roman" panose="02020603050405020304" pitchFamily="18" charset="0"/>
                <a:cs typeface="Times New Roman" panose="02020603050405020304" pitchFamily="18" charset="0"/>
              </a:rPr>
              <a:t>cont-</a:t>
            </a:r>
            <a:endParaRPr lang="en-IN" dirty="0"/>
          </a:p>
        </p:txBody>
      </p:sp>
    </p:spTree>
    <p:extLst>
      <p:ext uri="{BB962C8B-B14F-4D97-AF65-F5344CB8AC3E}">
        <p14:creationId xmlns:p14="http://schemas.microsoft.com/office/powerpoint/2010/main" val="935818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028700" y="88885"/>
            <a:ext cx="7543800" cy="638175"/>
          </a:xfrm>
        </p:spPr>
        <p:txBody>
          <a:bodyPr>
            <a:normAutofit/>
          </a:bodyPr>
          <a:lstStyle/>
          <a:p>
            <a:r>
              <a:rPr lang="en-US" b="1" dirty="0">
                <a:solidFill>
                  <a:srgbClr val="C00000"/>
                </a:solidFill>
                <a:latin typeface="Times New Roman" panose="02020603050405020304" pitchFamily="18" charset="0"/>
                <a:cs typeface="Times New Roman" panose="02020603050405020304" pitchFamily="18" charset="0"/>
              </a:rPr>
              <a:t>Scrambling  </a:t>
            </a:r>
            <a:r>
              <a:rPr lang="en-US" sz="2200" b="1" dirty="0" err="1">
                <a:solidFill>
                  <a:srgbClr val="C00000"/>
                </a:solidFill>
                <a:latin typeface="Times New Roman" panose="02020603050405020304" pitchFamily="18" charset="0"/>
                <a:cs typeface="Times New Roman" panose="02020603050405020304" pitchFamily="18" charset="0"/>
              </a:rPr>
              <a:t>cont</a:t>
            </a:r>
            <a:r>
              <a:rPr lang="en-US" sz="2200" b="1" dirty="0">
                <a:solidFill>
                  <a:srgbClr val="C00000"/>
                </a:solidFill>
                <a:latin typeface="Times New Roman" panose="02020603050405020304" pitchFamily="18" charset="0"/>
                <a:cs typeface="Times New Roman" panose="02020603050405020304" pitchFamily="18" charset="0"/>
              </a:rPr>
              <a:t>-</a:t>
            </a:r>
            <a:endParaRPr lang="en-US" sz="1200" b="1" dirty="0">
              <a:solidFill>
                <a:schemeClr val="tx1"/>
              </a:solidFill>
              <a:latin typeface="Times New Roman" panose="02020603050405020304" pitchFamily="18" charset="0"/>
              <a:cs typeface="Times New Roman" panose="02020603050405020304" pitchFamily="18" charset="0"/>
            </a:endParaRPr>
          </a:p>
        </p:txBody>
      </p:sp>
      <p:pic>
        <p:nvPicPr>
          <p:cNvPr id="4" name="Google Shape;186;p29"/>
          <p:cNvPicPr preferRelativeResize="0"/>
          <p:nvPr/>
        </p:nvPicPr>
        <p:blipFill rotWithShape="1">
          <a:blip r:embed="rId2">
            <a:alphaModFix/>
          </a:blip>
          <a:srcRect/>
          <a:stretch/>
        </p:blipFill>
        <p:spPr>
          <a:xfrm>
            <a:off x="41821" y="47020"/>
            <a:ext cx="739015" cy="721907"/>
          </a:xfrm>
          <a:prstGeom prst="rect">
            <a:avLst/>
          </a:prstGeom>
          <a:noFill/>
          <a:ln>
            <a:noFill/>
          </a:ln>
        </p:spPr>
      </p:pic>
      <p:sp>
        <p:nvSpPr>
          <p:cNvPr id="5" name="Date Placeholder 4"/>
          <p:cNvSpPr>
            <a:spLocks noGrp="1"/>
          </p:cNvSpPr>
          <p:nvPr>
            <p:ph type="dt" idx="10"/>
          </p:nvPr>
        </p:nvSpPr>
        <p:spPr/>
        <p:txBody>
          <a:bodyPr/>
          <a:lstStyle/>
          <a:p>
            <a:fld id="{0707AB13-3A36-4250-A417-817711E10063}" type="datetime1">
              <a:rPr lang="en-US" smtClean="0"/>
              <a:t>2/1/2024</a:t>
            </a:fld>
            <a:endParaRPr lang="en-US"/>
          </a:p>
        </p:txBody>
      </p:sp>
      <p:sp>
        <p:nvSpPr>
          <p:cNvPr id="6" name="Footer Placeholder 5"/>
          <p:cNvSpPr>
            <a:spLocks noGrp="1"/>
          </p:cNvSpPr>
          <p:nvPr>
            <p:ph type="ftr" idx="11"/>
          </p:nvPr>
        </p:nvSpPr>
        <p:spPr/>
        <p:txBody>
          <a:bodyPr/>
          <a:lstStyle/>
          <a:p>
            <a:r>
              <a:rPr lang="en-GB" smtClean="0"/>
              <a:t>Unit 1                Computer Networks        SY BTech(CSE)    Semester-4               2023-24    </a:t>
            </a:r>
            <a:endParaRPr lang="en-GB"/>
          </a:p>
        </p:txBody>
      </p:sp>
      <p:sp>
        <p:nvSpPr>
          <p:cNvPr id="7" name="Slide Number Placeholder 6"/>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75</a:t>
            </a:fld>
            <a:endParaRPr lang="en"/>
          </a:p>
        </p:txBody>
      </p:sp>
      <p:pic>
        <p:nvPicPr>
          <p:cNvPr id="3" name="Picture 2"/>
          <p:cNvPicPr>
            <a:picLocks noChangeAspect="1"/>
          </p:cNvPicPr>
          <p:nvPr/>
        </p:nvPicPr>
        <p:blipFill>
          <a:blip r:embed="rId3"/>
          <a:stretch>
            <a:fillRect/>
          </a:stretch>
        </p:blipFill>
        <p:spPr>
          <a:xfrm>
            <a:off x="834675" y="768927"/>
            <a:ext cx="1447800" cy="364420"/>
          </a:xfrm>
          <a:prstGeom prst="rect">
            <a:avLst/>
          </a:prstGeom>
        </p:spPr>
      </p:pic>
      <p:sp>
        <p:nvSpPr>
          <p:cNvPr id="8" name="Rectangle 7"/>
          <p:cNvSpPr/>
          <p:nvPr/>
        </p:nvSpPr>
        <p:spPr>
          <a:xfrm>
            <a:off x="560263" y="689960"/>
            <a:ext cx="441146" cy="461665"/>
          </a:xfrm>
          <a:prstGeom prst="rect">
            <a:avLst/>
          </a:prstGeom>
          <a:noFill/>
        </p:spPr>
        <p:txBody>
          <a:bodyPr wrap="none" lIns="91440" tIns="45720" rIns="91440" bIns="45720">
            <a:spAutoFit/>
          </a:bodyPr>
          <a:lstStyle/>
          <a:p>
            <a:pPr algn="ctr"/>
            <a:r>
              <a:rPr lang="en-US" sz="2400" b="0" cap="none" spc="0" dirty="0">
                <a:ln w="0"/>
                <a:solidFill>
                  <a:schemeClr val="tx1"/>
                </a:solidFill>
                <a:effectLst>
                  <a:outerShdw blurRad="38100" dist="19050" dir="2700000" algn="tl" rotWithShape="0">
                    <a:schemeClr val="dk1">
                      <a:alpha val="40000"/>
                    </a:schemeClr>
                  </a:outerShdw>
                </a:effectLst>
              </a:rPr>
              <a:t>b.</a:t>
            </a:r>
          </a:p>
        </p:txBody>
      </p:sp>
      <p:pic>
        <p:nvPicPr>
          <p:cNvPr id="9" name="Picture 8"/>
          <p:cNvPicPr>
            <a:picLocks noChangeAspect="1"/>
          </p:cNvPicPr>
          <p:nvPr/>
        </p:nvPicPr>
        <p:blipFill>
          <a:blip r:embed="rId4"/>
          <a:stretch>
            <a:fillRect/>
          </a:stretch>
        </p:blipFill>
        <p:spPr>
          <a:xfrm>
            <a:off x="353063" y="1272459"/>
            <a:ext cx="3200400" cy="431650"/>
          </a:xfrm>
          <a:prstGeom prst="rect">
            <a:avLst/>
          </a:prstGeom>
        </p:spPr>
      </p:pic>
      <p:pic>
        <p:nvPicPr>
          <p:cNvPr id="10" name="Picture 9"/>
          <p:cNvPicPr>
            <a:picLocks noChangeAspect="1"/>
          </p:cNvPicPr>
          <p:nvPr/>
        </p:nvPicPr>
        <p:blipFill>
          <a:blip r:embed="rId5"/>
          <a:stretch>
            <a:fillRect/>
          </a:stretch>
        </p:blipFill>
        <p:spPr>
          <a:xfrm>
            <a:off x="41821" y="1745976"/>
            <a:ext cx="4611569" cy="1053105"/>
          </a:xfrm>
          <a:prstGeom prst="rect">
            <a:avLst/>
          </a:prstGeom>
        </p:spPr>
      </p:pic>
      <p:pic>
        <p:nvPicPr>
          <p:cNvPr id="11" name="Picture 10"/>
          <p:cNvPicPr>
            <a:picLocks noChangeAspect="1"/>
          </p:cNvPicPr>
          <p:nvPr/>
        </p:nvPicPr>
        <p:blipFill>
          <a:blip r:embed="rId6"/>
          <a:stretch>
            <a:fillRect/>
          </a:stretch>
        </p:blipFill>
        <p:spPr>
          <a:xfrm>
            <a:off x="30945" y="2772817"/>
            <a:ext cx="4622445" cy="1830355"/>
          </a:xfrm>
          <a:prstGeom prst="rect">
            <a:avLst/>
          </a:prstGeom>
        </p:spPr>
      </p:pic>
      <p:pic>
        <p:nvPicPr>
          <p:cNvPr id="12" name="Picture 11"/>
          <p:cNvPicPr>
            <a:picLocks noChangeAspect="1"/>
          </p:cNvPicPr>
          <p:nvPr/>
        </p:nvPicPr>
        <p:blipFill>
          <a:blip r:embed="rId7"/>
          <a:stretch>
            <a:fillRect/>
          </a:stretch>
        </p:blipFill>
        <p:spPr>
          <a:xfrm>
            <a:off x="4998468" y="723206"/>
            <a:ext cx="4000059" cy="410141"/>
          </a:xfrm>
          <a:prstGeom prst="rect">
            <a:avLst/>
          </a:prstGeom>
        </p:spPr>
      </p:pic>
      <p:pic>
        <p:nvPicPr>
          <p:cNvPr id="14" name="Picture 13"/>
          <p:cNvPicPr>
            <a:picLocks noChangeAspect="1"/>
          </p:cNvPicPr>
          <p:nvPr/>
        </p:nvPicPr>
        <p:blipFill>
          <a:blip r:embed="rId8"/>
          <a:stretch>
            <a:fillRect/>
          </a:stretch>
        </p:blipFill>
        <p:spPr>
          <a:xfrm>
            <a:off x="4510729" y="1247123"/>
            <a:ext cx="3742026" cy="381000"/>
          </a:xfrm>
          <a:prstGeom prst="rect">
            <a:avLst/>
          </a:prstGeom>
        </p:spPr>
      </p:pic>
      <p:pic>
        <p:nvPicPr>
          <p:cNvPr id="15" name="Picture 14"/>
          <p:cNvPicPr>
            <a:picLocks noChangeAspect="1"/>
          </p:cNvPicPr>
          <p:nvPr/>
        </p:nvPicPr>
        <p:blipFill>
          <a:blip r:embed="rId9"/>
          <a:stretch>
            <a:fillRect/>
          </a:stretch>
        </p:blipFill>
        <p:spPr>
          <a:xfrm>
            <a:off x="4678271" y="1804852"/>
            <a:ext cx="4320256" cy="2642455"/>
          </a:xfrm>
          <a:prstGeom prst="rect">
            <a:avLst/>
          </a:prstGeom>
        </p:spPr>
      </p:pic>
      <p:sp>
        <p:nvSpPr>
          <p:cNvPr id="16" name="Rectangle 15"/>
          <p:cNvSpPr/>
          <p:nvPr/>
        </p:nvSpPr>
        <p:spPr>
          <a:xfrm>
            <a:off x="2156940" y="771231"/>
            <a:ext cx="2581156" cy="307777"/>
          </a:xfrm>
          <a:prstGeom prst="rect">
            <a:avLst/>
          </a:prstGeom>
        </p:spPr>
        <p:txBody>
          <a:bodyPr wrap="none">
            <a:spAutoFit/>
          </a:bodyPr>
          <a:lstStyle/>
          <a:p>
            <a:r>
              <a:rPr lang="en-IN" b="1" dirty="0">
                <a:solidFill>
                  <a:srgbClr val="202124"/>
                </a:solidFill>
                <a:latin typeface="arial" panose="020B0604020202020204" pitchFamily="34" charset="0"/>
              </a:rPr>
              <a:t>High-Density Bipolar 3 -zero</a:t>
            </a:r>
            <a:endParaRPr lang="en-IN" dirty="0"/>
          </a:p>
        </p:txBody>
      </p:sp>
    </p:spTree>
    <p:extLst>
      <p:ext uri="{BB962C8B-B14F-4D97-AF65-F5344CB8AC3E}">
        <p14:creationId xmlns:p14="http://schemas.microsoft.com/office/powerpoint/2010/main" val="3759613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649"/>
        <p:cNvGrpSpPr/>
        <p:nvPr/>
      </p:nvGrpSpPr>
      <p:grpSpPr>
        <a:xfrm>
          <a:off x="0" y="0"/>
          <a:ext cx="0" cy="0"/>
          <a:chOff x="0" y="0"/>
          <a:chExt cx="0" cy="0"/>
        </a:xfrm>
      </p:grpSpPr>
      <p:sp>
        <p:nvSpPr>
          <p:cNvPr id="650" name="Google Shape;650;p215"/>
          <p:cNvSpPr txBox="1">
            <a:spLocks noGrp="1"/>
          </p:cNvSpPr>
          <p:nvPr>
            <p:ph type="title" idx="4294967295"/>
          </p:nvPr>
        </p:nvSpPr>
        <p:spPr>
          <a:xfrm>
            <a:off x="780836" y="85399"/>
            <a:ext cx="7543800" cy="465152"/>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rgbClr val="000000"/>
              </a:buClr>
              <a:buSzPts val="3600"/>
              <a:buNone/>
            </a:pPr>
            <a:r>
              <a:rPr lang="en-US" b="1">
                <a:solidFill>
                  <a:srgbClr val="7030A0"/>
                </a:solidFill>
                <a:latin typeface="Times New Roman" panose="02020603050405020304" pitchFamily="18" charset="0"/>
                <a:ea typeface="Times New Roman"/>
                <a:cs typeface="Times New Roman" panose="02020603050405020304" pitchFamily="18" charset="0"/>
                <a:sym typeface="Times New Roman"/>
              </a:rPr>
              <a:t>Scrambling  cont-</a:t>
            </a:r>
            <a:endParaRPr>
              <a:latin typeface="Times New Roman" panose="02020603050405020304" pitchFamily="18" charset="0"/>
              <a:cs typeface="Times New Roman" panose="02020603050405020304" pitchFamily="18" charset="0"/>
            </a:endParaRPr>
          </a:p>
        </p:txBody>
      </p:sp>
      <p:pic>
        <p:nvPicPr>
          <p:cNvPr id="651" name="Google Shape;651;p215"/>
          <p:cNvPicPr preferRelativeResize="0"/>
          <p:nvPr/>
        </p:nvPicPr>
        <p:blipFill rotWithShape="1">
          <a:blip r:embed="rId3">
            <a:alphaModFix/>
          </a:blip>
          <a:srcRect/>
          <a:stretch/>
        </p:blipFill>
        <p:spPr>
          <a:xfrm>
            <a:off x="41821" y="47020"/>
            <a:ext cx="739015" cy="721907"/>
          </a:xfrm>
          <a:prstGeom prst="rect">
            <a:avLst/>
          </a:prstGeom>
          <a:noFill/>
          <a:ln>
            <a:noFill/>
          </a:ln>
        </p:spPr>
      </p:pic>
      <p:sp>
        <p:nvSpPr>
          <p:cNvPr id="652" name="Google Shape;652;p215"/>
          <p:cNvSpPr txBox="1">
            <a:spLocks noGrp="1"/>
          </p:cNvSpPr>
          <p:nvPr>
            <p:ph type="dt" idx="4294967295"/>
          </p:nvPr>
        </p:nvSpPr>
        <p:spPr>
          <a:xfrm>
            <a:off x="822960" y="4844839"/>
            <a:ext cx="1854203" cy="27384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Times New Roman" panose="02020603050405020304" pitchFamily="18" charset="0"/>
                <a:ea typeface="Arial"/>
                <a:cs typeface="Times New Roman" panose="02020603050405020304" pitchFamily="18" charset="0"/>
                <a:sym typeface="Arial"/>
              </a:rPr>
              <a:t>15-Jan-24</a:t>
            </a:r>
            <a:endParaRPr sz="1400" b="0" i="0" u="none" strike="noStrike" cap="none">
              <a:solidFill>
                <a:srgbClr val="000000"/>
              </a:solidFill>
              <a:latin typeface="Times New Roman" panose="02020603050405020304" pitchFamily="18" charset="0"/>
              <a:ea typeface="Arial"/>
              <a:cs typeface="Times New Roman" panose="02020603050405020304" pitchFamily="18" charset="0"/>
              <a:sym typeface="Arial"/>
            </a:endParaRPr>
          </a:p>
        </p:txBody>
      </p:sp>
      <p:sp>
        <p:nvSpPr>
          <p:cNvPr id="653" name="Google Shape;653;p215"/>
          <p:cNvSpPr txBox="1">
            <a:spLocks noGrp="1"/>
          </p:cNvSpPr>
          <p:nvPr>
            <p:ph type="ftr" idx="4294967295"/>
          </p:nvPr>
        </p:nvSpPr>
        <p:spPr>
          <a:xfrm>
            <a:off x="2764639" y="4844839"/>
            <a:ext cx="3617103" cy="27384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Times New Roman" panose="02020603050405020304" pitchFamily="18" charset="0"/>
                <a:ea typeface="Arial"/>
                <a:cs typeface="Times New Roman" panose="02020603050405020304" pitchFamily="18" charset="0"/>
                <a:sym typeface="Arial"/>
              </a:rPr>
              <a:t>Computer Networks        SY BTech    S3               2022-23</a:t>
            </a:r>
            <a:endParaRPr>
              <a:latin typeface="Times New Roman" panose="02020603050405020304" pitchFamily="18" charset="0"/>
              <a:cs typeface="Times New Roman" panose="02020603050405020304" pitchFamily="18" charset="0"/>
            </a:endParaRPr>
          </a:p>
        </p:txBody>
      </p:sp>
      <p:sp>
        <p:nvSpPr>
          <p:cNvPr id="654" name="Google Shape;654;p21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en-US">
                <a:latin typeface="Times New Roman" panose="02020603050405020304" pitchFamily="18" charset="0"/>
                <a:cs typeface="Times New Roman" panose="02020603050405020304" pitchFamily="18" charset="0"/>
              </a:rPr>
              <a:t>76</a:t>
            </a:fld>
            <a:endParaRPr>
              <a:latin typeface="Times New Roman" panose="02020603050405020304" pitchFamily="18" charset="0"/>
              <a:cs typeface="Times New Roman" panose="02020603050405020304" pitchFamily="18" charset="0"/>
            </a:endParaRPr>
          </a:p>
        </p:txBody>
      </p:sp>
      <p:sp>
        <p:nvSpPr>
          <p:cNvPr id="655" name="Google Shape;655;p215"/>
          <p:cNvSpPr/>
          <p:nvPr/>
        </p:nvSpPr>
        <p:spPr>
          <a:xfrm>
            <a:off x="535265" y="917883"/>
            <a:ext cx="8320077" cy="372405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1" i="0" u="none" strike="noStrike" cap="none" dirty="0" smtClean="0">
                <a:solidFill>
                  <a:srgbClr val="000000"/>
                </a:solidFill>
                <a:latin typeface="Times New Roman" panose="02020603050405020304" pitchFamily="18" charset="0"/>
                <a:cs typeface="Times New Roman" panose="02020603050405020304" pitchFamily="18" charset="0"/>
                <a:sym typeface="Arial"/>
              </a:rPr>
              <a:t>HDB3 (</a:t>
            </a:r>
            <a:r>
              <a:rPr lang="en-US" sz="2000" b="1" i="0" u="none" strike="noStrike" cap="none" dirty="0">
                <a:solidFill>
                  <a:srgbClr val="000000"/>
                </a:solidFill>
                <a:latin typeface="Times New Roman" panose="02020603050405020304" pitchFamily="18" charset="0"/>
                <a:cs typeface="Times New Roman" panose="02020603050405020304" pitchFamily="18" charset="0"/>
                <a:sym typeface="Arial"/>
              </a:rPr>
              <a:t>High-density bipolar3-zero): </a:t>
            </a:r>
            <a:r>
              <a:rPr lang="en-US" sz="2000" b="0" i="0" u="none" strike="noStrike" cap="none" dirty="0">
                <a:solidFill>
                  <a:srgbClr val="000000"/>
                </a:solidFill>
                <a:latin typeface="Times New Roman" panose="02020603050405020304" pitchFamily="18" charset="0"/>
                <a:cs typeface="Times New Roman" panose="02020603050405020304" pitchFamily="18" charset="0"/>
                <a:sym typeface="Arial"/>
              </a:rPr>
              <a:t>In this technique, four consecutive zero-level voltages are replaced with a sequence </a:t>
            </a:r>
            <a:r>
              <a:rPr lang="en-US" sz="2800" b="1" i="0" u="none" strike="noStrike" cap="none" dirty="0">
                <a:solidFill>
                  <a:srgbClr val="000000"/>
                </a:solidFill>
                <a:latin typeface="Times New Roman" panose="02020603050405020304" pitchFamily="18" charset="0"/>
                <a:cs typeface="Times New Roman" panose="02020603050405020304" pitchFamily="18" charset="0"/>
                <a:sym typeface="Arial"/>
              </a:rPr>
              <a:t>“000V” or “B00V”.</a:t>
            </a:r>
            <a:endParaRPr sz="2000" b="1" dirty="0">
              <a:latin typeface="Times New Roman" panose="02020603050405020304" pitchFamily="18" charset="0"/>
              <a:cs typeface="Times New Roman" panose="02020603050405020304" pitchFamily="18" charset="0"/>
            </a:endParaRPr>
          </a:p>
          <a:p>
            <a:pPr marL="0" marR="0" lvl="0" indent="0" algn="l" rtl="0">
              <a:lnSpc>
                <a:spcPct val="100000"/>
              </a:lnSpc>
              <a:spcBef>
                <a:spcPts val="0"/>
              </a:spcBef>
              <a:spcAft>
                <a:spcPts val="0"/>
              </a:spcAft>
              <a:buNone/>
            </a:pPr>
            <a:r>
              <a:rPr lang="en-US" sz="2400" b="1" i="0" u="none" strike="noStrike" cap="none" dirty="0" smtClean="0">
                <a:solidFill>
                  <a:srgbClr val="C00000"/>
                </a:solidFill>
                <a:latin typeface="Times New Roman" panose="02020603050405020304" pitchFamily="18" charset="0"/>
                <a:cs typeface="Times New Roman" panose="02020603050405020304" pitchFamily="18" charset="0"/>
                <a:sym typeface="Arial"/>
              </a:rPr>
              <a:t>Rules </a:t>
            </a:r>
            <a:r>
              <a:rPr lang="en-US" sz="2400" b="1" i="0" u="none" strike="noStrike" cap="none" dirty="0">
                <a:solidFill>
                  <a:srgbClr val="C00000"/>
                </a:solidFill>
                <a:latin typeface="Times New Roman" panose="02020603050405020304" pitchFamily="18" charset="0"/>
                <a:cs typeface="Times New Roman" panose="02020603050405020304" pitchFamily="18" charset="0"/>
                <a:sym typeface="Arial"/>
              </a:rPr>
              <a:t>for using these sequences:</a:t>
            </a:r>
            <a:r>
              <a:rPr lang="en-US" sz="2400" b="1" i="0" u="none" strike="noStrike" cap="none" dirty="0">
                <a:solidFill>
                  <a:srgbClr val="C00000"/>
                </a:solidFill>
                <a:latin typeface="Times New Roman" panose="02020603050405020304" pitchFamily="18" charset="0"/>
                <a:ea typeface="Nunito"/>
                <a:cs typeface="Times New Roman" panose="02020603050405020304" pitchFamily="18" charset="0"/>
                <a:sym typeface="Nunito"/>
              </a:rPr>
              <a:t> </a:t>
            </a:r>
            <a:endParaRPr sz="2400" b="1" i="0" u="none" strike="noStrike" cap="none" dirty="0">
              <a:solidFill>
                <a:srgbClr val="C00000"/>
              </a:solidFill>
              <a:latin typeface="Times New Roman" panose="02020603050405020304" pitchFamily="18" charset="0"/>
              <a:ea typeface="Nunito"/>
              <a:cs typeface="Times New Roman" panose="02020603050405020304" pitchFamily="18" charset="0"/>
              <a:sym typeface="Nunito"/>
            </a:endParaRPr>
          </a:p>
          <a:p>
            <a:pPr marL="285750" marR="0" lvl="0" indent="-285750" algn="l" rtl="0">
              <a:lnSpc>
                <a:spcPct val="100000"/>
              </a:lnSpc>
              <a:spcBef>
                <a:spcPts val="1200"/>
              </a:spcBef>
              <a:spcAft>
                <a:spcPts val="0"/>
              </a:spcAft>
              <a:buClr>
                <a:srgbClr val="000000"/>
              </a:buClr>
              <a:buSzPts val="1800"/>
              <a:buFont typeface="Arial"/>
              <a:buChar char="•"/>
            </a:pPr>
            <a:r>
              <a:rPr lang="en-US" sz="2400" b="0" i="0" u="none" strike="noStrike" cap="none" dirty="0">
                <a:solidFill>
                  <a:srgbClr val="000000"/>
                </a:solidFill>
                <a:latin typeface="Times New Roman" panose="02020603050405020304" pitchFamily="18" charset="0"/>
                <a:cs typeface="Times New Roman" panose="02020603050405020304" pitchFamily="18" charset="0"/>
                <a:sym typeface="Arial"/>
              </a:rPr>
              <a:t>If the number of nonzero pulses after the last substitution is odd, the substitution pattern will be “000V”, this helps in maintaining a total number of nonzero pulses even.</a:t>
            </a:r>
            <a:endParaRPr sz="1800" dirty="0">
              <a:latin typeface="Times New Roman" panose="02020603050405020304" pitchFamily="18" charset="0"/>
              <a:cs typeface="Times New Roman" panose="02020603050405020304" pitchFamily="18" charset="0"/>
            </a:endParaRPr>
          </a:p>
          <a:p>
            <a:pPr marL="285750" marR="0" lvl="0" indent="-285750" algn="l" rtl="0">
              <a:lnSpc>
                <a:spcPct val="100000"/>
              </a:lnSpc>
              <a:spcBef>
                <a:spcPts val="1200"/>
              </a:spcBef>
              <a:spcAft>
                <a:spcPts val="0"/>
              </a:spcAft>
              <a:buClr>
                <a:srgbClr val="000000"/>
              </a:buClr>
              <a:buSzPts val="1800"/>
              <a:buFont typeface="Arial"/>
              <a:buChar char="•"/>
            </a:pPr>
            <a:r>
              <a:rPr lang="en-US" sz="2400" b="0" i="0" u="none" strike="noStrike" cap="none" dirty="0">
                <a:solidFill>
                  <a:srgbClr val="000000"/>
                </a:solidFill>
                <a:latin typeface="Times New Roman" panose="02020603050405020304" pitchFamily="18" charset="0"/>
                <a:cs typeface="Times New Roman" panose="02020603050405020304" pitchFamily="18" charset="0"/>
                <a:sym typeface="Arial"/>
              </a:rPr>
              <a:t>If the number of nonzero pulses after the last substitution is even, the substitution pattern will be “B00V”. Hence even the number of nonzero pulses is maintained again</a:t>
            </a:r>
            <a:r>
              <a:rPr lang="en-US" sz="2400" b="0" i="0" u="none" strike="noStrike" cap="none" dirty="0" smtClean="0">
                <a:solidFill>
                  <a:srgbClr val="000000"/>
                </a:solidFill>
                <a:latin typeface="Times New Roman" panose="02020603050405020304" pitchFamily="18" charset="0"/>
                <a:cs typeface="Times New Roman" panose="02020603050405020304" pitchFamily="18" charset="0"/>
                <a:sym typeface="Arial"/>
              </a:rPr>
              <a:t>.</a:t>
            </a:r>
            <a:endParaRPr sz="2400" b="0" i="0" u="none" strike="noStrike" cap="none" dirty="0">
              <a:solidFill>
                <a:srgbClr val="000000"/>
              </a:solidFill>
              <a:latin typeface="Times New Roman" panose="02020603050405020304" pitchFamily="18" charset="0"/>
              <a:cs typeface="Times New Roman" panose="02020603050405020304" pitchFamily="18" charset="0"/>
              <a:sym typeface="Arial"/>
            </a:endParaRPr>
          </a:p>
        </p:txBody>
      </p:sp>
    </p:spTree>
    <p:extLst>
      <p:ext uri="{BB962C8B-B14F-4D97-AF65-F5344CB8AC3E}">
        <p14:creationId xmlns:p14="http://schemas.microsoft.com/office/powerpoint/2010/main" val="3425962361"/>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661"/>
        <p:cNvGrpSpPr/>
        <p:nvPr/>
      </p:nvGrpSpPr>
      <p:grpSpPr>
        <a:xfrm>
          <a:off x="0" y="0"/>
          <a:ext cx="0" cy="0"/>
          <a:chOff x="0" y="0"/>
          <a:chExt cx="0" cy="0"/>
        </a:xfrm>
      </p:grpSpPr>
      <p:sp>
        <p:nvSpPr>
          <p:cNvPr id="662" name="Google Shape;662;p216"/>
          <p:cNvSpPr txBox="1">
            <a:spLocks noGrp="1"/>
          </p:cNvSpPr>
          <p:nvPr>
            <p:ph type="sldNum" idx="12"/>
          </p:nvPr>
        </p:nvSpPr>
        <p:spPr>
          <a:xfrm>
            <a:off x="8472458" y="4663217"/>
            <a:ext cx="548700" cy="393600"/>
          </a:xfrm>
          <a:prstGeom prst="rect">
            <a:avLst/>
          </a:prstGeom>
          <a:noFill/>
          <a:ln>
            <a:noFill/>
          </a:ln>
        </p:spPr>
        <p:txBody>
          <a:bodyPr spcFirstLastPara="1" wrap="square" lIns="68575" tIns="34275" rIns="68575" bIns="34275" anchor="ctr" anchorCtr="0">
            <a:noAutofit/>
          </a:bodyPr>
          <a:lstStyle/>
          <a:p>
            <a:pPr marL="0" lvl="0" indent="0" algn="r" rtl="0">
              <a:lnSpc>
                <a:spcPct val="100000"/>
              </a:lnSpc>
              <a:spcBef>
                <a:spcPts val="0"/>
              </a:spcBef>
              <a:spcAft>
                <a:spcPts val="0"/>
              </a:spcAft>
              <a:buSzPts val="900"/>
              <a:buNone/>
            </a:pPr>
            <a:fld id="{00000000-1234-1234-1234-123412341234}" type="slidenum">
              <a:rPr lang="en-US" sz="900">
                <a:solidFill>
                  <a:schemeClr val="dk1"/>
                </a:solidFill>
                <a:latin typeface="Times New Roman"/>
                <a:ea typeface="Times New Roman"/>
                <a:cs typeface="Times New Roman"/>
                <a:sym typeface="Times New Roman"/>
              </a:rPr>
              <a:t>77</a:t>
            </a:fld>
            <a:endParaRPr sz="900">
              <a:solidFill>
                <a:schemeClr val="dk1"/>
              </a:solidFill>
              <a:latin typeface="Times New Roman"/>
              <a:ea typeface="Times New Roman"/>
              <a:cs typeface="Times New Roman"/>
              <a:sym typeface="Times New Roman"/>
            </a:endParaRPr>
          </a:p>
        </p:txBody>
      </p:sp>
      <p:sp>
        <p:nvSpPr>
          <p:cNvPr id="663" name="Google Shape;663;p216"/>
          <p:cNvSpPr/>
          <p:nvPr/>
        </p:nvSpPr>
        <p:spPr>
          <a:xfrm>
            <a:off x="945190" y="147375"/>
            <a:ext cx="7338322" cy="623248"/>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dirty="0">
                <a:solidFill>
                  <a:srgbClr val="660066"/>
                </a:solidFill>
                <a:latin typeface="Times New Roman"/>
                <a:ea typeface="Times New Roman"/>
                <a:cs typeface="Times New Roman"/>
                <a:sym typeface="Times New Roman"/>
              </a:rPr>
              <a:t>Data </a:t>
            </a:r>
            <a:r>
              <a:rPr lang="en-US" sz="2400" b="1" i="0" u="none" strike="noStrike" cap="none" dirty="0" smtClean="0">
                <a:solidFill>
                  <a:srgbClr val="660066"/>
                </a:solidFill>
                <a:latin typeface="Times New Roman"/>
                <a:ea typeface="Times New Roman"/>
                <a:cs typeface="Times New Roman"/>
                <a:sym typeface="Times New Roman"/>
              </a:rPr>
              <a:t>Rate (</a:t>
            </a:r>
            <a:r>
              <a:rPr lang="en-US" sz="2400" b="1" i="0" u="none" strike="noStrike" cap="none" dirty="0">
                <a:solidFill>
                  <a:srgbClr val="660066"/>
                </a:solidFill>
                <a:latin typeface="Times New Roman"/>
                <a:ea typeface="Times New Roman"/>
                <a:cs typeface="Times New Roman"/>
                <a:sym typeface="Times New Roman"/>
              </a:rPr>
              <a:t>Bit Rate) and Signal </a:t>
            </a:r>
            <a:r>
              <a:rPr lang="en-US" sz="2400" b="1" i="0" u="none" strike="noStrike" cap="none" dirty="0" smtClean="0">
                <a:solidFill>
                  <a:srgbClr val="660066"/>
                </a:solidFill>
                <a:latin typeface="Times New Roman"/>
                <a:ea typeface="Times New Roman"/>
                <a:cs typeface="Times New Roman"/>
                <a:sym typeface="Times New Roman"/>
              </a:rPr>
              <a:t>Rate (</a:t>
            </a:r>
            <a:r>
              <a:rPr lang="en-US" sz="2400" b="1" i="0" u="none" strike="noStrike" cap="none" dirty="0">
                <a:solidFill>
                  <a:srgbClr val="660066"/>
                </a:solidFill>
                <a:latin typeface="Times New Roman"/>
                <a:ea typeface="Times New Roman"/>
                <a:cs typeface="Times New Roman"/>
                <a:sym typeface="Times New Roman"/>
              </a:rPr>
              <a:t>Baud Rate)</a:t>
            </a:r>
            <a:endParaRPr sz="1400" b="0" i="0" u="none" strike="noStrike" cap="none" dirty="0">
              <a:solidFill>
                <a:srgbClr val="000000"/>
              </a:solidFill>
              <a:latin typeface="Arial"/>
              <a:ea typeface="Arial"/>
              <a:cs typeface="Arial"/>
              <a:sym typeface="Arial"/>
            </a:endParaRPr>
          </a:p>
        </p:txBody>
      </p:sp>
      <p:pic>
        <p:nvPicPr>
          <p:cNvPr id="664" name="Google Shape;664;p216"/>
          <p:cNvPicPr preferRelativeResize="0"/>
          <p:nvPr/>
        </p:nvPicPr>
        <p:blipFill rotWithShape="1">
          <a:blip r:embed="rId3">
            <a:alphaModFix/>
          </a:blip>
          <a:srcRect/>
          <a:stretch/>
        </p:blipFill>
        <p:spPr>
          <a:xfrm>
            <a:off x="41821" y="47020"/>
            <a:ext cx="739015" cy="528333"/>
          </a:xfrm>
          <a:prstGeom prst="rect">
            <a:avLst/>
          </a:prstGeom>
          <a:noFill/>
          <a:ln>
            <a:noFill/>
          </a:ln>
        </p:spPr>
      </p:pic>
      <p:sp>
        <p:nvSpPr>
          <p:cNvPr id="665" name="Google Shape;665;p216"/>
          <p:cNvSpPr/>
          <p:nvPr/>
        </p:nvSpPr>
        <p:spPr>
          <a:xfrm>
            <a:off x="411328" y="656049"/>
            <a:ext cx="8609830" cy="3939500"/>
          </a:xfrm>
          <a:prstGeom prst="rect">
            <a:avLst/>
          </a:prstGeom>
          <a:noFill/>
          <a:ln>
            <a:noFill/>
          </a:ln>
        </p:spPr>
        <p:txBody>
          <a:bodyPr spcFirstLastPara="1" wrap="square" lIns="91425" tIns="45700" rIns="91425" bIns="45700" anchor="t" anchorCtr="0">
            <a:spAutoFit/>
          </a:bodyPr>
          <a:lstStyle/>
          <a:p>
            <a:pPr marL="628650" marR="0" lvl="0" indent="-342900" algn="l" rtl="0">
              <a:spcBef>
                <a:spcPts val="0"/>
              </a:spcBef>
              <a:spcAft>
                <a:spcPts val="0"/>
              </a:spcAft>
              <a:buClr>
                <a:srgbClr val="000000"/>
              </a:buClr>
              <a:buSzPts val="2700"/>
              <a:buFont typeface="Wingdings" panose="05000000000000000000" pitchFamily="2" charset="2"/>
              <a:buChar char="Ø"/>
            </a:pPr>
            <a:r>
              <a:rPr lang="en-US" sz="2400" b="0" i="0" u="none" strike="noStrike" cap="none" dirty="0">
                <a:solidFill>
                  <a:srgbClr val="FF0000"/>
                </a:solidFill>
                <a:latin typeface="Times New Roman"/>
                <a:ea typeface="Times New Roman"/>
                <a:cs typeface="Times New Roman"/>
                <a:sym typeface="Times New Roman"/>
              </a:rPr>
              <a:t>Bit rate (data rate) </a:t>
            </a:r>
            <a:r>
              <a:rPr lang="en-US" sz="2400" b="0" i="0" u="none" strike="noStrike" cap="none" dirty="0">
                <a:solidFill>
                  <a:srgbClr val="000000"/>
                </a:solidFill>
                <a:latin typeface="Times New Roman"/>
                <a:ea typeface="Times New Roman"/>
                <a:cs typeface="Times New Roman"/>
                <a:sym typeface="Times New Roman"/>
              </a:rPr>
              <a:t>is the number of bits per </a:t>
            </a:r>
            <a:r>
              <a:rPr lang="en-US" sz="2400" b="0" i="0" u="none" strike="noStrike" cap="none" dirty="0" smtClean="0">
                <a:solidFill>
                  <a:srgbClr val="000000"/>
                </a:solidFill>
                <a:latin typeface="Times New Roman"/>
                <a:ea typeface="Times New Roman"/>
                <a:cs typeface="Times New Roman"/>
                <a:sym typeface="Times New Roman"/>
              </a:rPr>
              <a:t>second.</a:t>
            </a:r>
            <a:endParaRPr sz="1800" b="0" i="0" u="none" strike="noStrike" cap="none" dirty="0">
              <a:solidFill>
                <a:srgbClr val="000000"/>
              </a:solidFill>
              <a:latin typeface="Arial"/>
              <a:ea typeface="Arial"/>
              <a:cs typeface="Arial"/>
              <a:sym typeface="Arial"/>
            </a:endParaRPr>
          </a:p>
          <a:p>
            <a:pPr marL="628650" marR="0" lvl="0" indent="-342900" algn="l" rtl="0">
              <a:spcBef>
                <a:spcPts val="0"/>
              </a:spcBef>
              <a:spcAft>
                <a:spcPts val="0"/>
              </a:spcAft>
              <a:buClr>
                <a:srgbClr val="000000"/>
              </a:buClr>
              <a:buSzPts val="2700"/>
              <a:buFont typeface="Wingdings" panose="05000000000000000000" pitchFamily="2" charset="2"/>
              <a:buChar char="Ø"/>
            </a:pPr>
            <a:r>
              <a:rPr lang="en-US" sz="2400" b="0" i="0" u="none" strike="noStrike" cap="none" dirty="0">
                <a:solidFill>
                  <a:srgbClr val="FF0000"/>
                </a:solidFill>
                <a:latin typeface="Times New Roman"/>
                <a:ea typeface="Times New Roman"/>
                <a:cs typeface="Times New Roman"/>
                <a:sym typeface="Times New Roman"/>
              </a:rPr>
              <a:t>Baud rate (signal rate) </a:t>
            </a:r>
            <a:r>
              <a:rPr lang="en-US" sz="2400" b="0" i="0" u="none" strike="noStrike" cap="none" dirty="0">
                <a:solidFill>
                  <a:srgbClr val="000000"/>
                </a:solidFill>
                <a:latin typeface="Times New Roman"/>
                <a:ea typeface="Times New Roman"/>
                <a:cs typeface="Times New Roman"/>
                <a:sym typeface="Times New Roman"/>
              </a:rPr>
              <a:t>is the number of signal elements per second.</a:t>
            </a:r>
            <a:endParaRPr sz="1800" b="0" i="0" u="none" strike="noStrike" cap="none" dirty="0">
              <a:solidFill>
                <a:srgbClr val="000000"/>
              </a:solidFill>
              <a:latin typeface="Arial"/>
              <a:ea typeface="Arial"/>
              <a:cs typeface="Arial"/>
              <a:sym typeface="Arial"/>
            </a:endParaRPr>
          </a:p>
          <a:p>
            <a:pPr marL="628650" marR="0" lvl="0" indent="-342900" algn="l" rtl="0">
              <a:spcBef>
                <a:spcPts val="0"/>
              </a:spcBef>
              <a:spcAft>
                <a:spcPts val="0"/>
              </a:spcAft>
              <a:buClr>
                <a:srgbClr val="000000"/>
              </a:buClr>
              <a:buSzPts val="2475"/>
              <a:buFont typeface="Wingdings" panose="05000000000000000000" pitchFamily="2" charset="2"/>
              <a:buChar char="Ø"/>
            </a:pPr>
            <a:r>
              <a:rPr lang="en-US" sz="2000" b="0" i="0" u="none" strike="noStrike" cap="none" dirty="0">
                <a:solidFill>
                  <a:srgbClr val="FF0000"/>
                </a:solidFill>
                <a:latin typeface="Times New Roman"/>
                <a:ea typeface="Times New Roman"/>
                <a:cs typeface="Times New Roman"/>
                <a:sym typeface="Times New Roman"/>
              </a:rPr>
              <a:t>In the analog transmission of digital data, </a:t>
            </a:r>
            <a:r>
              <a:rPr lang="en-US" sz="2000" b="1" i="0" u="none" strike="noStrike" cap="none" dirty="0">
                <a:solidFill>
                  <a:srgbClr val="002060"/>
                </a:solidFill>
                <a:latin typeface="Times New Roman"/>
                <a:ea typeface="Times New Roman"/>
                <a:cs typeface="Times New Roman"/>
                <a:sym typeface="Times New Roman"/>
              </a:rPr>
              <a:t>the baud rate is less than or equal to the bit rate</a:t>
            </a:r>
            <a:endParaRPr sz="2000" b="1" i="0" u="none" strike="noStrike" cap="none" dirty="0">
              <a:solidFill>
                <a:srgbClr val="002060"/>
              </a:solidFill>
              <a:latin typeface="Times New Roman"/>
              <a:ea typeface="Times New Roman"/>
              <a:cs typeface="Times New Roman"/>
              <a:sym typeface="Times New Roman"/>
            </a:endParaRPr>
          </a:p>
          <a:p>
            <a:pPr marL="628650" marR="0" lvl="0" indent="-342900" algn="l" rtl="0">
              <a:spcBef>
                <a:spcPts val="0"/>
              </a:spcBef>
              <a:spcAft>
                <a:spcPts val="0"/>
              </a:spcAft>
              <a:buClr>
                <a:srgbClr val="000000"/>
              </a:buClr>
              <a:buSzPts val="2700"/>
              <a:buFont typeface="Wingdings" panose="05000000000000000000" pitchFamily="2" charset="2"/>
              <a:buChar char="Ø"/>
            </a:pPr>
            <a:r>
              <a:rPr lang="en-US" sz="1800" b="0" i="0" u="none" strike="noStrike" cap="none" dirty="0">
                <a:solidFill>
                  <a:srgbClr val="000000"/>
                </a:solidFill>
                <a:latin typeface="Times New Roman"/>
                <a:ea typeface="Times New Roman"/>
                <a:cs typeface="Times New Roman"/>
                <a:sym typeface="Times New Roman"/>
              </a:rPr>
              <a:t>The relationship between data rate and baud rate is given by following formula</a:t>
            </a:r>
            <a:endParaRPr b="0" i="0" u="none" strike="noStrike" cap="none" dirty="0">
              <a:solidFill>
                <a:srgbClr val="000000"/>
              </a:solidFill>
              <a:latin typeface="Arial"/>
              <a:ea typeface="Arial"/>
              <a:cs typeface="Arial"/>
              <a:sym typeface="Arial"/>
            </a:endParaRPr>
          </a:p>
          <a:p>
            <a:pPr marR="0" lvl="0" algn="l" rtl="0">
              <a:spcBef>
                <a:spcPts val="0"/>
              </a:spcBef>
              <a:spcAft>
                <a:spcPts val="0"/>
              </a:spcAft>
              <a:buClr>
                <a:srgbClr val="000000"/>
              </a:buClr>
              <a:buSzPts val="1800"/>
            </a:pPr>
            <a:r>
              <a:rPr lang="en-US" sz="2400" b="0" i="0" u="none" strike="noStrike" cap="none" dirty="0">
                <a:solidFill>
                  <a:srgbClr val="000000"/>
                </a:solidFill>
                <a:latin typeface="Times New Roman"/>
                <a:ea typeface="Times New Roman"/>
                <a:cs typeface="Times New Roman"/>
                <a:sym typeface="Times New Roman"/>
              </a:rPr>
              <a:t>		</a:t>
            </a:r>
            <a:r>
              <a:rPr lang="en-US" sz="2400" b="1" i="0" u="none" strike="noStrike" cap="none" dirty="0">
                <a:solidFill>
                  <a:srgbClr val="0070C0"/>
                </a:solidFill>
                <a:sym typeface="Arial"/>
              </a:rPr>
              <a:t>S= N * (1/r) baud</a:t>
            </a:r>
            <a:endParaRPr sz="2400" b="0" i="0" u="none" strike="noStrike" cap="none" dirty="0">
              <a:solidFill>
                <a:srgbClr val="000000"/>
              </a:solidFill>
              <a:sym typeface="Arial"/>
            </a:endParaRPr>
          </a:p>
          <a:p>
            <a:pPr marL="628650" marR="0" lvl="0" indent="-342900" algn="l" rtl="0">
              <a:spcBef>
                <a:spcPts val="0"/>
              </a:spcBef>
              <a:spcAft>
                <a:spcPts val="0"/>
              </a:spcAft>
              <a:buClr>
                <a:srgbClr val="000000"/>
              </a:buClr>
              <a:buSzPts val="2700"/>
              <a:buFont typeface="Wingdings" panose="05000000000000000000" pitchFamily="2" charset="2"/>
              <a:buChar char="Ø"/>
            </a:pPr>
            <a:r>
              <a:rPr lang="en-US" sz="2400" b="0" i="0" u="none" strike="noStrike" cap="none" dirty="0">
                <a:solidFill>
                  <a:srgbClr val="000000"/>
                </a:solidFill>
                <a:latin typeface="Times New Roman"/>
                <a:ea typeface="Times New Roman"/>
                <a:cs typeface="Times New Roman"/>
                <a:sym typeface="Times New Roman"/>
              </a:rPr>
              <a:t>Where </a:t>
            </a:r>
            <a:r>
              <a:rPr lang="en-US" sz="2400" b="1" i="0" u="none" strike="noStrike" cap="none" dirty="0">
                <a:solidFill>
                  <a:srgbClr val="000000"/>
                </a:solidFill>
                <a:latin typeface="Times New Roman"/>
                <a:ea typeface="Times New Roman"/>
                <a:cs typeface="Times New Roman"/>
                <a:sym typeface="Times New Roman"/>
              </a:rPr>
              <a:t>N is the data </a:t>
            </a:r>
            <a:r>
              <a:rPr lang="en-US" sz="2400" b="1" i="0" u="none" strike="noStrike" cap="none" dirty="0" smtClean="0">
                <a:solidFill>
                  <a:srgbClr val="000000"/>
                </a:solidFill>
                <a:latin typeface="Times New Roman"/>
                <a:ea typeface="Times New Roman"/>
                <a:cs typeface="Times New Roman"/>
                <a:sym typeface="Times New Roman"/>
              </a:rPr>
              <a:t>rate </a:t>
            </a:r>
            <a:r>
              <a:rPr lang="en-US" sz="2400" b="0" i="0" u="none" strike="noStrike" cap="none" dirty="0" smtClean="0">
                <a:solidFill>
                  <a:srgbClr val="000000"/>
                </a:solidFill>
                <a:latin typeface="Times New Roman"/>
                <a:ea typeface="Times New Roman"/>
                <a:cs typeface="Times New Roman"/>
                <a:sym typeface="Times New Roman"/>
              </a:rPr>
              <a:t>(</a:t>
            </a:r>
            <a:r>
              <a:rPr lang="en-US" sz="2400" b="0" i="0" u="none" strike="noStrike" cap="none" dirty="0">
                <a:solidFill>
                  <a:srgbClr val="000000"/>
                </a:solidFill>
                <a:latin typeface="Times New Roman"/>
                <a:ea typeface="Times New Roman"/>
                <a:cs typeface="Times New Roman"/>
                <a:sym typeface="Times New Roman"/>
              </a:rPr>
              <a:t>bps) and </a:t>
            </a:r>
            <a:r>
              <a:rPr lang="en-US" sz="2400" b="1" i="0" u="none" strike="noStrike" cap="none" dirty="0">
                <a:solidFill>
                  <a:srgbClr val="C00000"/>
                </a:solidFill>
                <a:latin typeface="Times New Roman"/>
                <a:ea typeface="Times New Roman"/>
                <a:cs typeface="Times New Roman"/>
                <a:sym typeface="Times New Roman"/>
              </a:rPr>
              <a:t>r is the number of data elements carried in one signal element</a:t>
            </a:r>
            <a:r>
              <a:rPr lang="en-US" sz="2400" b="1" i="0" u="none" strike="noStrike" cap="none" dirty="0" smtClean="0">
                <a:solidFill>
                  <a:srgbClr val="C00000"/>
                </a:solidFill>
                <a:latin typeface="Times New Roman"/>
                <a:ea typeface="Times New Roman"/>
                <a:cs typeface="Times New Roman"/>
                <a:sym typeface="Times New Roman"/>
              </a:rPr>
              <a:t>.</a:t>
            </a:r>
          </a:p>
          <a:p>
            <a:pPr marL="628650" marR="0" lvl="0" indent="-342900" algn="l" rtl="0">
              <a:spcBef>
                <a:spcPts val="0"/>
              </a:spcBef>
              <a:spcAft>
                <a:spcPts val="0"/>
              </a:spcAft>
              <a:buClr>
                <a:srgbClr val="000000"/>
              </a:buClr>
              <a:buSzPts val="2700"/>
              <a:buFont typeface="Wingdings" panose="05000000000000000000" pitchFamily="2" charset="2"/>
              <a:buChar char="Ø"/>
            </a:pPr>
            <a:r>
              <a:rPr lang="en-US" sz="2400" b="0" i="0" u="none" strike="noStrike" cap="none" dirty="0" smtClean="0">
                <a:solidFill>
                  <a:srgbClr val="000000"/>
                </a:solidFill>
                <a:latin typeface="Times New Roman"/>
                <a:ea typeface="Times New Roman"/>
                <a:cs typeface="Times New Roman"/>
                <a:sym typeface="Times New Roman"/>
              </a:rPr>
              <a:t>The </a:t>
            </a:r>
            <a:r>
              <a:rPr lang="en-US" sz="2400" b="0" i="0" u="none" strike="noStrike" cap="none" dirty="0">
                <a:solidFill>
                  <a:srgbClr val="000000"/>
                </a:solidFill>
                <a:latin typeface="Times New Roman"/>
                <a:ea typeface="Times New Roman"/>
                <a:cs typeface="Times New Roman"/>
                <a:sym typeface="Times New Roman"/>
              </a:rPr>
              <a:t>value of </a:t>
            </a:r>
            <a:r>
              <a:rPr lang="en-US" sz="2400" b="1" i="0" u="none" strike="noStrike" cap="none" dirty="0">
                <a:solidFill>
                  <a:srgbClr val="000000"/>
                </a:solidFill>
                <a:latin typeface="Times New Roman"/>
                <a:ea typeface="Times New Roman"/>
                <a:cs typeface="Times New Roman"/>
                <a:sym typeface="Times New Roman"/>
              </a:rPr>
              <a:t>r</a:t>
            </a:r>
            <a:r>
              <a:rPr lang="en-US" sz="2400" b="0" i="0" u="none" strike="noStrike" cap="none" dirty="0">
                <a:solidFill>
                  <a:srgbClr val="000000"/>
                </a:solidFill>
                <a:latin typeface="Times New Roman"/>
                <a:ea typeface="Times New Roman"/>
                <a:cs typeface="Times New Roman"/>
                <a:sym typeface="Times New Roman"/>
              </a:rPr>
              <a:t> in analog transmission is </a:t>
            </a:r>
            <a:r>
              <a:rPr lang="en-US" sz="2400" b="1" i="0" u="none" strike="noStrike" cap="none" dirty="0">
                <a:solidFill>
                  <a:srgbClr val="000000"/>
                </a:solidFill>
                <a:latin typeface="Times New Roman"/>
                <a:ea typeface="Times New Roman"/>
                <a:cs typeface="Times New Roman"/>
                <a:sym typeface="Times New Roman"/>
              </a:rPr>
              <a:t>r=log</a:t>
            </a:r>
            <a:r>
              <a:rPr lang="en-US" sz="2400" b="1" i="0" u="none" strike="noStrike" cap="none" baseline="-25000" dirty="0">
                <a:solidFill>
                  <a:srgbClr val="000000"/>
                </a:solidFill>
                <a:latin typeface="Times New Roman"/>
                <a:ea typeface="Times New Roman"/>
                <a:cs typeface="Times New Roman"/>
                <a:sym typeface="Times New Roman"/>
              </a:rPr>
              <a:t>2</a:t>
            </a:r>
            <a:r>
              <a:rPr lang="en-US" sz="2400" b="1" i="0" u="none" strike="noStrike" cap="none" dirty="0">
                <a:solidFill>
                  <a:srgbClr val="000000"/>
                </a:solidFill>
                <a:latin typeface="Times New Roman"/>
                <a:ea typeface="Times New Roman"/>
                <a:cs typeface="Times New Roman"/>
                <a:sym typeface="Times New Roman"/>
              </a:rPr>
              <a:t>L</a:t>
            </a:r>
            <a:r>
              <a:rPr lang="en-US" sz="2400" b="0" i="0" u="none" strike="noStrike" cap="none" dirty="0">
                <a:solidFill>
                  <a:srgbClr val="000000"/>
                </a:solidFill>
                <a:latin typeface="Times New Roman"/>
                <a:ea typeface="Times New Roman"/>
                <a:cs typeface="Times New Roman"/>
                <a:sym typeface="Times New Roman"/>
              </a:rPr>
              <a:t>, where L is type of signal element</a:t>
            </a:r>
            <a:endParaRPr sz="2400" b="0" i="0" u="none" strike="noStrike" cap="none" dirty="0">
              <a:solidFill>
                <a:srgbClr val="000000"/>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1761052450"/>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p:cNvSpPr>
            <a:spLocks noGrp="1"/>
          </p:cNvSpPr>
          <p:nvPr>
            <p:ph type="dt" idx="10"/>
          </p:nvPr>
        </p:nvSpPr>
        <p:spPr/>
        <p:txBody>
          <a:bodyPr/>
          <a:lstStyle/>
          <a:p>
            <a:fld id="{F5FF2645-4143-4229-822F-59659D3637BE}" type="datetime1">
              <a:rPr lang="en-US" smtClean="0"/>
              <a:t>2/1/2024</a:t>
            </a:fld>
            <a:endParaRPr lang="en-US"/>
          </a:p>
        </p:txBody>
      </p:sp>
      <p:sp>
        <p:nvSpPr>
          <p:cNvPr id="6" name="Footer Placeholder 5"/>
          <p:cNvSpPr>
            <a:spLocks noGrp="1"/>
          </p:cNvSpPr>
          <p:nvPr>
            <p:ph type="ftr" idx="11"/>
          </p:nvPr>
        </p:nvSpPr>
        <p:spPr/>
        <p:txBody>
          <a:bodyPr/>
          <a:lstStyle/>
          <a:p>
            <a:r>
              <a:rPr lang="en-GB" smtClean="0"/>
              <a:t>Unit 1                Computer Networks        SY BTech(CSE)    Semester-4               2023-24    </a:t>
            </a:r>
            <a:endParaRPr lang="en-GB"/>
          </a:p>
        </p:txBody>
      </p:sp>
      <p:sp>
        <p:nvSpPr>
          <p:cNvPr id="7" name="Slide Number Placeholder 6"/>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78</a:t>
            </a:fld>
            <a:endParaRPr lang="en"/>
          </a:p>
        </p:txBody>
      </p:sp>
      <p:sp>
        <p:nvSpPr>
          <p:cNvPr id="2" name="Title 1"/>
          <p:cNvSpPr>
            <a:spLocks noGrp="1"/>
          </p:cNvSpPr>
          <p:nvPr>
            <p:ph type="title" idx="4294967295"/>
          </p:nvPr>
        </p:nvSpPr>
        <p:spPr>
          <a:xfrm>
            <a:off x="1084482" y="779318"/>
            <a:ext cx="7543800" cy="565005"/>
          </a:xfrm>
        </p:spPr>
        <p:txBody>
          <a:bodyPr>
            <a:noAutofit/>
          </a:bodyPr>
          <a:lstStyle/>
          <a:p>
            <a:r>
              <a:rPr lang="en-US" sz="4400" b="1" dirty="0">
                <a:solidFill>
                  <a:srgbClr val="C00000"/>
                </a:solidFill>
                <a:latin typeface="Times New Roman" panose="02020603050405020304" pitchFamily="18" charset="0"/>
                <a:cs typeface="Times New Roman" panose="02020603050405020304" pitchFamily="18" charset="0"/>
              </a:rPr>
              <a:t>Analog-to-Digital Conversion</a:t>
            </a:r>
          </a:p>
        </p:txBody>
      </p:sp>
      <p:pic>
        <p:nvPicPr>
          <p:cNvPr id="4" name="Google Shape;186;p29"/>
          <p:cNvPicPr preferRelativeResize="0"/>
          <p:nvPr/>
        </p:nvPicPr>
        <p:blipFill rotWithShape="1">
          <a:blip r:embed="rId2">
            <a:alphaModFix/>
          </a:blip>
          <a:srcRect/>
          <a:stretch/>
        </p:blipFill>
        <p:spPr>
          <a:xfrm>
            <a:off x="41821" y="57411"/>
            <a:ext cx="739015" cy="721907"/>
          </a:xfrm>
          <a:prstGeom prst="rect">
            <a:avLst/>
          </a:prstGeom>
          <a:noFill/>
          <a:ln>
            <a:noFill/>
          </a:ln>
        </p:spPr>
      </p:pic>
      <p:sp>
        <p:nvSpPr>
          <p:cNvPr id="3" name="Rectangle 2"/>
          <p:cNvSpPr/>
          <p:nvPr/>
        </p:nvSpPr>
        <p:spPr>
          <a:xfrm>
            <a:off x="733215" y="1752222"/>
            <a:ext cx="7676148" cy="1754326"/>
          </a:xfrm>
          <a:prstGeom prst="rect">
            <a:avLst/>
          </a:prstGeom>
        </p:spPr>
        <p:txBody>
          <a:bodyPr wrap="square">
            <a:spAutoFit/>
          </a:bodyPr>
          <a:lstStyle/>
          <a:p>
            <a:r>
              <a:rPr lang="en-US" sz="3600" dirty="0">
                <a:solidFill>
                  <a:schemeClr val="tx1"/>
                </a:solidFill>
                <a:latin typeface="Times New Roman" panose="02020603050405020304" pitchFamily="18" charset="0"/>
                <a:cs typeface="Times New Roman" panose="02020603050405020304" pitchFamily="18" charset="0"/>
              </a:rPr>
              <a:t>Two techniques</a:t>
            </a:r>
          </a:p>
          <a:p>
            <a:pPr marL="1054100" lvl="1" indent="-457200">
              <a:buAutoNum type="arabicPeriod"/>
            </a:pPr>
            <a:r>
              <a:rPr lang="en-US" sz="3600" b="1" dirty="0" smtClean="0">
                <a:solidFill>
                  <a:schemeClr val="tx1"/>
                </a:solidFill>
                <a:latin typeface="Times New Roman" panose="02020603050405020304" pitchFamily="18" charset="0"/>
                <a:cs typeface="Times New Roman" panose="02020603050405020304" pitchFamily="18" charset="0"/>
              </a:rPr>
              <a:t>Pulse </a:t>
            </a:r>
            <a:r>
              <a:rPr lang="en-US" sz="3600" b="1" dirty="0">
                <a:solidFill>
                  <a:schemeClr val="tx1"/>
                </a:solidFill>
                <a:latin typeface="Times New Roman" panose="02020603050405020304" pitchFamily="18" charset="0"/>
                <a:cs typeface="Times New Roman" panose="02020603050405020304" pitchFamily="18" charset="0"/>
              </a:rPr>
              <a:t>Code Modulation (PCM) </a:t>
            </a:r>
            <a:endParaRPr lang="en-US" sz="3600" b="1" dirty="0" smtClean="0">
              <a:solidFill>
                <a:schemeClr val="tx1"/>
              </a:solidFill>
              <a:latin typeface="Times New Roman" panose="02020603050405020304" pitchFamily="18" charset="0"/>
              <a:cs typeface="Times New Roman" panose="02020603050405020304" pitchFamily="18" charset="0"/>
            </a:endParaRPr>
          </a:p>
          <a:p>
            <a:pPr marL="1054100" lvl="1" indent="-457200">
              <a:buAutoNum type="arabicPeriod"/>
            </a:pPr>
            <a:r>
              <a:rPr lang="en-US" sz="3600" b="1" dirty="0" smtClean="0">
                <a:solidFill>
                  <a:schemeClr val="tx1"/>
                </a:solidFill>
                <a:latin typeface="Times New Roman" panose="02020603050405020304" pitchFamily="18" charset="0"/>
                <a:cs typeface="Times New Roman" panose="02020603050405020304" pitchFamily="18" charset="0"/>
              </a:rPr>
              <a:t>Delta Modulation (</a:t>
            </a:r>
            <a:r>
              <a:rPr lang="en-US" sz="3600" b="1" dirty="0">
                <a:solidFill>
                  <a:schemeClr val="tx1"/>
                </a:solidFill>
                <a:latin typeface="Times New Roman" panose="02020603050405020304" pitchFamily="18" charset="0"/>
                <a:cs typeface="Times New Roman" panose="02020603050405020304" pitchFamily="18" charset="0"/>
              </a:rPr>
              <a:t>DM)</a:t>
            </a:r>
          </a:p>
        </p:txBody>
      </p:sp>
    </p:spTree>
    <p:extLst>
      <p:ext uri="{BB962C8B-B14F-4D97-AF65-F5344CB8AC3E}">
        <p14:creationId xmlns:p14="http://schemas.microsoft.com/office/powerpoint/2010/main" val="4077027638"/>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29"/>
          <p:cNvSpPr txBox="1">
            <a:spLocks noGrp="1"/>
          </p:cNvSpPr>
          <p:nvPr>
            <p:ph type="sldNum" idx="12"/>
          </p:nvPr>
        </p:nvSpPr>
        <p:spPr>
          <a:xfrm>
            <a:off x="7425344" y="4844839"/>
            <a:ext cx="984019" cy="273844"/>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en" sz="900">
                <a:solidFill>
                  <a:schemeClr val="dk1"/>
                </a:solidFill>
                <a:latin typeface="Times New Roman"/>
                <a:ea typeface="Times New Roman"/>
                <a:cs typeface="Times New Roman"/>
                <a:sym typeface="Times New Roman"/>
              </a:rPr>
              <a:t>79</a:t>
            </a:fld>
            <a:endParaRPr sz="900">
              <a:solidFill>
                <a:schemeClr val="dk1"/>
              </a:solidFill>
              <a:latin typeface="Times New Roman"/>
              <a:ea typeface="Times New Roman"/>
              <a:cs typeface="Times New Roman"/>
              <a:sym typeface="Times New Roman"/>
            </a:endParaRPr>
          </a:p>
        </p:txBody>
      </p:sp>
      <p:sp>
        <p:nvSpPr>
          <p:cNvPr id="185" name="Google Shape;185;p29"/>
          <p:cNvSpPr/>
          <p:nvPr/>
        </p:nvSpPr>
        <p:spPr>
          <a:xfrm>
            <a:off x="1045707" y="185433"/>
            <a:ext cx="7646230" cy="851629"/>
          </a:xfrm>
          <a:prstGeom prst="rect">
            <a:avLst/>
          </a:prstGeom>
          <a:noFill/>
          <a:ln>
            <a:noFill/>
          </a:ln>
        </p:spPr>
        <p:txBody>
          <a:bodyPr spcFirstLastPara="1" wrap="square" lIns="68575" tIns="34275" rIns="68575" bIns="34275" anchor="t" anchorCtr="0">
            <a:noAutofit/>
          </a:bodyPr>
          <a:lstStyle/>
          <a:p>
            <a:pPr fontAlgn="base"/>
            <a:r>
              <a:rPr lang="en-US" sz="2800" b="1" dirty="0">
                <a:solidFill>
                  <a:srgbClr val="7030A0"/>
                </a:solidFill>
                <a:latin typeface="Times New Roman" panose="02020603050405020304" pitchFamily="18" charset="0"/>
                <a:cs typeface="Times New Roman" panose="02020603050405020304" pitchFamily="18" charset="0"/>
              </a:rPr>
              <a:t>Analog-to-Digital Conversion</a:t>
            </a:r>
          </a:p>
        </p:txBody>
      </p:sp>
      <p:pic>
        <p:nvPicPr>
          <p:cNvPr id="186" name="Google Shape;186;p29"/>
          <p:cNvPicPr preferRelativeResize="0"/>
          <p:nvPr/>
        </p:nvPicPr>
        <p:blipFill rotWithShape="1">
          <a:blip r:embed="rId3">
            <a:alphaModFix/>
          </a:blip>
          <a:srcRect/>
          <a:stretch/>
        </p:blipFill>
        <p:spPr>
          <a:xfrm>
            <a:off x="41821" y="47020"/>
            <a:ext cx="739015" cy="528333"/>
          </a:xfrm>
          <a:prstGeom prst="rect">
            <a:avLst/>
          </a:prstGeom>
          <a:noFill/>
          <a:ln>
            <a:noFill/>
          </a:ln>
        </p:spPr>
      </p:pic>
      <p:sp>
        <p:nvSpPr>
          <p:cNvPr id="187" name="Google Shape;187;p29"/>
          <p:cNvSpPr txBox="1">
            <a:spLocks noGrp="1"/>
          </p:cNvSpPr>
          <p:nvPr>
            <p:ph type="dt" idx="10"/>
          </p:nvPr>
        </p:nvSpPr>
        <p:spPr>
          <a:xfrm>
            <a:off x="571500" y="4844838"/>
            <a:ext cx="2057400" cy="273900"/>
          </a:xfrm>
          <a:prstGeom prst="rect">
            <a:avLst/>
          </a:prstGeom>
          <a:noFill/>
          <a:ln>
            <a:noFill/>
          </a:ln>
        </p:spPr>
        <p:txBody>
          <a:bodyPr spcFirstLastPara="1" wrap="square" lIns="68575" tIns="34275" rIns="68575" bIns="34275" anchor="ctr" anchorCtr="0">
            <a:noAutofit/>
          </a:bodyPr>
          <a:lstStyle/>
          <a:p>
            <a:pPr marL="0" lvl="0" indent="0" algn="l" rtl="0">
              <a:spcBef>
                <a:spcPts val="0"/>
              </a:spcBef>
              <a:spcAft>
                <a:spcPts val="0"/>
              </a:spcAft>
              <a:buNone/>
            </a:pPr>
            <a:fld id="{0764E582-F1A8-4B8F-9835-D734A1F5FFF7}" type="datetime1">
              <a:rPr lang="en-US" sz="800" b="1" smtClean="0">
                <a:solidFill>
                  <a:schemeClr val="dk1"/>
                </a:solidFill>
                <a:latin typeface="Times New Roman"/>
                <a:cs typeface="Times New Roman"/>
                <a:sym typeface="Times New Roman"/>
              </a:rPr>
              <a:t>2/1/2024</a:t>
            </a:fld>
            <a:endParaRPr sz="800" b="1">
              <a:solidFill>
                <a:schemeClr val="dk1"/>
              </a:solidFill>
              <a:latin typeface="Times New Roman"/>
              <a:ea typeface="Times New Roman"/>
              <a:cs typeface="Times New Roman"/>
              <a:sym typeface="Times New Roman"/>
            </a:endParaRPr>
          </a:p>
        </p:txBody>
      </p:sp>
      <p:sp>
        <p:nvSpPr>
          <p:cNvPr id="188" name="Google Shape;188;p29"/>
          <p:cNvSpPr txBox="1">
            <a:spLocks noGrp="1"/>
          </p:cNvSpPr>
          <p:nvPr>
            <p:ph type="ftr" idx="11"/>
          </p:nvPr>
        </p:nvSpPr>
        <p:spPr>
          <a:xfrm>
            <a:off x="2764639" y="4844839"/>
            <a:ext cx="3617100" cy="2739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r>
              <a:rPr lang="en-GB" sz="800" b="1" smtClean="0">
                <a:solidFill>
                  <a:schemeClr val="dk1"/>
                </a:solidFill>
                <a:latin typeface="Times New Roman"/>
                <a:ea typeface="Times New Roman"/>
                <a:cs typeface="Times New Roman"/>
                <a:sym typeface="Times New Roman"/>
              </a:rPr>
              <a:t>Unit 1                Computer Networks        SY BTech(CSE)    Semester-4               2023-24    </a:t>
            </a:r>
            <a:endParaRPr sz="800" b="1">
              <a:solidFill>
                <a:schemeClr val="dk1"/>
              </a:solidFill>
              <a:latin typeface="Times New Roman"/>
              <a:ea typeface="Times New Roman"/>
              <a:cs typeface="Times New Roman"/>
              <a:sym typeface="Times New Roman"/>
            </a:endParaRPr>
          </a:p>
        </p:txBody>
      </p:sp>
      <p:sp>
        <p:nvSpPr>
          <p:cNvPr id="11" name="Content Placeholder 2">
            <a:extLst>
              <a:ext uri="{FF2B5EF4-FFF2-40B4-BE49-F238E27FC236}">
                <a16:creationId xmlns:a16="http://schemas.microsoft.com/office/drawing/2014/main" id="{0CD041D6-7311-4E6D-8B50-3E0E8ED2438D}"/>
              </a:ext>
            </a:extLst>
          </p:cNvPr>
          <p:cNvSpPr txBox="1">
            <a:spLocks/>
          </p:cNvSpPr>
          <p:nvPr/>
        </p:nvSpPr>
        <p:spPr>
          <a:xfrm>
            <a:off x="229340" y="897194"/>
            <a:ext cx="8462597" cy="3216911"/>
          </a:xfrm>
          <a:prstGeom prst="rect">
            <a:avLst/>
          </a:prstGeom>
          <a:noFill/>
          <a:ln>
            <a:noFill/>
          </a:ln>
        </p:spPr>
        <p:txBody>
          <a:bodyPr spcFirstLastPara="1" wrap="square" lIns="0" tIns="34275" rIns="0" bIns="34275" anchor="t" anchorCtr="0">
            <a:noAutofit/>
          </a:bodyPr>
          <a:lstStyle>
            <a:defPPr marR="0" lvl="0" algn="l" rtl="0">
              <a:lnSpc>
                <a:spcPct val="100000"/>
              </a:lnSpc>
              <a:spcBef>
                <a:spcPts val="0"/>
              </a:spcBef>
              <a:spcAft>
                <a:spcPts val="0"/>
              </a:spcAft>
            </a:defPPr>
            <a:lvl1pPr marL="457200" marR="0" lvl="0" indent="-323850" algn="l" rtl="0">
              <a:lnSpc>
                <a:spcPct val="90000"/>
              </a:lnSpc>
              <a:spcBef>
                <a:spcPts val="900"/>
              </a:spcBef>
              <a:spcAft>
                <a:spcPts val="0"/>
              </a:spcAft>
              <a:buClr>
                <a:schemeClr val="accent1"/>
              </a:buClr>
              <a:buSzPts val="1500"/>
              <a:buFont typeface="Calibri"/>
              <a:buChar char=" "/>
              <a:defRPr sz="1500" b="0" i="0" u="none" strike="noStrike" cap="none">
                <a:solidFill>
                  <a:srgbClr val="3F3F3F"/>
                </a:solidFill>
                <a:latin typeface="Calibri"/>
                <a:ea typeface="Calibri"/>
                <a:cs typeface="Calibri"/>
                <a:sym typeface="Calibri"/>
              </a:defRPr>
            </a:lvl1pPr>
            <a:lvl2pPr marL="914400" marR="0" lvl="1" indent="-317500" algn="l" rtl="0">
              <a:lnSpc>
                <a:spcPct val="90000"/>
              </a:lnSpc>
              <a:spcBef>
                <a:spcPts val="2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2pPr>
            <a:lvl3pPr marL="1371600" marR="0" lvl="2" indent="-298450" algn="l" rtl="0">
              <a:lnSpc>
                <a:spcPct val="90000"/>
              </a:lnSpc>
              <a:spcBef>
                <a:spcPts val="300"/>
              </a:spcBef>
              <a:spcAft>
                <a:spcPts val="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3pPr>
            <a:lvl4pPr marL="1828800" marR="0" lvl="3" indent="-298450" algn="l" rtl="0">
              <a:lnSpc>
                <a:spcPct val="90000"/>
              </a:lnSpc>
              <a:spcBef>
                <a:spcPts val="300"/>
              </a:spcBef>
              <a:spcAft>
                <a:spcPts val="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4pPr>
            <a:lvl5pPr marL="2286000" marR="0" lvl="4" indent="-298450" algn="l" rtl="0">
              <a:lnSpc>
                <a:spcPct val="90000"/>
              </a:lnSpc>
              <a:spcBef>
                <a:spcPts val="300"/>
              </a:spcBef>
              <a:spcAft>
                <a:spcPts val="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5pPr>
            <a:lvl6pPr marL="2743200" marR="0" lvl="5" indent="-298450" algn="l" rtl="0">
              <a:lnSpc>
                <a:spcPct val="90000"/>
              </a:lnSpc>
              <a:spcBef>
                <a:spcPts val="300"/>
              </a:spcBef>
              <a:spcAft>
                <a:spcPts val="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6pPr>
            <a:lvl7pPr marL="3200400" marR="0" lvl="6" indent="-298450" algn="l" rtl="0">
              <a:lnSpc>
                <a:spcPct val="90000"/>
              </a:lnSpc>
              <a:spcBef>
                <a:spcPts val="300"/>
              </a:spcBef>
              <a:spcAft>
                <a:spcPts val="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7pPr>
            <a:lvl8pPr marL="3657600" marR="0" lvl="7" indent="-298450" algn="l" rtl="0">
              <a:lnSpc>
                <a:spcPct val="90000"/>
              </a:lnSpc>
              <a:spcBef>
                <a:spcPts val="300"/>
              </a:spcBef>
              <a:spcAft>
                <a:spcPts val="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8pPr>
            <a:lvl9pPr marL="4114800" marR="0" lvl="8" indent="-298450" algn="l" rtl="0">
              <a:lnSpc>
                <a:spcPct val="90000"/>
              </a:lnSpc>
              <a:spcBef>
                <a:spcPts val="300"/>
              </a:spcBef>
              <a:spcAft>
                <a:spcPts val="30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9pPr>
          </a:lstStyle>
          <a:p>
            <a:pPr>
              <a:buFont typeface="Wingdings" panose="05000000000000000000" pitchFamily="2" charset="2"/>
              <a:buChar char="Ø"/>
            </a:pPr>
            <a:r>
              <a:rPr lang="en-US" sz="2800" dirty="0">
                <a:solidFill>
                  <a:schemeClr val="tx1"/>
                </a:solidFill>
                <a:latin typeface="Times New Roman" panose="02020603050405020304" pitchFamily="18" charset="0"/>
                <a:cs typeface="Times New Roman" panose="02020603050405020304" pitchFamily="18" charset="0"/>
              </a:rPr>
              <a:t>A </a:t>
            </a:r>
            <a:r>
              <a:rPr lang="en-US" sz="2800" b="1" dirty="0">
                <a:solidFill>
                  <a:schemeClr val="tx1"/>
                </a:solidFill>
                <a:latin typeface="Times New Roman" panose="02020603050405020304" pitchFamily="18" charset="0"/>
                <a:cs typeface="Times New Roman" panose="02020603050405020304" pitchFamily="18" charset="0"/>
              </a:rPr>
              <a:t>digital signal </a:t>
            </a:r>
            <a:r>
              <a:rPr lang="en-US" sz="2800" dirty="0">
                <a:solidFill>
                  <a:schemeClr val="tx1"/>
                </a:solidFill>
                <a:latin typeface="Times New Roman" panose="02020603050405020304" pitchFamily="18" charset="0"/>
                <a:cs typeface="Times New Roman" panose="02020603050405020304" pitchFamily="18" charset="0"/>
              </a:rPr>
              <a:t>is </a:t>
            </a:r>
            <a:r>
              <a:rPr lang="en-US" sz="2800" b="1" dirty="0">
                <a:solidFill>
                  <a:srgbClr val="C00000"/>
                </a:solidFill>
                <a:latin typeface="Times New Roman" panose="02020603050405020304" pitchFamily="18" charset="0"/>
                <a:cs typeface="Times New Roman" panose="02020603050405020304" pitchFamily="18" charset="0"/>
              </a:rPr>
              <a:t>superior</a:t>
            </a:r>
            <a:r>
              <a:rPr lang="en-US" sz="2800" dirty="0">
                <a:solidFill>
                  <a:schemeClr val="tx1"/>
                </a:solidFill>
                <a:latin typeface="Times New Roman" panose="02020603050405020304" pitchFamily="18" charset="0"/>
                <a:cs typeface="Times New Roman" panose="02020603050405020304" pitchFamily="18" charset="0"/>
              </a:rPr>
              <a:t> to </a:t>
            </a:r>
            <a:r>
              <a:rPr lang="en-US" sz="2800" b="1" dirty="0">
                <a:solidFill>
                  <a:schemeClr val="tx1"/>
                </a:solidFill>
                <a:latin typeface="Times New Roman" panose="02020603050405020304" pitchFamily="18" charset="0"/>
                <a:cs typeface="Times New Roman" panose="02020603050405020304" pitchFamily="18" charset="0"/>
              </a:rPr>
              <a:t>an analog signal. </a:t>
            </a:r>
          </a:p>
          <a:p>
            <a:pPr>
              <a:buFont typeface="Wingdings" panose="05000000000000000000" pitchFamily="2" charset="2"/>
              <a:buChar char="Ø"/>
            </a:pPr>
            <a:r>
              <a:rPr lang="en-US" sz="2800" dirty="0">
                <a:solidFill>
                  <a:schemeClr val="tx1"/>
                </a:solidFill>
                <a:latin typeface="Times New Roman" panose="02020603050405020304" pitchFamily="18" charset="0"/>
                <a:cs typeface="Times New Roman" panose="02020603050405020304" pitchFamily="18" charset="0"/>
              </a:rPr>
              <a:t>It is more </a:t>
            </a:r>
            <a:r>
              <a:rPr lang="en-US" sz="2800" b="1" dirty="0">
                <a:solidFill>
                  <a:schemeClr val="tx1"/>
                </a:solidFill>
                <a:latin typeface="Times New Roman" panose="02020603050405020304" pitchFamily="18" charset="0"/>
                <a:cs typeface="Times New Roman" panose="02020603050405020304" pitchFamily="18" charset="0"/>
              </a:rPr>
              <a:t>robust </a:t>
            </a:r>
            <a:r>
              <a:rPr lang="en-US" sz="2800" dirty="0">
                <a:solidFill>
                  <a:schemeClr val="tx1"/>
                </a:solidFill>
                <a:latin typeface="Times New Roman" panose="02020603050405020304" pitchFamily="18" charset="0"/>
                <a:cs typeface="Times New Roman" panose="02020603050405020304" pitchFamily="18" charset="0"/>
              </a:rPr>
              <a:t>to noise and can easily be recovered, corrected and amplified. For this reason, it is better to change an analog signal to digital data. </a:t>
            </a:r>
          </a:p>
          <a:p>
            <a:r>
              <a:rPr lang="en-US" sz="2800" b="1" dirty="0">
                <a:solidFill>
                  <a:srgbClr val="7030A0"/>
                </a:solidFill>
                <a:latin typeface="Times New Roman" panose="02020603050405020304" pitchFamily="18" charset="0"/>
                <a:cs typeface="Times New Roman" panose="02020603050405020304" pitchFamily="18" charset="0"/>
              </a:rPr>
              <a:t>Analog-to-Digital Conversion:  </a:t>
            </a:r>
            <a:r>
              <a:rPr lang="en-US" sz="2800" dirty="0">
                <a:solidFill>
                  <a:schemeClr val="tx1"/>
                </a:solidFill>
                <a:latin typeface="Times New Roman" panose="02020603050405020304" pitchFamily="18" charset="0"/>
                <a:cs typeface="Times New Roman" panose="02020603050405020304" pitchFamily="18" charset="0"/>
              </a:rPr>
              <a:t>Two techniques</a:t>
            </a:r>
          </a:p>
          <a:p>
            <a:pPr marL="1111250" lvl="1" indent="-514350">
              <a:buAutoNum type="arabicPeriod"/>
            </a:pPr>
            <a:r>
              <a:rPr lang="en-US" sz="2800" b="1" dirty="0" smtClean="0">
                <a:solidFill>
                  <a:schemeClr val="tx1"/>
                </a:solidFill>
                <a:latin typeface="Times New Roman" panose="02020603050405020304" pitchFamily="18" charset="0"/>
                <a:cs typeface="Times New Roman" panose="02020603050405020304" pitchFamily="18" charset="0"/>
              </a:rPr>
              <a:t>Pulse </a:t>
            </a:r>
            <a:r>
              <a:rPr lang="en-US" sz="2800" b="1" dirty="0">
                <a:solidFill>
                  <a:schemeClr val="tx1"/>
                </a:solidFill>
                <a:latin typeface="Times New Roman" panose="02020603050405020304" pitchFamily="18" charset="0"/>
                <a:cs typeface="Times New Roman" panose="02020603050405020304" pitchFamily="18" charset="0"/>
              </a:rPr>
              <a:t>Code Modulation (PCM) </a:t>
            </a:r>
            <a:endParaRPr lang="en-US" sz="2800" b="1" dirty="0" smtClean="0">
              <a:solidFill>
                <a:schemeClr val="tx1"/>
              </a:solidFill>
              <a:latin typeface="Times New Roman" panose="02020603050405020304" pitchFamily="18" charset="0"/>
              <a:cs typeface="Times New Roman" panose="02020603050405020304" pitchFamily="18" charset="0"/>
            </a:endParaRPr>
          </a:p>
          <a:p>
            <a:pPr marL="1111250" lvl="1" indent="-514350">
              <a:buAutoNum type="arabicPeriod"/>
            </a:pPr>
            <a:r>
              <a:rPr lang="en-US" sz="2800" b="1" dirty="0" smtClean="0">
                <a:solidFill>
                  <a:schemeClr val="tx1"/>
                </a:solidFill>
                <a:latin typeface="Times New Roman" panose="02020603050405020304" pitchFamily="18" charset="0"/>
                <a:cs typeface="Times New Roman" panose="02020603050405020304" pitchFamily="18" charset="0"/>
              </a:rPr>
              <a:t>Delta Modulation (</a:t>
            </a:r>
            <a:r>
              <a:rPr lang="en-US" sz="2800" b="1" dirty="0">
                <a:solidFill>
                  <a:schemeClr val="tx1"/>
                </a:solidFill>
                <a:latin typeface="Times New Roman" panose="02020603050405020304" pitchFamily="18" charset="0"/>
                <a:cs typeface="Times New Roman" panose="02020603050405020304" pitchFamily="18" charset="0"/>
              </a:rPr>
              <a:t>DM</a:t>
            </a:r>
            <a:r>
              <a:rPr lang="en-US" sz="2800" b="1" dirty="0" smtClean="0">
                <a:solidFill>
                  <a:schemeClr val="tx1"/>
                </a:solidFill>
                <a:latin typeface="Times New Roman" panose="02020603050405020304" pitchFamily="18" charset="0"/>
                <a:cs typeface="Times New Roman" panose="02020603050405020304" pitchFamily="18" charset="0"/>
              </a:rPr>
              <a:t>)—only for self study</a:t>
            </a:r>
            <a:endParaRPr lang="en-US" sz="2800" b="1"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2077893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29"/>
          <p:cNvSpPr txBox="1">
            <a:spLocks noGrp="1"/>
          </p:cNvSpPr>
          <p:nvPr>
            <p:ph type="sldNum" idx="12"/>
          </p:nvPr>
        </p:nvSpPr>
        <p:spPr>
          <a:xfrm>
            <a:off x="7425344" y="4844839"/>
            <a:ext cx="984019" cy="273844"/>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en" sz="900">
                <a:solidFill>
                  <a:schemeClr val="dk1"/>
                </a:solidFill>
                <a:latin typeface="Times New Roman"/>
                <a:ea typeface="Times New Roman"/>
                <a:cs typeface="Times New Roman"/>
                <a:sym typeface="Times New Roman"/>
              </a:rPr>
              <a:t>8</a:t>
            </a:fld>
            <a:endParaRPr sz="900">
              <a:solidFill>
                <a:schemeClr val="dk1"/>
              </a:solidFill>
              <a:latin typeface="Times New Roman"/>
              <a:ea typeface="Times New Roman"/>
              <a:cs typeface="Times New Roman"/>
              <a:sym typeface="Times New Roman"/>
            </a:endParaRPr>
          </a:p>
        </p:txBody>
      </p:sp>
      <p:sp>
        <p:nvSpPr>
          <p:cNvPr id="185" name="Google Shape;185;p29"/>
          <p:cNvSpPr/>
          <p:nvPr/>
        </p:nvSpPr>
        <p:spPr>
          <a:xfrm>
            <a:off x="788193" y="131474"/>
            <a:ext cx="7940841" cy="4621290"/>
          </a:xfrm>
          <a:prstGeom prst="rect">
            <a:avLst/>
          </a:prstGeom>
          <a:noFill/>
          <a:ln>
            <a:noFill/>
          </a:ln>
        </p:spPr>
        <p:txBody>
          <a:bodyPr spcFirstLastPara="1" wrap="square" lIns="68575" tIns="34275" rIns="68575" bIns="34275" anchor="t" anchorCtr="0">
            <a:noAutofit/>
          </a:bodyPr>
          <a:lstStyle/>
          <a:p>
            <a:pPr lvl="0" algn="just"/>
            <a:r>
              <a:rPr lang="en-IN" sz="2400" b="1" dirty="0">
                <a:solidFill>
                  <a:srgbClr val="FF0000"/>
                </a:solidFill>
                <a:latin typeface="Times New Roman"/>
                <a:ea typeface="Times New Roman"/>
                <a:cs typeface="Times New Roman"/>
                <a:sym typeface="Times New Roman"/>
              </a:rPr>
              <a:t>Unit I: </a:t>
            </a:r>
            <a:r>
              <a:rPr lang="en-IN" sz="2200" b="1" dirty="0">
                <a:solidFill>
                  <a:srgbClr val="FF0000"/>
                </a:solidFill>
                <a:latin typeface="Times New Roman"/>
                <a:ea typeface="Times New Roman"/>
                <a:cs typeface="Times New Roman"/>
                <a:sym typeface="Times New Roman"/>
              </a:rPr>
              <a:t>Fundamentals of </a:t>
            </a:r>
            <a:r>
              <a:rPr lang="en-IN" sz="2200" b="1" dirty="0" smtClean="0">
                <a:solidFill>
                  <a:srgbClr val="FF0000"/>
                </a:solidFill>
                <a:latin typeface="Times New Roman"/>
                <a:ea typeface="Times New Roman"/>
                <a:cs typeface="Times New Roman"/>
                <a:sym typeface="Times New Roman"/>
              </a:rPr>
              <a:t>Networking </a:t>
            </a:r>
            <a:r>
              <a:rPr lang="en-IN" sz="2200" b="1" dirty="0">
                <a:solidFill>
                  <a:srgbClr val="FF0000"/>
                </a:solidFill>
                <a:latin typeface="Times New Roman"/>
                <a:ea typeface="Times New Roman"/>
                <a:cs typeface="Times New Roman"/>
                <a:sym typeface="Times New Roman"/>
              </a:rPr>
              <a:t>and </a:t>
            </a:r>
            <a:r>
              <a:rPr lang="en-IN" sz="2200" b="1" dirty="0" smtClean="0">
                <a:solidFill>
                  <a:srgbClr val="FF0000"/>
                </a:solidFill>
                <a:latin typeface="Times New Roman"/>
                <a:ea typeface="Times New Roman"/>
                <a:cs typeface="Times New Roman"/>
                <a:sym typeface="Times New Roman"/>
              </a:rPr>
              <a:t>Data </a:t>
            </a:r>
            <a:r>
              <a:rPr lang="en-IN" sz="2200" b="1" dirty="0">
                <a:solidFill>
                  <a:srgbClr val="FF0000"/>
                </a:solidFill>
                <a:latin typeface="Times New Roman"/>
                <a:ea typeface="Times New Roman"/>
                <a:cs typeface="Times New Roman"/>
                <a:sym typeface="Times New Roman"/>
              </a:rPr>
              <a:t>C</a:t>
            </a:r>
            <a:r>
              <a:rPr lang="en-IN" sz="2200" b="1" dirty="0" smtClean="0">
                <a:solidFill>
                  <a:srgbClr val="FF0000"/>
                </a:solidFill>
                <a:latin typeface="Times New Roman"/>
                <a:ea typeface="Times New Roman"/>
                <a:cs typeface="Times New Roman"/>
                <a:sym typeface="Times New Roman"/>
              </a:rPr>
              <a:t>ommunication</a:t>
            </a:r>
          </a:p>
          <a:p>
            <a:pPr lvl="0" algn="just"/>
            <a:endParaRPr lang="en-IN" sz="2000" b="1" dirty="0">
              <a:solidFill>
                <a:srgbClr val="FF0000"/>
              </a:solidFill>
              <a:latin typeface="Times New Roman"/>
              <a:ea typeface="Times New Roman"/>
              <a:cs typeface="Times New Roman"/>
              <a:sym typeface="Times New Roman"/>
            </a:endParaRPr>
          </a:p>
          <a:p>
            <a:pPr marL="342900" lvl="0" indent="-342900" algn="just">
              <a:buFont typeface="Wingdings" panose="05000000000000000000" pitchFamily="2" charset="2"/>
              <a:buChar char="Ø"/>
            </a:pPr>
            <a:r>
              <a:rPr lang="en-IN" sz="2300" b="1" dirty="0" smtClean="0">
                <a:solidFill>
                  <a:srgbClr val="C00000"/>
                </a:solidFill>
                <a:latin typeface="Times New Roman"/>
                <a:ea typeface="Times New Roman"/>
                <a:cs typeface="Times New Roman"/>
                <a:sym typeface="Times New Roman"/>
              </a:rPr>
              <a:t>Analog </a:t>
            </a:r>
            <a:r>
              <a:rPr lang="en-IN" sz="2300" b="1" dirty="0">
                <a:solidFill>
                  <a:srgbClr val="C00000"/>
                </a:solidFill>
                <a:latin typeface="Times New Roman"/>
                <a:ea typeface="Times New Roman"/>
                <a:cs typeface="Times New Roman"/>
                <a:sym typeface="Times New Roman"/>
              </a:rPr>
              <a:t>Transmission: </a:t>
            </a:r>
            <a:r>
              <a:rPr lang="en-IN" sz="2300" dirty="0">
                <a:solidFill>
                  <a:schemeClr val="tx1"/>
                </a:solidFill>
                <a:latin typeface="Times New Roman"/>
                <a:ea typeface="Times New Roman"/>
                <a:cs typeface="Times New Roman"/>
                <a:sym typeface="Times New Roman"/>
              </a:rPr>
              <a:t>Analog-to-Analog conversion, Digital-to-Analog </a:t>
            </a:r>
            <a:r>
              <a:rPr lang="en-IN" sz="2300" dirty="0" smtClean="0">
                <a:solidFill>
                  <a:schemeClr val="tx1"/>
                </a:solidFill>
                <a:latin typeface="Times New Roman"/>
                <a:ea typeface="Times New Roman"/>
                <a:cs typeface="Times New Roman"/>
                <a:sym typeface="Times New Roman"/>
              </a:rPr>
              <a:t>conversion.</a:t>
            </a:r>
          </a:p>
          <a:p>
            <a:pPr marL="342900" lvl="0" indent="-342900" algn="just">
              <a:buFont typeface="Wingdings" panose="05000000000000000000" pitchFamily="2" charset="2"/>
              <a:buChar char="Ø"/>
            </a:pPr>
            <a:r>
              <a:rPr lang="en-IN" sz="2300" b="1" dirty="0">
                <a:solidFill>
                  <a:srgbClr val="C00000"/>
                </a:solidFill>
                <a:latin typeface="Times New Roman"/>
                <a:ea typeface="Times New Roman"/>
                <a:cs typeface="Times New Roman"/>
                <a:sym typeface="Times New Roman"/>
              </a:rPr>
              <a:t>Digital Transmission: </a:t>
            </a:r>
            <a:r>
              <a:rPr lang="en-IN" sz="2300" dirty="0" smtClean="0">
                <a:solidFill>
                  <a:schemeClr val="tx1"/>
                </a:solidFill>
                <a:latin typeface="Times New Roman"/>
                <a:ea typeface="Times New Roman"/>
                <a:cs typeface="Times New Roman"/>
                <a:sym typeface="Times New Roman"/>
              </a:rPr>
              <a:t>Digital-to-Digital conversion </a:t>
            </a:r>
            <a:r>
              <a:rPr lang="en-IN" sz="2300" dirty="0">
                <a:solidFill>
                  <a:schemeClr val="tx1"/>
                </a:solidFill>
                <a:latin typeface="Times New Roman"/>
                <a:ea typeface="Times New Roman"/>
                <a:cs typeface="Times New Roman"/>
                <a:sym typeface="Times New Roman"/>
              </a:rPr>
              <a:t>(line coding, block coding, scrambling), Analog-to Digital conversion (Pulse Code Modulation, Delta Modulation) </a:t>
            </a:r>
          </a:p>
          <a:p>
            <a:pPr marL="342900" lvl="0" indent="-342900" algn="just">
              <a:buFont typeface="Wingdings" panose="05000000000000000000" pitchFamily="2" charset="2"/>
              <a:buChar char="Ø"/>
            </a:pPr>
            <a:r>
              <a:rPr lang="en-IN" sz="2300" b="1" dirty="0">
                <a:solidFill>
                  <a:srgbClr val="C00000"/>
                </a:solidFill>
                <a:latin typeface="Times New Roman"/>
                <a:ea typeface="Times New Roman"/>
                <a:cs typeface="Times New Roman"/>
                <a:sym typeface="Times New Roman"/>
              </a:rPr>
              <a:t>Types of Networks, </a:t>
            </a:r>
            <a:r>
              <a:rPr lang="en-IN" sz="2300" dirty="0">
                <a:solidFill>
                  <a:schemeClr val="tx1"/>
                </a:solidFill>
                <a:latin typeface="Times New Roman"/>
                <a:ea typeface="Times New Roman"/>
                <a:cs typeface="Times New Roman"/>
                <a:sym typeface="Times New Roman"/>
              </a:rPr>
              <a:t>Network Architectures, Network Topologies, </a:t>
            </a:r>
          </a:p>
          <a:p>
            <a:pPr marL="342900" lvl="0" indent="-342900" algn="just">
              <a:buFont typeface="Wingdings" panose="05000000000000000000" pitchFamily="2" charset="2"/>
              <a:buChar char="Ø"/>
            </a:pPr>
            <a:r>
              <a:rPr lang="en-IN" sz="2300" b="1" dirty="0">
                <a:solidFill>
                  <a:schemeClr val="tx1"/>
                </a:solidFill>
                <a:latin typeface="Times New Roman"/>
                <a:ea typeface="Times New Roman"/>
                <a:cs typeface="Times New Roman"/>
                <a:sym typeface="Times New Roman"/>
              </a:rPr>
              <a:t>Transmission media’s, </a:t>
            </a:r>
            <a:r>
              <a:rPr lang="en-IN" sz="2300" dirty="0">
                <a:solidFill>
                  <a:schemeClr val="tx1"/>
                </a:solidFill>
                <a:latin typeface="Times New Roman"/>
                <a:ea typeface="Times New Roman"/>
                <a:cs typeface="Times New Roman"/>
                <a:sym typeface="Times New Roman"/>
              </a:rPr>
              <a:t>Networking devices, OSI Model, TCP/IP </a:t>
            </a:r>
            <a:r>
              <a:rPr lang="en-IN" sz="2300" dirty="0" smtClean="0">
                <a:solidFill>
                  <a:schemeClr val="tx1"/>
                </a:solidFill>
                <a:latin typeface="Times New Roman"/>
                <a:ea typeface="Times New Roman"/>
                <a:cs typeface="Times New Roman"/>
                <a:sym typeface="Times New Roman"/>
              </a:rPr>
              <a:t>Reference </a:t>
            </a:r>
            <a:r>
              <a:rPr lang="en-IN" sz="2300" dirty="0">
                <a:solidFill>
                  <a:schemeClr val="tx1"/>
                </a:solidFill>
                <a:latin typeface="Times New Roman"/>
                <a:ea typeface="Times New Roman"/>
                <a:cs typeface="Times New Roman"/>
                <a:sym typeface="Times New Roman"/>
              </a:rPr>
              <a:t>Model, </a:t>
            </a:r>
            <a:endParaRPr lang="en-IN" sz="2300" dirty="0" smtClean="0">
              <a:solidFill>
                <a:schemeClr val="tx1"/>
              </a:solidFill>
              <a:latin typeface="Times New Roman"/>
              <a:ea typeface="Times New Roman"/>
              <a:cs typeface="Times New Roman"/>
              <a:sym typeface="Times New Roman"/>
            </a:endParaRPr>
          </a:p>
          <a:p>
            <a:pPr marL="342900" lvl="0" indent="-342900" algn="just">
              <a:buFont typeface="Wingdings" panose="05000000000000000000" pitchFamily="2" charset="2"/>
              <a:buChar char="Ø"/>
            </a:pPr>
            <a:r>
              <a:rPr lang="en-IN" sz="2300" b="1" dirty="0">
                <a:solidFill>
                  <a:schemeClr val="tx1"/>
                </a:solidFill>
                <a:latin typeface="Times New Roman"/>
                <a:ea typeface="Times New Roman"/>
                <a:cs typeface="Times New Roman"/>
                <a:sym typeface="Times New Roman"/>
              </a:rPr>
              <a:t>Ethernet standards. </a:t>
            </a:r>
            <a:endParaRPr sz="2300" b="1" dirty="0">
              <a:solidFill>
                <a:schemeClr val="tx1"/>
              </a:solidFill>
              <a:latin typeface="Times New Roman"/>
              <a:ea typeface="Times New Roman"/>
              <a:cs typeface="Times New Roman"/>
              <a:sym typeface="Times New Roman"/>
            </a:endParaRPr>
          </a:p>
        </p:txBody>
      </p:sp>
      <p:pic>
        <p:nvPicPr>
          <p:cNvPr id="186" name="Google Shape;186;p29"/>
          <p:cNvPicPr preferRelativeResize="0"/>
          <p:nvPr/>
        </p:nvPicPr>
        <p:blipFill rotWithShape="1">
          <a:blip r:embed="rId3">
            <a:alphaModFix/>
          </a:blip>
          <a:srcRect/>
          <a:stretch/>
        </p:blipFill>
        <p:spPr>
          <a:xfrm>
            <a:off x="41822" y="47020"/>
            <a:ext cx="740232" cy="662843"/>
          </a:xfrm>
          <a:prstGeom prst="rect">
            <a:avLst/>
          </a:prstGeom>
          <a:noFill/>
          <a:ln>
            <a:noFill/>
          </a:ln>
        </p:spPr>
      </p:pic>
      <p:sp>
        <p:nvSpPr>
          <p:cNvPr id="187" name="Google Shape;187;p29"/>
          <p:cNvSpPr txBox="1">
            <a:spLocks noGrp="1"/>
          </p:cNvSpPr>
          <p:nvPr>
            <p:ph type="dt" idx="10"/>
          </p:nvPr>
        </p:nvSpPr>
        <p:spPr>
          <a:xfrm>
            <a:off x="571500" y="4844838"/>
            <a:ext cx="2057400" cy="273900"/>
          </a:xfrm>
          <a:prstGeom prst="rect">
            <a:avLst/>
          </a:prstGeom>
          <a:noFill/>
          <a:ln>
            <a:noFill/>
          </a:ln>
        </p:spPr>
        <p:txBody>
          <a:bodyPr spcFirstLastPara="1" wrap="square" lIns="68575" tIns="34275" rIns="68575" bIns="34275" anchor="ctr" anchorCtr="0">
            <a:noAutofit/>
          </a:bodyPr>
          <a:lstStyle/>
          <a:p>
            <a:pPr marL="0" lvl="0" indent="0" algn="l" rtl="0">
              <a:spcBef>
                <a:spcPts val="0"/>
              </a:spcBef>
              <a:spcAft>
                <a:spcPts val="0"/>
              </a:spcAft>
              <a:buNone/>
            </a:pPr>
            <a:fld id="{340E5BB4-94EB-477E-A483-7472F99BE511}" type="datetime1">
              <a:rPr lang="en-US" sz="800" b="1" smtClean="0">
                <a:solidFill>
                  <a:schemeClr val="dk1"/>
                </a:solidFill>
                <a:latin typeface="Times New Roman"/>
                <a:cs typeface="Times New Roman"/>
                <a:sym typeface="Times New Roman"/>
              </a:rPr>
              <a:t>2/1/2024</a:t>
            </a:fld>
            <a:endParaRPr sz="800" b="1">
              <a:solidFill>
                <a:schemeClr val="dk1"/>
              </a:solidFill>
              <a:latin typeface="Times New Roman"/>
              <a:ea typeface="Times New Roman"/>
              <a:cs typeface="Times New Roman"/>
              <a:sym typeface="Times New Roman"/>
            </a:endParaRPr>
          </a:p>
        </p:txBody>
      </p:sp>
      <p:sp>
        <p:nvSpPr>
          <p:cNvPr id="188" name="Google Shape;188;p29"/>
          <p:cNvSpPr txBox="1">
            <a:spLocks noGrp="1"/>
          </p:cNvSpPr>
          <p:nvPr>
            <p:ph type="ftr" idx="11"/>
          </p:nvPr>
        </p:nvSpPr>
        <p:spPr>
          <a:xfrm>
            <a:off x="2764639" y="4844839"/>
            <a:ext cx="3617100" cy="2739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r>
              <a:rPr lang="en-GB" sz="800" b="1" smtClean="0">
                <a:solidFill>
                  <a:schemeClr val="dk1"/>
                </a:solidFill>
                <a:latin typeface="Times New Roman"/>
                <a:ea typeface="Times New Roman"/>
                <a:cs typeface="Times New Roman"/>
                <a:sym typeface="Times New Roman"/>
              </a:rPr>
              <a:t>Unit 1                Computer Networks        SY BTech(CSE)    Semester-4               2023-24    </a:t>
            </a:r>
            <a:endParaRPr sz="800" b="1">
              <a:solidFill>
                <a:schemeClr val="dk1"/>
              </a:solidFill>
              <a:latin typeface="Times New Roman"/>
              <a:ea typeface="Times New Roman"/>
              <a:cs typeface="Times New Roman"/>
              <a:sym typeface="Times New Roman"/>
            </a:endParaRPr>
          </a:p>
        </p:txBody>
      </p:sp>
      <p:cxnSp>
        <p:nvCxnSpPr>
          <p:cNvPr id="7" name="Google Shape;140;p149"/>
          <p:cNvCxnSpPr/>
          <p:nvPr/>
        </p:nvCxnSpPr>
        <p:spPr>
          <a:xfrm flipV="1">
            <a:off x="-10316" y="801937"/>
            <a:ext cx="9154316" cy="52706"/>
          </a:xfrm>
          <a:prstGeom prst="straightConnector1">
            <a:avLst/>
          </a:prstGeom>
          <a:noFill/>
          <a:ln w="9525" cap="flat" cmpd="sng">
            <a:solidFill>
              <a:srgbClr val="00B050"/>
            </a:solidFill>
            <a:prstDash val="solid"/>
            <a:miter lim="800000"/>
            <a:headEnd type="none" w="sm" len="sm"/>
            <a:tailEnd type="none" w="sm" len="sm"/>
          </a:ln>
        </p:spPr>
      </p:cxnSp>
      <p:sp>
        <p:nvSpPr>
          <p:cNvPr id="8" name="Google Shape;141;p149"/>
          <p:cNvSpPr/>
          <p:nvPr/>
        </p:nvSpPr>
        <p:spPr>
          <a:xfrm>
            <a:off x="146051" y="6356350"/>
            <a:ext cx="471487" cy="457200"/>
          </a:xfrm>
          <a:prstGeom prst="rect">
            <a:avLst/>
          </a:prstGeom>
          <a:solidFill>
            <a:srgbClr val="7030A0"/>
          </a:solidFill>
          <a:ln w="12700" cap="flat" cmpd="sng">
            <a:solidFill>
              <a:srgbClr val="7030A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cxnSp>
        <p:nvCxnSpPr>
          <p:cNvPr id="9" name="Google Shape;142;p149"/>
          <p:cNvCxnSpPr/>
          <p:nvPr/>
        </p:nvCxnSpPr>
        <p:spPr>
          <a:xfrm>
            <a:off x="727663" y="-34193"/>
            <a:ext cx="8104" cy="5015954"/>
          </a:xfrm>
          <a:prstGeom prst="straightConnector1">
            <a:avLst/>
          </a:prstGeom>
          <a:noFill/>
          <a:ln w="15875" cap="flat" cmpd="sng">
            <a:solidFill>
              <a:srgbClr val="00B050"/>
            </a:solidFill>
            <a:prstDash val="solid"/>
            <a:miter lim="800000"/>
            <a:headEnd type="none" w="sm" len="sm"/>
            <a:tailEnd type="none" w="sm" len="sm"/>
          </a:ln>
        </p:spPr>
      </p:cxnSp>
      <p:cxnSp>
        <p:nvCxnSpPr>
          <p:cNvPr id="10" name="Google Shape;143;p149"/>
          <p:cNvCxnSpPr/>
          <p:nvPr/>
        </p:nvCxnSpPr>
        <p:spPr>
          <a:xfrm>
            <a:off x="-10316" y="6264275"/>
            <a:ext cx="12192000" cy="0"/>
          </a:xfrm>
          <a:prstGeom prst="straightConnector1">
            <a:avLst/>
          </a:prstGeom>
          <a:noFill/>
          <a:ln w="15875" cap="flat" cmpd="sng">
            <a:solidFill>
              <a:srgbClr val="00B050"/>
            </a:solidFill>
            <a:prstDash val="solid"/>
            <a:miter lim="800000"/>
            <a:headEnd type="none" w="sm" len="sm"/>
            <a:tailEnd type="none" w="sm" len="sm"/>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29"/>
          <p:cNvSpPr txBox="1">
            <a:spLocks noGrp="1"/>
          </p:cNvSpPr>
          <p:nvPr>
            <p:ph type="sldNum" idx="12"/>
          </p:nvPr>
        </p:nvSpPr>
        <p:spPr>
          <a:xfrm>
            <a:off x="7425344" y="4844839"/>
            <a:ext cx="984019" cy="273844"/>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en" sz="900">
                <a:solidFill>
                  <a:schemeClr val="dk1"/>
                </a:solidFill>
                <a:latin typeface="Times New Roman"/>
                <a:ea typeface="Times New Roman"/>
                <a:cs typeface="Times New Roman"/>
                <a:sym typeface="Times New Roman"/>
              </a:rPr>
              <a:t>80</a:t>
            </a:fld>
            <a:endParaRPr sz="900">
              <a:solidFill>
                <a:schemeClr val="dk1"/>
              </a:solidFill>
              <a:latin typeface="Times New Roman"/>
              <a:ea typeface="Times New Roman"/>
              <a:cs typeface="Times New Roman"/>
              <a:sym typeface="Times New Roman"/>
            </a:endParaRPr>
          </a:p>
        </p:txBody>
      </p:sp>
      <p:sp>
        <p:nvSpPr>
          <p:cNvPr id="185" name="Google Shape;185;p29"/>
          <p:cNvSpPr/>
          <p:nvPr/>
        </p:nvSpPr>
        <p:spPr>
          <a:xfrm>
            <a:off x="1045707" y="185433"/>
            <a:ext cx="7646230" cy="851629"/>
          </a:xfrm>
          <a:prstGeom prst="rect">
            <a:avLst/>
          </a:prstGeom>
          <a:noFill/>
          <a:ln>
            <a:noFill/>
          </a:ln>
        </p:spPr>
        <p:txBody>
          <a:bodyPr spcFirstLastPara="1" wrap="square" lIns="68575" tIns="34275" rIns="68575" bIns="34275" anchor="t" anchorCtr="0">
            <a:noAutofit/>
          </a:bodyPr>
          <a:lstStyle/>
          <a:p>
            <a:pPr fontAlgn="base"/>
            <a:r>
              <a:rPr lang="en-US" sz="2800" b="1" dirty="0">
                <a:solidFill>
                  <a:srgbClr val="7030A0"/>
                </a:solidFill>
                <a:latin typeface="Times New Roman" panose="02020603050405020304" pitchFamily="18" charset="0"/>
                <a:cs typeface="Times New Roman" panose="02020603050405020304" pitchFamily="18" charset="0"/>
              </a:rPr>
              <a:t>Components of PCM encoder</a:t>
            </a:r>
          </a:p>
        </p:txBody>
      </p:sp>
      <p:pic>
        <p:nvPicPr>
          <p:cNvPr id="186" name="Google Shape;186;p29"/>
          <p:cNvPicPr preferRelativeResize="0"/>
          <p:nvPr/>
        </p:nvPicPr>
        <p:blipFill rotWithShape="1">
          <a:blip r:embed="rId3">
            <a:alphaModFix/>
          </a:blip>
          <a:srcRect/>
          <a:stretch/>
        </p:blipFill>
        <p:spPr>
          <a:xfrm>
            <a:off x="41821" y="47020"/>
            <a:ext cx="739015" cy="528333"/>
          </a:xfrm>
          <a:prstGeom prst="rect">
            <a:avLst/>
          </a:prstGeom>
          <a:noFill/>
          <a:ln>
            <a:noFill/>
          </a:ln>
        </p:spPr>
      </p:pic>
      <p:sp>
        <p:nvSpPr>
          <p:cNvPr id="187" name="Google Shape;187;p29"/>
          <p:cNvSpPr txBox="1">
            <a:spLocks noGrp="1"/>
          </p:cNvSpPr>
          <p:nvPr>
            <p:ph type="dt" idx="10"/>
          </p:nvPr>
        </p:nvSpPr>
        <p:spPr>
          <a:xfrm>
            <a:off x="571500" y="4844838"/>
            <a:ext cx="2057400" cy="273900"/>
          </a:xfrm>
          <a:prstGeom prst="rect">
            <a:avLst/>
          </a:prstGeom>
          <a:noFill/>
          <a:ln>
            <a:noFill/>
          </a:ln>
        </p:spPr>
        <p:txBody>
          <a:bodyPr spcFirstLastPara="1" wrap="square" lIns="68575" tIns="34275" rIns="68575" bIns="34275" anchor="ctr" anchorCtr="0">
            <a:noAutofit/>
          </a:bodyPr>
          <a:lstStyle/>
          <a:p>
            <a:pPr marL="0" lvl="0" indent="0" algn="l" rtl="0">
              <a:spcBef>
                <a:spcPts val="0"/>
              </a:spcBef>
              <a:spcAft>
                <a:spcPts val="0"/>
              </a:spcAft>
              <a:buNone/>
            </a:pPr>
            <a:fld id="{070BBD56-657D-4FAF-9D43-F9F1023AA663}" type="datetime1">
              <a:rPr lang="en-US" sz="800" b="1" smtClean="0">
                <a:solidFill>
                  <a:schemeClr val="dk1"/>
                </a:solidFill>
                <a:latin typeface="Times New Roman"/>
                <a:cs typeface="Times New Roman"/>
                <a:sym typeface="Times New Roman"/>
              </a:rPr>
              <a:t>2/1/2024</a:t>
            </a:fld>
            <a:endParaRPr sz="800" b="1">
              <a:solidFill>
                <a:schemeClr val="dk1"/>
              </a:solidFill>
              <a:latin typeface="Times New Roman"/>
              <a:ea typeface="Times New Roman"/>
              <a:cs typeface="Times New Roman"/>
              <a:sym typeface="Times New Roman"/>
            </a:endParaRPr>
          </a:p>
        </p:txBody>
      </p:sp>
      <p:sp>
        <p:nvSpPr>
          <p:cNvPr id="188" name="Google Shape;188;p29"/>
          <p:cNvSpPr txBox="1">
            <a:spLocks noGrp="1"/>
          </p:cNvSpPr>
          <p:nvPr>
            <p:ph type="ftr" idx="11"/>
          </p:nvPr>
        </p:nvSpPr>
        <p:spPr>
          <a:xfrm>
            <a:off x="2764639" y="4844839"/>
            <a:ext cx="3617100" cy="2739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r>
              <a:rPr lang="en-GB" sz="800" b="1" smtClean="0">
                <a:solidFill>
                  <a:schemeClr val="dk1"/>
                </a:solidFill>
                <a:latin typeface="Times New Roman"/>
                <a:ea typeface="Times New Roman"/>
                <a:cs typeface="Times New Roman"/>
                <a:sym typeface="Times New Roman"/>
              </a:rPr>
              <a:t>Unit 1                Computer Networks        SY BTech(CSE)    Semester-4               2023-24    </a:t>
            </a:r>
            <a:endParaRPr sz="800" b="1">
              <a:solidFill>
                <a:schemeClr val="dk1"/>
              </a:solidFill>
              <a:latin typeface="Times New Roman"/>
              <a:ea typeface="Times New Roman"/>
              <a:cs typeface="Times New Roman"/>
              <a:sym typeface="Times New Roman"/>
            </a:endParaRPr>
          </a:p>
        </p:txBody>
      </p:sp>
      <p:pic>
        <p:nvPicPr>
          <p:cNvPr id="8" name="Picture 6">
            <a:extLst>
              <a:ext uri="{FF2B5EF4-FFF2-40B4-BE49-F238E27FC236}">
                <a16:creationId xmlns:a16="http://schemas.microsoft.com/office/drawing/2014/main" id="{E2196078-DC0A-454B-A888-47FB7675722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25935" y="1432234"/>
            <a:ext cx="7363657" cy="3327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9">
            <a:extLst>
              <a:ext uri="{FF2B5EF4-FFF2-40B4-BE49-F238E27FC236}">
                <a16:creationId xmlns:a16="http://schemas.microsoft.com/office/drawing/2014/main" id="{1E1EAFC6-6926-4B60-ACE2-5B7418F37E70}"/>
              </a:ext>
            </a:extLst>
          </p:cNvPr>
          <p:cNvSpPr>
            <a:spLocks noChangeArrowheads="1"/>
          </p:cNvSpPr>
          <p:nvPr/>
        </p:nvSpPr>
        <p:spPr bwMode="auto">
          <a:xfrm>
            <a:off x="411328" y="765575"/>
            <a:ext cx="4818647" cy="18569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000" baseline="-14000">
                <a:solidFill>
                  <a:schemeClr val="tx1"/>
                </a:solidFill>
                <a:latin typeface="Times New Roman" panose="02020603050405020304" pitchFamily="18" charset="0"/>
              </a:defRPr>
            </a:lvl1pPr>
            <a:lvl2pPr marL="742950" indent="-285750">
              <a:defRPr sz="2000" baseline="-14000">
                <a:solidFill>
                  <a:schemeClr val="tx1"/>
                </a:solidFill>
                <a:latin typeface="Times New Roman" panose="02020603050405020304" pitchFamily="18" charset="0"/>
              </a:defRPr>
            </a:lvl2pPr>
            <a:lvl3pPr marL="1143000" indent="-228600">
              <a:defRPr sz="2000" baseline="-14000">
                <a:solidFill>
                  <a:schemeClr val="tx1"/>
                </a:solidFill>
                <a:latin typeface="Times New Roman" panose="02020603050405020304" pitchFamily="18" charset="0"/>
              </a:defRPr>
            </a:lvl3pPr>
            <a:lvl4pPr marL="1600200" indent="-228600">
              <a:defRPr sz="2000" baseline="-14000">
                <a:solidFill>
                  <a:schemeClr val="tx1"/>
                </a:solidFill>
                <a:latin typeface="Times New Roman" panose="02020603050405020304" pitchFamily="18" charset="0"/>
              </a:defRPr>
            </a:lvl4pPr>
            <a:lvl5pPr marL="2057400" indent="-228600">
              <a:defRPr sz="2000" baseline="-14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baseline="-14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baseline="-14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baseline="-14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baseline="-14000">
                <a:solidFill>
                  <a:schemeClr val="tx1"/>
                </a:solidFill>
                <a:latin typeface="Times New Roman" panose="02020603050405020304" pitchFamily="18" charset="0"/>
              </a:defRPr>
            </a:lvl9pPr>
          </a:lstStyle>
          <a:p>
            <a:r>
              <a:rPr lang="en-US" altLang="en-US" sz="2800" b="1" dirty="0"/>
              <a:t>Pulse Code Modulation. </a:t>
            </a:r>
          </a:p>
          <a:p>
            <a:r>
              <a:rPr lang="en-US" altLang="en-US" sz="2400" dirty="0"/>
              <a:t>Analog</a:t>
            </a:r>
            <a:r>
              <a:rPr lang="en-US" altLang="en-US" sz="2400" baseline="0" dirty="0"/>
              <a:t> </a:t>
            </a:r>
            <a:r>
              <a:rPr lang="en-US" altLang="en-US" sz="2400" dirty="0"/>
              <a:t>to digital conversion. Digitization. </a:t>
            </a:r>
          </a:p>
          <a:p>
            <a:r>
              <a:rPr lang="en-US" altLang="en-US" sz="2400" b="1" dirty="0"/>
              <a:t>1. </a:t>
            </a:r>
            <a:r>
              <a:rPr lang="en-US" altLang="en-US" sz="2400" dirty="0"/>
              <a:t>The analog signal is </a:t>
            </a:r>
            <a:r>
              <a:rPr lang="en-US" altLang="en-US" sz="2800" b="1" dirty="0">
                <a:solidFill>
                  <a:srgbClr val="C00000"/>
                </a:solidFill>
              </a:rPr>
              <a:t>sampled.</a:t>
            </a:r>
            <a:r>
              <a:rPr lang="en-US" altLang="en-US" sz="2400" dirty="0"/>
              <a:t/>
            </a:r>
            <a:br>
              <a:rPr lang="en-US" altLang="en-US" sz="2400" dirty="0"/>
            </a:br>
            <a:r>
              <a:rPr lang="en-US" altLang="en-US" sz="2400" b="1" dirty="0"/>
              <a:t>2. </a:t>
            </a:r>
            <a:r>
              <a:rPr lang="en-US" altLang="en-US" sz="2400" dirty="0"/>
              <a:t>The sampled signal is </a:t>
            </a:r>
            <a:r>
              <a:rPr lang="en-US" altLang="en-US" sz="2400" b="1" dirty="0">
                <a:solidFill>
                  <a:srgbClr val="C00000"/>
                </a:solidFill>
              </a:rPr>
              <a:t>quantized.</a:t>
            </a:r>
            <a:r>
              <a:rPr lang="en-US" altLang="en-US" sz="2400" dirty="0"/>
              <a:t/>
            </a:r>
            <a:br>
              <a:rPr lang="en-US" altLang="en-US" sz="2400" dirty="0"/>
            </a:br>
            <a:r>
              <a:rPr lang="en-US" altLang="en-US" sz="2400" b="1" dirty="0"/>
              <a:t>3. </a:t>
            </a:r>
            <a:r>
              <a:rPr lang="en-US" altLang="en-US" sz="2400" dirty="0"/>
              <a:t>The quantized values are </a:t>
            </a:r>
            <a:r>
              <a:rPr lang="en-US" altLang="en-US" sz="2400" b="1" dirty="0">
                <a:solidFill>
                  <a:srgbClr val="C00000"/>
                </a:solidFill>
              </a:rPr>
              <a:t>encoded</a:t>
            </a:r>
            <a:r>
              <a:rPr lang="en-US" altLang="en-US" sz="2400" dirty="0"/>
              <a:t> as streams of bits. </a:t>
            </a:r>
            <a:r>
              <a:rPr lang="en-US" altLang="en-US" sz="3200" dirty="0"/>
              <a:t/>
            </a:r>
            <a:br>
              <a:rPr lang="en-US" altLang="en-US" sz="3200" dirty="0"/>
            </a:br>
            <a:endParaRPr lang="en-US" altLang="en-US" sz="3200" dirty="0"/>
          </a:p>
        </p:txBody>
      </p:sp>
      <p:sp>
        <p:nvSpPr>
          <p:cNvPr id="2" name="TextBox 1"/>
          <p:cNvSpPr txBox="1"/>
          <p:nvPr/>
        </p:nvSpPr>
        <p:spPr>
          <a:xfrm>
            <a:off x="5407763" y="4508088"/>
            <a:ext cx="2258952" cy="276999"/>
          </a:xfrm>
          <a:prstGeom prst="rect">
            <a:avLst/>
          </a:prstGeom>
          <a:noFill/>
        </p:spPr>
        <p:txBody>
          <a:bodyPr wrap="none" rtlCol="0">
            <a:spAutoFit/>
          </a:bodyPr>
          <a:lstStyle/>
          <a:p>
            <a:r>
              <a:rPr lang="en-GB" sz="1200" b="1" dirty="0" smtClean="0"/>
              <a:t>Pulse Amplitude Modulation</a:t>
            </a:r>
            <a:endParaRPr lang="en-IN" sz="1200" b="1" dirty="0"/>
          </a:p>
        </p:txBody>
      </p:sp>
      <p:pic>
        <p:nvPicPr>
          <p:cNvPr id="4" name="Picture 3"/>
          <p:cNvPicPr>
            <a:picLocks noChangeAspect="1"/>
          </p:cNvPicPr>
          <p:nvPr/>
        </p:nvPicPr>
        <p:blipFill>
          <a:blip r:embed="rId5"/>
          <a:stretch>
            <a:fillRect/>
          </a:stretch>
        </p:blipFill>
        <p:spPr>
          <a:xfrm>
            <a:off x="5814103" y="106482"/>
            <a:ext cx="3275490" cy="571500"/>
          </a:xfrm>
          <a:prstGeom prst="rect">
            <a:avLst/>
          </a:prstGeom>
        </p:spPr>
      </p:pic>
      <p:pic>
        <p:nvPicPr>
          <p:cNvPr id="5" name="Picture 4"/>
          <p:cNvPicPr>
            <a:picLocks noChangeAspect="1"/>
          </p:cNvPicPr>
          <p:nvPr/>
        </p:nvPicPr>
        <p:blipFill>
          <a:blip r:embed="rId6"/>
          <a:stretch>
            <a:fillRect/>
          </a:stretch>
        </p:blipFill>
        <p:spPr>
          <a:xfrm>
            <a:off x="3568867" y="846889"/>
            <a:ext cx="4948656" cy="226266"/>
          </a:xfrm>
          <a:prstGeom prst="rect">
            <a:avLst/>
          </a:prstGeom>
        </p:spPr>
      </p:pic>
      <p:pic>
        <p:nvPicPr>
          <p:cNvPr id="6" name="Picture 5"/>
          <p:cNvPicPr>
            <a:picLocks noChangeAspect="1"/>
          </p:cNvPicPr>
          <p:nvPr/>
        </p:nvPicPr>
        <p:blipFill>
          <a:blip r:embed="rId7"/>
          <a:stretch>
            <a:fillRect/>
          </a:stretch>
        </p:blipFill>
        <p:spPr>
          <a:xfrm>
            <a:off x="8517523" y="846889"/>
            <a:ext cx="600075" cy="226265"/>
          </a:xfrm>
          <a:prstGeom prst="rect">
            <a:avLst/>
          </a:prstGeom>
        </p:spPr>
      </p:pic>
      <p:pic>
        <p:nvPicPr>
          <p:cNvPr id="7" name="Picture 6"/>
          <p:cNvPicPr>
            <a:picLocks noChangeAspect="1"/>
          </p:cNvPicPr>
          <p:nvPr/>
        </p:nvPicPr>
        <p:blipFill>
          <a:blip r:embed="rId8"/>
          <a:stretch>
            <a:fillRect/>
          </a:stretch>
        </p:blipFill>
        <p:spPr>
          <a:xfrm>
            <a:off x="6138704" y="3753836"/>
            <a:ext cx="3056021" cy="359080"/>
          </a:xfrm>
          <a:prstGeom prst="rect">
            <a:avLst/>
          </a:prstGeom>
        </p:spPr>
      </p:pic>
      <p:pic>
        <p:nvPicPr>
          <p:cNvPr id="9" name="Picture 8"/>
          <p:cNvPicPr>
            <a:picLocks noChangeAspect="1"/>
          </p:cNvPicPr>
          <p:nvPr/>
        </p:nvPicPr>
        <p:blipFill>
          <a:blip r:embed="rId9"/>
          <a:stretch>
            <a:fillRect/>
          </a:stretch>
        </p:blipFill>
        <p:spPr>
          <a:xfrm>
            <a:off x="7666715" y="4160383"/>
            <a:ext cx="1422878" cy="635659"/>
          </a:xfrm>
          <a:prstGeom prst="rect">
            <a:avLst/>
          </a:prstGeom>
        </p:spPr>
      </p:pic>
      <p:sp>
        <p:nvSpPr>
          <p:cNvPr id="17" name="TextBox 16"/>
          <p:cNvSpPr txBox="1"/>
          <p:nvPr/>
        </p:nvSpPr>
        <p:spPr>
          <a:xfrm>
            <a:off x="6935773" y="3555584"/>
            <a:ext cx="800219" cy="276999"/>
          </a:xfrm>
          <a:prstGeom prst="rect">
            <a:avLst/>
          </a:prstGeom>
          <a:noFill/>
        </p:spPr>
        <p:txBody>
          <a:bodyPr wrap="none" rtlCol="0">
            <a:spAutoFit/>
          </a:bodyPr>
          <a:lstStyle/>
          <a:p>
            <a:r>
              <a:rPr lang="en-GB" sz="1200" b="1" dirty="0" smtClean="0"/>
              <a:t>Encoder</a:t>
            </a:r>
            <a:endParaRPr lang="en-IN" sz="1200" b="1" dirty="0"/>
          </a:p>
        </p:txBody>
      </p:sp>
    </p:spTree>
    <p:extLst>
      <p:ext uri="{BB962C8B-B14F-4D97-AF65-F5344CB8AC3E}">
        <p14:creationId xmlns:p14="http://schemas.microsoft.com/office/powerpoint/2010/main" val="2157965452"/>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733"/>
        <p:cNvGrpSpPr/>
        <p:nvPr/>
      </p:nvGrpSpPr>
      <p:grpSpPr>
        <a:xfrm>
          <a:off x="0" y="0"/>
          <a:ext cx="0" cy="0"/>
          <a:chOff x="0" y="0"/>
          <a:chExt cx="0" cy="0"/>
        </a:xfrm>
      </p:grpSpPr>
      <p:sp>
        <p:nvSpPr>
          <p:cNvPr id="734" name="Google Shape;734;p83"/>
          <p:cNvSpPr txBox="1">
            <a:spLocks noGrp="1"/>
          </p:cNvSpPr>
          <p:nvPr>
            <p:ph type="sldNum" idx="12"/>
          </p:nvPr>
        </p:nvSpPr>
        <p:spPr>
          <a:xfrm>
            <a:off x="8472458" y="4663217"/>
            <a:ext cx="548700" cy="393600"/>
          </a:xfrm>
          <a:prstGeom prst="rect">
            <a:avLst/>
          </a:prstGeom>
          <a:noFill/>
          <a:ln>
            <a:noFill/>
          </a:ln>
        </p:spPr>
        <p:txBody>
          <a:bodyPr spcFirstLastPara="1" wrap="square" lIns="68575" tIns="34275" rIns="68575" bIns="34275" anchor="ctr" anchorCtr="0">
            <a:noAutofit/>
          </a:bodyPr>
          <a:lstStyle/>
          <a:p>
            <a:pPr marL="0" lvl="0" indent="0" algn="r" rtl="0">
              <a:lnSpc>
                <a:spcPct val="100000"/>
              </a:lnSpc>
              <a:spcBef>
                <a:spcPts val="0"/>
              </a:spcBef>
              <a:spcAft>
                <a:spcPts val="0"/>
              </a:spcAft>
              <a:buSzPts val="800"/>
              <a:buNone/>
            </a:pPr>
            <a:fld id="{00000000-1234-1234-1234-123412341234}" type="slidenum">
              <a:rPr lang="en-US"/>
              <a:t>81</a:t>
            </a:fld>
            <a:endParaRPr/>
          </a:p>
        </p:txBody>
      </p:sp>
      <p:pic>
        <p:nvPicPr>
          <p:cNvPr id="735" name="Google Shape;735;p83"/>
          <p:cNvPicPr preferRelativeResize="0"/>
          <p:nvPr/>
        </p:nvPicPr>
        <p:blipFill rotWithShape="1">
          <a:blip r:embed="rId3">
            <a:alphaModFix/>
          </a:blip>
          <a:srcRect/>
          <a:stretch/>
        </p:blipFill>
        <p:spPr>
          <a:xfrm>
            <a:off x="41821" y="47020"/>
            <a:ext cx="739015" cy="721907"/>
          </a:xfrm>
          <a:prstGeom prst="rect">
            <a:avLst/>
          </a:prstGeom>
          <a:noFill/>
          <a:ln>
            <a:noFill/>
          </a:ln>
        </p:spPr>
      </p:pic>
      <p:pic>
        <p:nvPicPr>
          <p:cNvPr id="736" name="Google Shape;736;p83"/>
          <p:cNvPicPr preferRelativeResize="0"/>
          <p:nvPr/>
        </p:nvPicPr>
        <p:blipFill rotWithShape="1">
          <a:blip r:embed="rId4">
            <a:alphaModFix/>
          </a:blip>
          <a:srcRect/>
          <a:stretch/>
        </p:blipFill>
        <p:spPr>
          <a:xfrm>
            <a:off x="3267308" y="768927"/>
            <a:ext cx="4842019" cy="1694655"/>
          </a:xfrm>
          <a:prstGeom prst="rect">
            <a:avLst/>
          </a:prstGeom>
          <a:noFill/>
          <a:ln>
            <a:noFill/>
          </a:ln>
        </p:spPr>
      </p:pic>
      <p:pic>
        <p:nvPicPr>
          <p:cNvPr id="737" name="Google Shape;737;p83"/>
          <p:cNvPicPr preferRelativeResize="0"/>
          <p:nvPr/>
        </p:nvPicPr>
        <p:blipFill rotWithShape="1">
          <a:blip r:embed="rId5">
            <a:alphaModFix/>
          </a:blip>
          <a:srcRect/>
          <a:stretch/>
        </p:blipFill>
        <p:spPr>
          <a:xfrm>
            <a:off x="3171055" y="2678518"/>
            <a:ext cx="5419244" cy="740690"/>
          </a:xfrm>
          <a:prstGeom prst="rect">
            <a:avLst/>
          </a:prstGeom>
          <a:noFill/>
          <a:ln>
            <a:noFill/>
          </a:ln>
        </p:spPr>
      </p:pic>
      <p:pic>
        <p:nvPicPr>
          <p:cNvPr id="738" name="Google Shape;738;p83"/>
          <p:cNvPicPr preferRelativeResize="0"/>
          <p:nvPr/>
        </p:nvPicPr>
        <p:blipFill rotWithShape="1">
          <a:blip r:embed="rId6">
            <a:alphaModFix/>
          </a:blip>
          <a:srcRect/>
          <a:stretch/>
        </p:blipFill>
        <p:spPr>
          <a:xfrm>
            <a:off x="3267308" y="3682716"/>
            <a:ext cx="2936015" cy="956123"/>
          </a:xfrm>
          <a:prstGeom prst="rect">
            <a:avLst/>
          </a:prstGeom>
          <a:noFill/>
          <a:ln>
            <a:noFill/>
          </a:ln>
        </p:spPr>
      </p:pic>
      <p:sp>
        <p:nvSpPr>
          <p:cNvPr id="739" name="Google Shape;739;p83"/>
          <p:cNvSpPr txBox="1"/>
          <p:nvPr/>
        </p:nvSpPr>
        <p:spPr>
          <a:xfrm>
            <a:off x="955964" y="312234"/>
            <a:ext cx="7543800" cy="456693"/>
          </a:xfrm>
          <a:prstGeom prst="rect">
            <a:avLst/>
          </a:prstGeom>
          <a:noFill/>
          <a:ln>
            <a:noFill/>
          </a:ln>
        </p:spPr>
        <p:txBody>
          <a:bodyPr spcFirstLastPara="1" wrap="square" lIns="68575" tIns="34275" rIns="68575" bIns="34275" anchor="b" anchorCtr="0">
            <a:normAutofit fontScale="92500" lnSpcReduction="10000"/>
          </a:bodyPr>
          <a:lstStyle/>
          <a:p>
            <a:pPr marL="0" marR="0" lvl="0" indent="0" algn="l" rtl="0">
              <a:lnSpc>
                <a:spcPct val="85000"/>
              </a:lnSpc>
              <a:spcBef>
                <a:spcPts val="0"/>
              </a:spcBef>
              <a:spcAft>
                <a:spcPts val="0"/>
              </a:spcAft>
              <a:buClr>
                <a:srgbClr val="3F3F3F"/>
              </a:buClr>
              <a:buSzPct val="108107"/>
              <a:buFont typeface="Calibri"/>
              <a:buNone/>
            </a:pPr>
            <a:r>
              <a:rPr lang="en-US" sz="3600" b="1" i="0" u="none" strike="noStrike" cap="none" dirty="0">
                <a:solidFill>
                  <a:srgbClr val="C00000"/>
                </a:solidFill>
                <a:latin typeface="Times New Roman"/>
                <a:ea typeface="Times New Roman"/>
                <a:cs typeface="Times New Roman"/>
                <a:sym typeface="Times New Roman"/>
              </a:rPr>
              <a:t>PCM</a:t>
            </a:r>
            <a:endParaRPr sz="1400" b="1" i="0" u="none" strike="noStrike" cap="none" dirty="0">
              <a:solidFill>
                <a:srgbClr val="000000"/>
              </a:solidFill>
              <a:sym typeface="Arial"/>
            </a:endParaRPr>
          </a:p>
        </p:txBody>
      </p:sp>
      <p:sp>
        <p:nvSpPr>
          <p:cNvPr id="740" name="Google Shape;740;p83"/>
          <p:cNvSpPr txBox="1"/>
          <p:nvPr/>
        </p:nvSpPr>
        <p:spPr>
          <a:xfrm>
            <a:off x="1492628" y="1267029"/>
            <a:ext cx="1854203" cy="456693"/>
          </a:xfrm>
          <a:prstGeom prst="rect">
            <a:avLst/>
          </a:prstGeom>
          <a:noFill/>
          <a:ln>
            <a:noFill/>
          </a:ln>
        </p:spPr>
        <p:txBody>
          <a:bodyPr spcFirstLastPara="1" wrap="square" lIns="68575" tIns="34275" rIns="68575" bIns="34275" anchor="b" anchorCtr="0">
            <a:normAutofit/>
          </a:bodyPr>
          <a:lstStyle/>
          <a:p>
            <a:pPr marL="0" marR="0" lvl="0" indent="0" algn="l" rtl="0">
              <a:lnSpc>
                <a:spcPct val="85000"/>
              </a:lnSpc>
              <a:spcBef>
                <a:spcPts val="0"/>
              </a:spcBef>
              <a:spcAft>
                <a:spcPts val="0"/>
              </a:spcAft>
              <a:buClr>
                <a:srgbClr val="3F3F3F"/>
              </a:buClr>
              <a:buSzPts val="3600"/>
              <a:buFont typeface="Calibri"/>
              <a:buNone/>
            </a:pPr>
            <a:r>
              <a:rPr lang="en-US" sz="2800" b="0" i="0" u="none" strike="noStrike" cap="none" dirty="0">
                <a:solidFill>
                  <a:srgbClr val="C00000"/>
                </a:solidFill>
                <a:latin typeface="Times New Roman"/>
                <a:ea typeface="Times New Roman"/>
                <a:cs typeface="Times New Roman"/>
                <a:sym typeface="Times New Roman"/>
              </a:rPr>
              <a:t>Advantages</a:t>
            </a:r>
            <a:endParaRPr sz="1400" b="0" i="0" u="none" strike="noStrike" cap="none" dirty="0">
              <a:solidFill>
                <a:srgbClr val="000000"/>
              </a:solidFill>
              <a:latin typeface="Arial"/>
              <a:ea typeface="Arial"/>
              <a:cs typeface="Arial"/>
              <a:sym typeface="Arial"/>
            </a:endParaRPr>
          </a:p>
        </p:txBody>
      </p:sp>
      <p:sp>
        <p:nvSpPr>
          <p:cNvPr id="741" name="Google Shape;741;p83"/>
          <p:cNvSpPr txBox="1"/>
          <p:nvPr/>
        </p:nvSpPr>
        <p:spPr>
          <a:xfrm>
            <a:off x="1492628" y="2820516"/>
            <a:ext cx="1854203" cy="456693"/>
          </a:xfrm>
          <a:prstGeom prst="rect">
            <a:avLst/>
          </a:prstGeom>
          <a:noFill/>
          <a:ln>
            <a:noFill/>
          </a:ln>
        </p:spPr>
        <p:txBody>
          <a:bodyPr spcFirstLastPara="1" wrap="square" lIns="68575" tIns="34275" rIns="68575" bIns="34275" anchor="b" anchorCtr="0">
            <a:normAutofit fontScale="62500" lnSpcReduction="20000"/>
          </a:bodyPr>
          <a:lstStyle/>
          <a:p>
            <a:pPr marL="0" marR="0" lvl="0" indent="0" algn="l" rtl="0">
              <a:lnSpc>
                <a:spcPct val="85000"/>
              </a:lnSpc>
              <a:spcBef>
                <a:spcPts val="0"/>
              </a:spcBef>
              <a:spcAft>
                <a:spcPts val="0"/>
              </a:spcAft>
              <a:buClr>
                <a:srgbClr val="3F3F3F"/>
              </a:buClr>
              <a:buSzPct val="142857"/>
              <a:buFont typeface="Calibri"/>
              <a:buNone/>
            </a:pPr>
            <a:r>
              <a:rPr lang="en-US" sz="3600" b="0" i="0" u="none" strike="noStrike" cap="none" dirty="0" smtClean="0">
                <a:solidFill>
                  <a:srgbClr val="C00000"/>
                </a:solidFill>
                <a:latin typeface="Times New Roman"/>
                <a:ea typeface="Times New Roman"/>
                <a:cs typeface="Times New Roman"/>
                <a:sym typeface="Times New Roman"/>
              </a:rPr>
              <a:t>Disadvantages</a:t>
            </a:r>
            <a:endParaRPr sz="3600" b="0" i="0" u="none" strike="noStrike" cap="none" dirty="0">
              <a:solidFill>
                <a:srgbClr val="C00000"/>
              </a:solidFill>
              <a:latin typeface="Times New Roman"/>
              <a:ea typeface="Times New Roman"/>
              <a:cs typeface="Times New Roman"/>
              <a:sym typeface="Times New Roman"/>
            </a:endParaRPr>
          </a:p>
        </p:txBody>
      </p:sp>
      <p:sp>
        <p:nvSpPr>
          <p:cNvPr id="742" name="Google Shape;742;p83"/>
          <p:cNvSpPr txBox="1"/>
          <p:nvPr/>
        </p:nvSpPr>
        <p:spPr>
          <a:xfrm>
            <a:off x="1592981" y="3932430"/>
            <a:ext cx="1854203" cy="456693"/>
          </a:xfrm>
          <a:prstGeom prst="rect">
            <a:avLst/>
          </a:prstGeom>
          <a:noFill/>
          <a:ln>
            <a:noFill/>
          </a:ln>
        </p:spPr>
        <p:txBody>
          <a:bodyPr spcFirstLastPara="1" wrap="square" lIns="68575" tIns="34275" rIns="68575" bIns="34275" anchor="b" anchorCtr="0">
            <a:normAutofit fontScale="70000" lnSpcReduction="20000"/>
          </a:bodyPr>
          <a:lstStyle/>
          <a:p>
            <a:pPr marL="0" marR="0" lvl="0" indent="0" algn="l" rtl="0">
              <a:lnSpc>
                <a:spcPct val="85000"/>
              </a:lnSpc>
              <a:spcBef>
                <a:spcPts val="0"/>
              </a:spcBef>
              <a:spcAft>
                <a:spcPts val="0"/>
              </a:spcAft>
              <a:buClr>
                <a:srgbClr val="3F3F3F"/>
              </a:buClr>
              <a:buSzPct val="142857"/>
              <a:buFont typeface="Calibri"/>
              <a:buNone/>
            </a:pPr>
            <a:r>
              <a:rPr lang="en-US" sz="3600" b="0" i="0" u="none" strike="noStrike" cap="none">
                <a:solidFill>
                  <a:srgbClr val="C00000"/>
                </a:solidFill>
                <a:latin typeface="Times New Roman"/>
                <a:ea typeface="Times New Roman"/>
                <a:cs typeface="Times New Roman"/>
                <a:sym typeface="Times New Roman"/>
              </a:rPr>
              <a:t>Applications</a:t>
            </a: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467973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29"/>
          <p:cNvSpPr txBox="1">
            <a:spLocks noGrp="1"/>
          </p:cNvSpPr>
          <p:nvPr>
            <p:ph type="sldNum" idx="12"/>
          </p:nvPr>
        </p:nvSpPr>
        <p:spPr>
          <a:xfrm>
            <a:off x="7425344" y="4844839"/>
            <a:ext cx="984019" cy="273844"/>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en" sz="900">
                <a:solidFill>
                  <a:schemeClr val="dk1"/>
                </a:solidFill>
                <a:latin typeface="Times New Roman" panose="02020603050405020304" pitchFamily="18" charset="0"/>
                <a:ea typeface="Times New Roman"/>
                <a:cs typeface="Times New Roman" panose="02020603050405020304" pitchFamily="18" charset="0"/>
                <a:sym typeface="Times New Roman"/>
              </a:rPr>
              <a:t>82</a:t>
            </a:fld>
            <a:endParaRPr sz="900">
              <a:solidFill>
                <a:schemeClr val="dk1"/>
              </a:solidFill>
              <a:latin typeface="Times New Roman" panose="02020603050405020304" pitchFamily="18" charset="0"/>
              <a:ea typeface="Times New Roman"/>
              <a:cs typeface="Times New Roman" panose="02020603050405020304" pitchFamily="18" charset="0"/>
              <a:sym typeface="Times New Roman"/>
            </a:endParaRPr>
          </a:p>
        </p:txBody>
      </p:sp>
      <p:sp>
        <p:nvSpPr>
          <p:cNvPr id="185" name="Google Shape;185;p29"/>
          <p:cNvSpPr/>
          <p:nvPr/>
        </p:nvSpPr>
        <p:spPr>
          <a:xfrm>
            <a:off x="780836" y="230040"/>
            <a:ext cx="7646230" cy="851629"/>
          </a:xfrm>
          <a:prstGeom prst="rect">
            <a:avLst/>
          </a:prstGeom>
          <a:noFill/>
          <a:ln>
            <a:noFill/>
          </a:ln>
        </p:spPr>
        <p:txBody>
          <a:bodyPr spcFirstLastPara="1" wrap="square" lIns="68575" tIns="34275" rIns="68575" bIns="34275" anchor="t" anchorCtr="0">
            <a:noAutofit/>
          </a:bodyPr>
          <a:lstStyle/>
          <a:p>
            <a:r>
              <a:rPr lang="en-US" sz="2800" b="1" dirty="0">
                <a:solidFill>
                  <a:srgbClr val="7030A0"/>
                </a:solidFill>
                <a:latin typeface="Times New Roman" panose="02020603050405020304" pitchFamily="18" charset="0"/>
                <a:cs typeface="Times New Roman" panose="02020603050405020304" pitchFamily="18" charset="0"/>
              </a:rPr>
              <a:t>Delta </a:t>
            </a:r>
            <a:r>
              <a:rPr lang="en-US" sz="2800" b="1" dirty="0" smtClean="0">
                <a:solidFill>
                  <a:srgbClr val="7030A0"/>
                </a:solidFill>
                <a:latin typeface="Times New Roman" panose="02020603050405020304" pitchFamily="18" charset="0"/>
                <a:cs typeface="Times New Roman" panose="02020603050405020304" pitchFamily="18" charset="0"/>
              </a:rPr>
              <a:t>Modulator </a:t>
            </a:r>
            <a:r>
              <a:rPr lang="en-IN" b="1" dirty="0"/>
              <a:t>(Only for student’s information)</a:t>
            </a:r>
            <a:endParaRPr lang="en-IN" sz="2800" dirty="0"/>
          </a:p>
          <a:p>
            <a:r>
              <a:rPr lang="en-IN" sz="2800" dirty="0"/>
              <a:t/>
            </a:r>
            <a:br>
              <a:rPr lang="en-IN" sz="2800" dirty="0"/>
            </a:br>
            <a:endParaRPr lang="en-US" sz="2800" b="1" dirty="0">
              <a:solidFill>
                <a:srgbClr val="7030A0"/>
              </a:solidFill>
              <a:latin typeface="Times New Roman" panose="02020603050405020304" pitchFamily="18" charset="0"/>
              <a:cs typeface="Times New Roman" panose="02020603050405020304" pitchFamily="18" charset="0"/>
            </a:endParaRPr>
          </a:p>
        </p:txBody>
      </p:sp>
      <p:pic>
        <p:nvPicPr>
          <p:cNvPr id="186" name="Google Shape;186;p29"/>
          <p:cNvPicPr preferRelativeResize="0"/>
          <p:nvPr/>
        </p:nvPicPr>
        <p:blipFill rotWithShape="1">
          <a:blip r:embed="rId3">
            <a:alphaModFix/>
          </a:blip>
          <a:srcRect/>
          <a:stretch/>
        </p:blipFill>
        <p:spPr>
          <a:xfrm>
            <a:off x="41821" y="47020"/>
            <a:ext cx="739015" cy="528333"/>
          </a:xfrm>
          <a:prstGeom prst="rect">
            <a:avLst/>
          </a:prstGeom>
          <a:noFill/>
          <a:ln>
            <a:noFill/>
          </a:ln>
        </p:spPr>
      </p:pic>
      <p:sp>
        <p:nvSpPr>
          <p:cNvPr id="187" name="Google Shape;187;p29"/>
          <p:cNvSpPr txBox="1">
            <a:spLocks noGrp="1"/>
          </p:cNvSpPr>
          <p:nvPr>
            <p:ph type="dt" idx="10"/>
          </p:nvPr>
        </p:nvSpPr>
        <p:spPr>
          <a:xfrm>
            <a:off x="571500" y="4844838"/>
            <a:ext cx="2057400" cy="273900"/>
          </a:xfrm>
          <a:prstGeom prst="rect">
            <a:avLst/>
          </a:prstGeom>
          <a:noFill/>
          <a:ln>
            <a:noFill/>
          </a:ln>
        </p:spPr>
        <p:txBody>
          <a:bodyPr spcFirstLastPara="1" wrap="square" lIns="68575" tIns="34275" rIns="68575" bIns="34275" anchor="ctr" anchorCtr="0">
            <a:noAutofit/>
          </a:bodyPr>
          <a:lstStyle/>
          <a:p>
            <a:pPr marL="0" lvl="0" indent="0" algn="l" rtl="0">
              <a:spcBef>
                <a:spcPts val="0"/>
              </a:spcBef>
              <a:spcAft>
                <a:spcPts val="0"/>
              </a:spcAft>
              <a:buNone/>
            </a:pPr>
            <a:fld id="{6686FA29-4A09-4193-9622-04D9C6DFA001}" type="datetime1">
              <a:rPr lang="en-US" sz="800" b="1" smtClean="0">
                <a:solidFill>
                  <a:schemeClr val="dk1"/>
                </a:solidFill>
                <a:latin typeface="Times New Roman" panose="02020603050405020304" pitchFamily="18" charset="0"/>
                <a:cs typeface="Times New Roman" panose="02020603050405020304" pitchFamily="18" charset="0"/>
                <a:sym typeface="Times New Roman"/>
              </a:rPr>
              <a:t>2/1/2024</a:t>
            </a:fld>
            <a:endParaRPr sz="800" b="1">
              <a:solidFill>
                <a:schemeClr val="dk1"/>
              </a:solidFill>
              <a:latin typeface="Times New Roman" panose="02020603050405020304" pitchFamily="18" charset="0"/>
              <a:ea typeface="Times New Roman"/>
              <a:cs typeface="Times New Roman" panose="02020603050405020304" pitchFamily="18" charset="0"/>
              <a:sym typeface="Times New Roman"/>
            </a:endParaRPr>
          </a:p>
        </p:txBody>
      </p:sp>
      <p:sp>
        <p:nvSpPr>
          <p:cNvPr id="188" name="Google Shape;188;p29"/>
          <p:cNvSpPr txBox="1">
            <a:spLocks noGrp="1"/>
          </p:cNvSpPr>
          <p:nvPr>
            <p:ph type="ftr" idx="11"/>
          </p:nvPr>
        </p:nvSpPr>
        <p:spPr>
          <a:xfrm>
            <a:off x="2764639" y="4844839"/>
            <a:ext cx="3617100" cy="2739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r>
              <a:rPr lang="en-GB" sz="800" b="1" smtClean="0">
                <a:solidFill>
                  <a:schemeClr val="dk1"/>
                </a:solidFill>
                <a:latin typeface="Times New Roman" panose="02020603050405020304" pitchFamily="18" charset="0"/>
                <a:ea typeface="Times New Roman"/>
                <a:cs typeface="Times New Roman" panose="02020603050405020304" pitchFamily="18" charset="0"/>
                <a:sym typeface="Times New Roman"/>
              </a:rPr>
              <a:t>Unit 1                Computer Networks        SY BTech(CSE)    Semester-4               2023-24    </a:t>
            </a:r>
            <a:endParaRPr sz="800" b="1">
              <a:solidFill>
                <a:schemeClr val="dk1"/>
              </a:solidFill>
              <a:latin typeface="Times New Roman" panose="02020603050405020304" pitchFamily="18" charset="0"/>
              <a:ea typeface="Times New Roman"/>
              <a:cs typeface="Times New Roman" panose="02020603050405020304" pitchFamily="18" charset="0"/>
              <a:sym typeface="Times New Roman"/>
            </a:endParaRPr>
          </a:p>
        </p:txBody>
      </p:sp>
      <p:sp>
        <p:nvSpPr>
          <p:cNvPr id="12" name="Content Placeholder 2">
            <a:extLst>
              <a:ext uri="{FF2B5EF4-FFF2-40B4-BE49-F238E27FC236}">
                <a16:creationId xmlns:a16="http://schemas.microsoft.com/office/drawing/2014/main" id="{1CB85004-2A39-443E-8636-D2AA68B0DBB4}"/>
              </a:ext>
            </a:extLst>
          </p:cNvPr>
          <p:cNvSpPr txBox="1">
            <a:spLocks/>
          </p:cNvSpPr>
          <p:nvPr/>
        </p:nvSpPr>
        <p:spPr>
          <a:xfrm>
            <a:off x="236235" y="655854"/>
            <a:ext cx="8462597" cy="1818823"/>
          </a:xfrm>
          <a:prstGeom prst="rect">
            <a:avLst/>
          </a:prstGeom>
          <a:noFill/>
          <a:ln>
            <a:noFill/>
          </a:ln>
        </p:spPr>
        <p:txBody>
          <a:bodyPr spcFirstLastPara="1" wrap="square" lIns="0" tIns="34275" rIns="0" bIns="34275" anchor="t" anchorCtr="0">
            <a:noAutofit/>
          </a:bodyPr>
          <a:lstStyle>
            <a:defPPr marR="0" lvl="0" algn="l" rtl="0">
              <a:lnSpc>
                <a:spcPct val="100000"/>
              </a:lnSpc>
              <a:spcBef>
                <a:spcPts val="0"/>
              </a:spcBef>
              <a:spcAft>
                <a:spcPts val="0"/>
              </a:spcAft>
            </a:defPPr>
            <a:lvl1pPr marL="457200" marR="0" lvl="0" indent="-323850" algn="l" rtl="0">
              <a:lnSpc>
                <a:spcPct val="90000"/>
              </a:lnSpc>
              <a:spcBef>
                <a:spcPts val="900"/>
              </a:spcBef>
              <a:spcAft>
                <a:spcPts val="0"/>
              </a:spcAft>
              <a:buClr>
                <a:schemeClr val="accent1"/>
              </a:buClr>
              <a:buSzPts val="1500"/>
              <a:buFont typeface="Calibri"/>
              <a:buChar char=" "/>
              <a:defRPr sz="1500" b="0" i="0" u="none" strike="noStrike" cap="none">
                <a:solidFill>
                  <a:srgbClr val="3F3F3F"/>
                </a:solidFill>
                <a:latin typeface="Calibri"/>
                <a:ea typeface="Calibri"/>
                <a:cs typeface="Calibri"/>
                <a:sym typeface="Calibri"/>
              </a:defRPr>
            </a:lvl1pPr>
            <a:lvl2pPr marL="914400" marR="0" lvl="1" indent="-317500" algn="l" rtl="0">
              <a:lnSpc>
                <a:spcPct val="90000"/>
              </a:lnSpc>
              <a:spcBef>
                <a:spcPts val="2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2pPr>
            <a:lvl3pPr marL="1371600" marR="0" lvl="2" indent="-298450" algn="l" rtl="0">
              <a:lnSpc>
                <a:spcPct val="90000"/>
              </a:lnSpc>
              <a:spcBef>
                <a:spcPts val="300"/>
              </a:spcBef>
              <a:spcAft>
                <a:spcPts val="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3pPr>
            <a:lvl4pPr marL="1828800" marR="0" lvl="3" indent="-298450" algn="l" rtl="0">
              <a:lnSpc>
                <a:spcPct val="90000"/>
              </a:lnSpc>
              <a:spcBef>
                <a:spcPts val="300"/>
              </a:spcBef>
              <a:spcAft>
                <a:spcPts val="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4pPr>
            <a:lvl5pPr marL="2286000" marR="0" lvl="4" indent="-298450" algn="l" rtl="0">
              <a:lnSpc>
                <a:spcPct val="90000"/>
              </a:lnSpc>
              <a:spcBef>
                <a:spcPts val="300"/>
              </a:spcBef>
              <a:spcAft>
                <a:spcPts val="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5pPr>
            <a:lvl6pPr marL="2743200" marR="0" lvl="5" indent="-298450" algn="l" rtl="0">
              <a:lnSpc>
                <a:spcPct val="90000"/>
              </a:lnSpc>
              <a:spcBef>
                <a:spcPts val="300"/>
              </a:spcBef>
              <a:spcAft>
                <a:spcPts val="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6pPr>
            <a:lvl7pPr marL="3200400" marR="0" lvl="6" indent="-298450" algn="l" rtl="0">
              <a:lnSpc>
                <a:spcPct val="90000"/>
              </a:lnSpc>
              <a:spcBef>
                <a:spcPts val="300"/>
              </a:spcBef>
              <a:spcAft>
                <a:spcPts val="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7pPr>
            <a:lvl8pPr marL="3657600" marR="0" lvl="7" indent="-298450" algn="l" rtl="0">
              <a:lnSpc>
                <a:spcPct val="90000"/>
              </a:lnSpc>
              <a:spcBef>
                <a:spcPts val="300"/>
              </a:spcBef>
              <a:spcAft>
                <a:spcPts val="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8pPr>
            <a:lvl9pPr marL="4114800" marR="0" lvl="8" indent="-298450" algn="l" rtl="0">
              <a:lnSpc>
                <a:spcPct val="90000"/>
              </a:lnSpc>
              <a:spcBef>
                <a:spcPts val="300"/>
              </a:spcBef>
              <a:spcAft>
                <a:spcPts val="30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9pPr>
          </a:lstStyle>
          <a:p>
            <a:pPr>
              <a:lnSpc>
                <a:spcPct val="100000"/>
              </a:lnSpc>
              <a:spcBef>
                <a:spcPts val="300"/>
              </a:spcBef>
              <a:spcAft>
                <a:spcPts val="300"/>
              </a:spcAft>
              <a:buClr>
                <a:schemeClr val="tx1"/>
              </a:buClr>
              <a:buSzPct val="150000"/>
              <a:buFont typeface="Wingdings" panose="05000000000000000000" pitchFamily="2" charset="2"/>
              <a:buChar char="Ø"/>
            </a:pPr>
            <a:r>
              <a:rPr lang="en-US" sz="1600" dirty="0">
                <a:solidFill>
                  <a:schemeClr val="tx1"/>
                </a:solidFill>
                <a:latin typeface="Times New Roman" panose="02020603050405020304" pitchFamily="18" charset="0"/>
                <a:cs typeface="Times New Roman" panose="02020603050405020304" pitchFamily="18" charset="0"/>
              </a:rPr>
              <a:t>PCM is a very complex technique. Other techniques have been developed to reduce the complexity of PCM. </a:t>
            </a:r>
          </a:p>
          <a:p>
            <a:pPr>
              <a:lnSpc>
                <a:spcPct val="100000"/>
              </a:lnSpc>
              <a:spcBef>
                <a:spcPts val="300"/>
              </a:spcBef>
              <a:spcAft>
                <a:spcPts val="300"/>
              </a:spcAft>
              <a:buClr>
                <a:schemeClr val="tx1"/>
              </a:buClr>
              <a:buSzPct val="150000"/>
              <a:buFont typeface="Wingdings" panose="05000000000000000000" pitchFamily="2" charset="2"/>
              <a:buChar char="Ø"/>
            </a:pPr>
            <a:r>
              <a:rPr lang="en-US" sz="1600" dirty="0">
                <a:solidFill>
                  <a:schemeClr val="tx1"/>
                </a:solidFill>
                <a:latin typeface="Times New Roman" panose="02020603050405020304" pitchFamily="18" charset="0"/>
                <a:cs typeface="Times New Roman" panose="02020603050405020304" pitchFamily="18" charset="0"/>
              </a:rPr>
              <a:t>The simplest is </a:t>
            </a:r>
            <a:r>
              <a:rPr lang="en-US" sz="1600" dirty="0">
                <a:solidFill>
                  <a:srgbClr val="FF0000"/>
                </a:solidFill>
                <a:latin typeface="Times New Roman" panose="02020603050405020304" pitchFamily="18" charset="0"/>
                <a:cs typeface="Times New Roman" panose="02020603050405020304" pitchFamily="18" charset="0"/>
              </a:rPr>
              <a:t>delta modulation. </a:t>
            </a:r>
          </a:p>
          <a:p>
            <a:pPr>
              <a:lnSpc>
                <a:spcPct val="100000"/>
              </a:lnSpc>
              <a:spcBef>
                <a:spcPts val="300"/>
              </a:spcBef>
              <a:spcAft>
                <a:spcPts val="300"/>
              </a:spcAft>
              <a:buClr>
                <a:schemeClr val="tx1"/>
              </a:buClr>
              <a:buSzPct val="150000"/>
              <a:buFont typeface="Wingdings" panose="05000000000000000000" pitchFamily="2" charset="2"/>
              <a:buChar char="Ø"/>
            </a:pPr>
            <a:r>
              <a:rPr lang="en-US" sz="1600" dirty="0">
                <a:solidFill>
                  <a:schemeClr val="tx1"/>
                </a:solidFill>
                <a:latin typeface="Times New Roman" panose="02020603050405020304" pitchFamily="18" charset="0"/>
                <a:cs typeface="Times New Roman" panose="02020603050405020304" pitchFamily="18" charset="0"/>
              </a:rPr>
              <a:t>PCM finds the value of the signal amplitude for each sample; DM finds the change from the previous sample. </a:t>
            </a:r>
          </a:p>
          <a:p>
            <a:pPr>
              <a:lnSpc>
                <a:spcPct val="100000"/>
              </a:lnSpc>
              <a:spcBef>
                <a:spcPts val="300"/>
              </a:spcBef>
              <a:spcAft>
                <a:spcPts val="300"/>
              </a:spcAft>
              <a:buClr>
                <a:schemeClr val="tx1"/>
              </a:buClr>
              <a:buSzPct val="150000"/>
              <a:buFont typeface="Wingdings" panose="05000000000000000000" pitchFamily="2" charset="2"/>
              <a:buChar char="Ø"/>
            </a:pPr>
            <a:r>
              <a:rPr lang="en-US" sz="1600" dirty="0">
                <a:solidFill>
                  <a:schemeClr val="tx1"/>
                </a:solidFill>
                <a:latin typeface="Times New Roman" panose="02020603050405020304" pitchFamily="18" charset="0"/>
                <a:cs typeface="Times New Roman" panose="02020603050405020304" pitchFamily="18" charset="0"/>
              </a:rPr>
              <a:t>Note that there are no code words here; bits are sent one after another. </a:t>
            </a:r>
          </a:p>
        </p:txBody>
      </p:sp>
      <p:pic>
        <p:nvPicPr>
          <p:cNvPr id="13" name="Picture 6">
            <a:extLst>
              <a:ext uri="{FF2B5EF4-FFF2-40B4-BE49-F238E27FC236}">
                <a16:creationId xmlns:a16="http://schemas.microsoft.com/office/drawing/2014/main" id="{3C60784D-8728-4F91-8AD5-B0D7D789D54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500" y="2459420"/>
            <a:ext cx="6846525" cy="26126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 Box 4">
            <a:extLst>
              <a:ext uri="{FF2B5EF4-FFF2-40B4-BE49-F238E27FC236}">
                <a16:creationId xmlns:a16="http://schemas.microsoft.com/office/drawing/2014/main" id="{31CD2E3C-47F1-4285-AD10-F86DEBEA70A2}"/>
              </a:ext>
            </a:extLst>
          </p:cNvPr>
          <p:cNvSpPr txBox="1">
            <a:spLocks noChangeArrowheads="1"/>
          </p:cNvSpPr>
          <p:nvPr/>
        </p:nvSpPr>
        <p:spPr bwMode="auto">
          <a:xfrm>
            <a:off x="5195483" y="2474677"/>
            <a:ext cx="394851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baseline="-14000">
                <a:solidFill>
                  <a:schemeClr val="tx1"/>
                </a:solidFill>
                <a:latin typeface="Times New Roman" panose="02020603050405020304" pitchFamily="18" charset="0"/>
              </a:defRPr>
            </a:lvl1pPr>
            <a:lvl2pPr marL="742950" indent="-285750">
              <a:defRPr sz="2000" baseline="-14000">
                <a:solidFill>
                  <a:schemeClr val="tx1"/>
                </a:solidFill>
                <a:latin typeface="Times New Roman" panose="02020603050405020304" pitchFamily="18" charset="0"/>
              </a:defRPr>
            </a:lvl2pPr>
            <a:lvl3pPr marL="1143000" indent="-228600">
              <a:defRPr sz="2000" baseline="-14000">
                <a:solidFill>
                  <a:schemeClr val="tx1"/>
                </a:solidFill>
                <a:latin typeface="Times New Roman" panose="02020603050405020304" pitchFamily="18" charset="0"/>
              </a:defRPr>
            </a:lvl3pPr>
            <a:lvl4pPr marL="1600200" indent="-228600">
              <a:defRPr sz="2000" baseline="-14000">
                <a:solidFill>
                  <a:schemeClr val="tx1"/>
                </a:solidFill>
                <a:latin typeface="Times New Roman" panose="02020603050405020304" pitchFamily="18" charset="0"/>
              </a:defRPr>
            </a:lvl4pPr>
            <a:lvl5pPr marL="2057400" indent="-228600">
              <a:defRPr sz="2000" baseline="-14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baseline="-14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baseline="-14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baseline="-14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baseline="-14000">
                <a:solidFill>
                  <a:schemeClr val="tx1"/>
                </a:solidFill>
                <a:latin typeface="Times New Roman" panose="02020603050405020304" pitchFamily="18" charset="0"/>
              </a:defRPr>
            </a:lvl9pPr>
          </a:lstStyle>
          <a:p>
            <a:r>
              <a:rPr lang="en-US" altLang="en-US" sz="1800" b="1" baseline="0" dirty="0">
                <a:solidFill>
                  <a:srgbClr val="FF0000"/>
                </a:solidFill>
                <a:cs typeface="Times New Roman" panose="02020603050405020304" pitchFamily="18" charset="0"/>
              </a:rPr>
              <a:t>Figure </a:t>
            </a:r>
            <a:r>
              <a:rPr lang="en-US" altLang="en-US" sz="1800" b="1" i="1" baseline="0" dirty="0">
                <a:solidFill>
                  <a:srgbClr val="FF0000"/>
                </a:solidFill>
                <a:cs typeface="Times New Roman" panose="02020603050405020304" pitchFamily="18" charset="0"/>
              </a:rPr>
              <a:t>The process of delta modulation</a:t>
            </a:r>
          </a:p>
        </p:txBody>
      </p:sp>
    </p:spTree>
    <p:extLst>
      <p:ext uri="{BB962C8B-B14F-4D97-AF65-F5344CB8AC3E}">
        <p14:creationId xmlns:p14="http://schemas.microsoft.com/office/powerpoint/2010/main" val="3278713899"/>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29"/>
          <p:cNvSpPr txBox="1">
            <a:spLocks noGrp="1"/>
          </p:cNvSpPr>
          <p:nvPr>
            <p:ph type="sldNum" idx="12"/>
          </p:nvPr>
        </p:nvSpPr>
        <p:spPr>
          <a:xfrm>
            <a:off x="7425344" y="4844839"/>
            <a:ext cx="984019" cy="273844"/>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en" sz="900">
                <a:solidFill>
                  <a:schemeClr val="dk1"/>
                </a:solidFill>
                <a:latin typeface="Times New Roman" panose="02020603050405020304" pitchFamily="18" charset="0"/>
                <a:ea typeface="Times New Roman"/>
                <a:cs typeface="Times New Roman" panose="02020603050405020304" pitchFamily="18" charset="0"/>
                <a:sym typeface="Times New Roman"/>
              </a:rPr>
              <a:t>83</a:t>
            </a:fld>
            <a:endParaRPr sz="900">
              <a:solidFill>
                <a:schemeClr val="dk1"/>
              </a:solidFill>
              <a:latin typeface="Times New Roman" panose="02020603050405020304" pitchFamily="18" charset="0"/>
              <a:ea typeface="Times New Roman"/>
              <a:cs typeface="Times New Roman" panose="02020603050405020304" pitchFamily="18" charset="0"/>
              <a:sym typeface="Times New Roman"/>
            </a:endParaRPr>
          </a:p>
        </p:txBody>
      </p:sp>
      <p:sp>
        <p:nvSpPr>
          <p:cNvPr id="185" name="Google Shape;185;p29"/>
          <p:cNvSpPr/>
          <p:nvPr/>
        </p:nvSpPr>
        <p:spPr>
          <a:xfrm>
            <a:off x="901151" y="47020"/>
            <a:ext cx="7646230" cy="851629"/>
          </a:xfrm>
          <a:prstGeom prst="rect">
            <a:avLst/>
          </a:prstGeom>
          <a:noFill/>
          <a:ln>
            <a:noFill/>
          </a:ln>
        </p:spPr>
        <p:txBody>
          <a:bodyPr spcFirstLastPara="1" wrap="square" lIns="68575" tIns="34275" rIns="68575" bIns="34275" anchor="t" anchorCtr="0">
            <a:noAutofit/>
          </a:bodyPr>
          <a:lstStyle/>
          <a:p>
            <a:r>
              <a:rPr lang="en-US" sz="2800" b="1" dirty="0">
                <a:solidFill>
                  <a:srgbClr val="7030A0"/>
                </a:solidFill>
                <a:latin typeface="Times New Roman" panose="02020603050405020304" pitchFamily="18" charset="0"/>
                <a:cs typeface="Times New Roman" panose="02020603050405020304" pitchFamily="18" charset="0"/>
              </a:rPr>
              <a:t>Delta </a:t>
            </a:r>
            <a:r>
              <a:rPr lang="en-US" sz="2800" b="1" dirty="0" smtClean="0">
                <a:solidFill>
                  <a:srgbClr val="7030A0"/>
                </a:solidFill>
                <a:latin typeface="Times New Roman" panose="02020603050405020304" pitchFamily="18" charset="0"/>
                <a:cs typeface="Times New Roman" panose="02020603050405020304" pitchFamily="18" charset="0"/>
              </a:rPr>
              <a:t>Modulation Components </a:t>
            </a:r>
            <a:r>
              <a:rPr lang="en-IN" b="1" dirty="0"/>
              <a:t>(Only for student’s information)</a:t>
            </a:r>
            <a:endParaRPr lang="en-IN" sz="2800" dirty="0"/>
          </a:p>
          <a:p>
            <a:r>
              <a:rPr lang="en-IN" sz="2800" dirty="0"/>
              <a:t/>
            </a:r>
            <a:br>
              <a:rPr lang="en-IN" sz="2800" dirty="0"/>
            </a:br>
            <a:endParaRPr lang="en-US" sz="2800" b="1" dirty="0">
              <a:solidFill>
                <a:srgbClr val="7030A0"/>
              </a:solidFill>
              <a:latin typeface="Times New Roman" panose="02020603050405020304" pitchFamily="18" charset="0"/>
              <a:cs typeface="Times New Roman" panose="02020603050405020304" pitchFamily="18" charset="0"/>
            </a:endParaRPr>
          </a:p>
        </p:txBody>
      </p:sp>
      <p:pic>
        <p:nvPicPr>
          <p:cNvPr id="186" name="Google Shape;186;p29"/>
          <p:cNvPicPr preferRelativeResize="0"/>
          <p:nvPr/>
        </p:nvPicPr>
        <p:blipFill rotWithShape="1">
          <a:blip r:embed="rId3">
            <a:alphaModFix/>
          </a:blip>
          <a:srcRect/>
          <a:stretch/>
        </p:blipFill>
        <p:spPr>
          <a:xfrm>
            <a:off x="41821" y="47020"/>
            <a:ext cx="739015" cy="528333"/>
          </a:xfrm>
          <a:prstGeom prst="rect">
            <a:avLst/>
          </a:prstGeom>
          <a:noFill/>
          <a:ln>
            <a:noFill/>
          </a:ln>
        </p:spPr>
      </p:pic>
      <p:sp>
        <p:nvSpPr>
          <p:cNvPr id="187" name="Google Shape;187;p29"/>
          <p:cNvSpPr txBox="1">
            <a:spLocks noGrp="1"/>
          </p:cNvSpPr>
          <p:nvPr>
            <p:ph type="dt" idx="10"/>
          </p:nvPr>
        </p:nvSpPr>
        <p:spPr>
          <a:xfrm>
            <a:off x="571500" y="4844838"/>
            <a:ext cx="2057400" cy="273900"/>
          </a:xfrm>
          <a:prstGeom prst="rect">
            <a:avLst/>
          </a:prstGeom>
          <a:noFill/>
          <a:ln>
            <a:noFill/>
          </a:ln>
        </p:spPr>
        <p:txBody>
          <a:bodyPr spcFirstLastPara="1" wrap="square" lIns="68575" tIns="34275" rIns="68575" bIns="34275" anchor="ctr" anchorCtr="0">
            <a:noAutofit/>
          </a:bodyPr>
          <a:lstStyle/>
          <a:p>
            <a:pPr marL="0" lvl="0" indent="0" algn="l" rtl="0">
              <a:spcBef>
                <a:spcPts val="0"/>
              </a:spcBef>
              <a:spcAft>
                <a:spcPts val="0"/>
              </a:spcAft>
              <a:buNone/>
            </a:pPr>
            <a:fld id="{D2C1DB40-7A2D-4614-90A0-00C35EABC526}" type="datetime1">
              <a:rPr lang="en-US" sz="800" b="1" smtClean="0">
                <a:solidFill>
                  <a:schemeClr val="dk1"/>
                </a:solidFill>
                <a:latin typeface="Times New Roman" panose="02020603050405020304" pitchFamily="18" charset="0"/>
                <a:cs typeface="Times New Roman" panose="02020603050405020304" pitchFamily="18" charset="0"/>
                <a:sym typeface="Times New Roman"/>
              </a:rPr>
              <a:t>2/1/2024</a:t>
            </a:fld>
            <a:endParaRPr sz="800" b="1">
              <a:solidFill>
                <a:schemeClr val="dk1"/>
              </a:solidFill>
              <a:latin typeface="Times New Roman" panose="02020603050405020304" pitchFamily="18" charset="0"/>
              <a:ea typeface="Times New Roman"/>
              <a:cs typeface="Times New Roman" panose="02020603050405020304" pitchFamily="18" charset="0"/>
              <a:sym typeface="Times New Roman"/>
            </a:endParaRPr>
          </a:p>
        </p:txBody>
      </p:sp>
      <p:sp>
        <p:nvSpPr>
          <p:cNvPr id="188" name="Google Shape;188;p29"/>
          <p:cNvSpPr txBox="1">
            <a:spLocks noGrp="1"/>
          </p:cNvSpPr>
          <p:nvPr>
            <p:ph type="ftr" idx="11"/>
          </p:nvPr>
        </p:nvSpPr>
        <p:spPr>
          <a:xfrm>
            <a:off x="2764639" y="4844839"/>
            <a:ext cx="3617100" cy="2739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r>
              <a:rPr lang="en-GB" sz="800" b="1" smtClean="0">
                <a:solidFill>
                  <a:schemeClr val="dk1"/>
                </a:solidFill>
                <a:latin typeface="Times New Roman" panose="02020603050405020304" pitchFamily="18" charset="0"/>
                <a:ea typeface="Times New Roman"/>
                <a:cs typeface="Times New Roman" panose="02020603050405020304" pitchFamily="18" charset="0"/>
                <a:sym typeface="Times New Roman"/>
              </a:rPr>
              <a:t>Unit 1                Computer Networks        SY BTech(CSE)    Semester-4               2023-24    </a:t>
            </a:r>
            <a:endParaRPr sz="800" b="1">
              <a:solidFill>
                <a:schemeClr val="dk1"/>
              </a:solidFill>
              <a:latin typeface="Times New Roman" panose="02020603050405020304" pitchFamily="18" charset="0"/>
              <a:ea typeface="Times New Roman"/>
              <a:cs typeface="Times New Roman" panose="02020603050405020304" pitchFamily="18" charset="0"/>
              <a:sym typeface="Times New Roman"/>
            </a:endParaRPr>
          </a:p>
        </p:txBody>
      </p:sp>
      <p:sp>
        <p:nvSpPr>
          <p:cNvPr id="12" name="Content Placeholder 2">
            <a:extLst>
              <a:ext uri="{FF2B5EF4-FFF2-40B4-BE49-F238E27FC236}">
                <a16:creationId xmlns:a16="http://schemas.microsoft.com/office/drawing/2014/main" id="{1CB85004-2A39-443E-8636-D2AA68B0DBB4}"/>
              </a:ext>
            </a:extLst>
          </p:cNvPr>
          <p:cNvSpPr txBox="1">
            <a:spLocks/>
          </p:cNvSpPr>
          <p:nvPr/>
        </p:nvSpPr>
        <p:spPr>
          <a:xfrm>
            <a:off x="224203" y="655854"/>
            <a:ext cx="8462597" cy="2165406"/>
          </a:xfrm>
          <a:prstGeom prst="rect">
            <a:avLst/>
          </a:prstGeom>
          <a:noFill/>
          <a:ln>
            <a:noFill/>
          </a:ln>
        </p:spPr>
        <p:txBody>
          <a:bodyPr spcFirstLastPara="1" wrap="square" lIns="0" tIns="34275" rIns="0" bIns="34275" anchor="t" anchorCtr="0">
            <a:noAutofit/>
          </a:bodyPr>
          <a:lstStyle>
            <a:defPPr marR="0" lvl="0" algn="l" rtl="0">
              <a:lnSpc>
                <a:spcPct val="100000"/>
              </a:lnSpc>
              <a:spcBef>
                <a:spcPts val="0"/>
              </a:spcBef>
              <a:spcAft>
                <a:spcPts val="0"/>
              </a:spcAft>
            </a:defPPr>
            <a:lvl1pPr marL="457200" marR="0" lvl="0" indent="-323850" algn="l" rtl="0">
              <a:lnSpc>
                <a:spcPct val="90000"/>
              </a:lnSpc>
              <a:spcBef>
                <a:spcPts val="900"/>
              </a:spcBef>
              <a:spcAft>
                <a:spcPts val="0"/>
              </a:spcAft>
              <a:buClr>
                <a:schemeClr val="accent1"/>
              </a:buClr>
              <a:buSzPts val="1500"/>
              <a:buFont typeface="Calibri"/>
              <a:buChar char=" "/>
              <a:defRPr sz="1500" b="0" i="0" u="none" strike="noStrike" cap="none">
                <a:solidFill>
                  <a:srgbClr val="3F3F3F"/>
                </a:solidFill>
                <a:latin typeface="Calibri"/>
                <a:ea typeface="Calibri"/>
                <a:cs typeface="Calibri"/>
                <a:sym typeface="Calibri"/>
              </a:defRPr>
            </a:lvl1pPr>
            <a:lvl2pPr marL="914400" marR="0" lvl="1" indent="-317500" algn="l" rtl="0">
              <a:lnSpc>
                <a:spcPct val="90000"/>
              </a:lnSpc>
              <a:spcBef>
                <a:spcPts val="2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2pPr>
            <a:lvl3pPr marL="1371600" marR="0" lvl="2" indent="-298450" algn="l" rtl="0">
              <a:lnSpc>
                <a:spcPct val="90000"/>
              </a:lnSpc>
              <a:spcBef>
                <a:spcPts val="300"/>
              </a:spcBef>
              <a:spcAft>
                <a:spcPts val="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3pPr>
            <a:lvl4pPr marL="1828800" marR="0" lvl="3" indent="-298450" algn="l" rtl="0">
              <a:lnSpc>
                <a:spcPct val="90000"/>
              </a:lnSpc>
              <a:spcBef>
                <a:spcPts val="300"/>
              </a:spcBef>
              <a:spcAft>
                <a:spcPts val="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4pPr>
            <a:lvl5pPr marL="2286000" marR="0" lvl="4" indent="-298450" algn="l" rtl="0">
              <a:lnSpc>
                <a:spcPct val="90000"/>
              </a:lnSpc>
              <a:spcBef>
                <a:spcPts val="300"/>
              </a:spcBef>
              <a:spcAft>
                <a:spcPts val="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5pPr>
            <a:lvl6pPr marL="2743200" marR="0" lvl="5" indent="-298450" algn="l" rtl="0">
              <a:lnSpc>
                <a:spcPct val="90000"/>
              </a:lnSpc>
              <a:spcBef>
                <a:spcPts val="300"/>
              </a:spcBef>
              <a:spcAft>
                <a:spcPts val="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6pPr>
            <a:lvl7pPr marL="3200400" marR="0" lvl="6" indent="-298450" algn="l" rtl="0">
              <a:lnSpc>
                <a:spcPct val="90000"/>
              </a:lnSpc>
              <a:spcBef>
                <a:spcPts val="300"/>
              </a:spcBef>
              <a:spcAft>
                <a:spcPts val="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7pPr>
            <a:lvl8pPr marL="3657600" marR="0" lvl="7" indent="-298450" algn="l" rtl="0">
              <a:lnSpc>
                <a:spcPct val="90000"/>
              </a:lnSpc>
              <a:spcBef>
                <a:spcPts val="300"/>
              </a:spcBef>
              <a:spcAft>
                <a:spcPts val="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8pPr>
            <a:lvl9pPr marL="4114800" marR="0" lvl="8" indent="-298450" algn="l" rtl="0">
              <a:lnSpc>
                <a:spcPct val="90000"/>
              </a:lnSpc>
              <a:spcBef>
                <a:spcPts val="300"/>
              </a:spcBef>
              <a:spcAft>
                <a:spcPts val="30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9pPr>
          </a:lstStyle>
          <a:p>
            <a:pPr>
              <a:lnSpc>
                <a:spcPct val="100000"/>
              </a:lnSpc>
              <a:spcBef>
                <a:spcPts val="300"/>
              </a:spcBef>
              <a:spcAft>
                <a:spcPts val="300"/>
              </a:spcAft>
              <a:buClr>
                <a:schemeClr val="tx1"/>
              </a:buClr>
              <a:buSzPct val="150000"/>
              <a:buFont typeface="Arial" panose="020B0604020202020204" pitchFamily="34" charset="0"/>
              <a:buChar char="•"/>
            </a:pPr>
            <a:r>
              <a:rPr lang="en-US" sz="1600" dirty="0">
                <a:solidFill>
                  <a:schemeClr val="tx1"/>
                </a:solidFill>
                <a:latin typeface="Times New Roman" panose="02020603050405020304" pitchFamily="18" charset="0"/>
                <a:cs typeface="Times New Roman" panose="02020603050405020304" pitchFamily="18" charset="0"/>
              </a:rPr>
              <a:t>Modulator: is used at the sender site to create a stream of bits from an analog signal. </a:t>
            </a:r>
          </a:p>
          <a:p>
            <a:pPr>
              <a:lnSpc>
                <a:spcPct val="100000"/>
              </a:lnSpc>
              <a:spcBef>
                <a:spcPts val="300"/>
              </a:spcBef>
              <a:spcAft>
                <a:spcPts val="300"/>
              </a:spcAft>
              <a:buClr>
                <a:schemeClr val="tx1"/>
              </a:buClr>
              <a:buSzPct val="150000"/>
              <a:buFont typeface="Arial" panose="020B0604020202020204" pitchFamily="34" charset="0"/>
              <a:buChar char="•"/>
            </a:pPr>
            <a:r>
              <a:rPr lang="en-US" sz="1600" dirty="0">
                <a:solidFill>
                  <a:schemeClr val="tx1"/>
                </a:solidFill>
                <a:latin typeface="Times New Roman" panose="02020603050405020304" pitchFamily="18" charset="0"/>
                <a:cs typeface="Times New Roman" panose="02020603050405020304" pitchFamily="18" charset="0"/>
              </a:rPr>
              <a:t>If the delta is positive, the process records a 1; if it is negative, the process records a 0. </a:t>
            </a:r>
          </a:p>
          <a:p>
            <a:pPr>
              <a:lnSpc>
                <a:spcPct val="100000"/>
              </a:lnSpc>
              <a:spcBef>
                <a:spcPts val="300"/>
              </a:spcBef>
              <a:spcAft>
                <a:spcPts val="300"/>
              </a:spcAft>
              <a:buClr>
                <a:schemeClr val="tx1"/>
              </a:buClr>
              <a:buSzPct val="150000"/>
              <a:buFont typeface="Arial" panose="020B0604020202020204" pitchFamily="34" charset="0"/>
              <a:buChar char="•"/>
            </a:pPr>
            <a:r>
              <a:rPr lang="en-US" sz="1600" dirty="0">
                <a:solidFill>
                  <a:schemeClr val="tx1"/>
                </a:solidFill>
                <a:latin typeface="Times New Roman" panose="02020603050405020304" pitchFamily="18" charset="0"/>
                <a:cs typeface="Times New Roman" panose="02020603050405020304" pitchFamily="18" charset="0"/>
              </a:rPr>
              <a:t>Base of comparison is required. Which is done by Staircase Maker. </a:t>
            </a:r>
          </a:p>
          <a:p>
            <a:pPr>
              <a:lnSpc>
                <a:spcPct val="100000"/>
              </a:lnSpc>
              <a:spcBef>
                <a:spcPts val="300"/>
              </a:spcBef>
              <a:spcAft>
                <a:spcPts val="300"/>
              </a:spcAft>
              <a:buClr>
                <a:schemeClr val="tx1"/>
              </a:buClr>
              <a:buSzPct val="150000"/>
              <a:buFont typeface="Arial" panose="020B0604020202020204" pitchFamily="34" charset="0"/>
              <a:buChar char="•"/>
            </a:pPr>
            <a:r>
              <a:rPr lang="en-US" sz="1600" dirty="0">
                <a:solidFill>
                  <a:schemeClr val="tx1"/>
                </a:solidFill>
                <a:latin typeface="Times New Roman" panose="02020603050405020304" pitchFamily="18" charset="0"/>
                <a:cs typeface="Times New Roman" panose="02020603050405020304" pitchFamily="18" charset="0"/>
              </a:rPr>
              <a:t>The modulator, at each sampling interval, compares the value of the analog signal with the last value of the staircase signal. </a:t>
            </a:r>
          </a:p>
          <a:p>
            <a:pPr>
              <a:lnSpc>
                <a:spcPct val="100000"/>
              </a:lnSpc>
              <a:spcBef>
                <a:spcPts val="300"/>
              </a:spcBef>
              <a:spcAft>
                <a:spcPts val="300"/>
              </a:spcAft>
              <a:buClr>
                <a:schemeClr val="tx1"/>
              </a:buClr>
              <a:buSzPct val="150000"/>
              <a:buFont typeface="Arial" panose="020B0604020202020204" pitchFamily="34" charset="0"/>
              <a:buChar char="•"/>
            </a:pPr>
            <a:r>
              <a:rPr lang="en-US" sz="1600" dirty="0">
                <a:solidFill>
                  <a:schemeClr val="tx1"/>
                </a:solidFill>
                <a:latin typeface="Times New Roman" panose="02020603050405020304" pitchFamily="18" charset="0"/>
                <a:cs typeface="Times New Roman" panose="02020603050405020304" pitchFamily="18" charset="0"/>
              </a:rPr>
              <a:t>Note that we need a delay unit to hold the staircase function for a period between two</a:t>
            </a:r>
            <a:br>
              <a:rPr lang="en-US" sz="1600" dirty="0">
                <a:solidFill>
                  <a:schemeClr val="tx1"/>
                </a:solidFill>
                <a:latin typeface="Times New Roman" panose="02020603050405020304" pitchFamily="18" charset="0"/>
                <a:cs typeface="Times New Roman" panose="02020603050405020304" pitchFamily="18" charset="0"/>
              </a:rPr>
            </a:br>
            <a:r>
              <a:rPr lang="en-US" sz="1600" dirty="0">
                <a:solidFill>
                  <a:schemeClr val="tx1"/>
                </a:solidFill>
                <a:latin typeface="Times New Roman" panose="02020603050405020304" pitchFamily="18" charset="0"/>
                <a:cs typeface="Times New Roman" panose="02020603050405020304" pitchFamily="18" charset="0"/>
              </a:rPr>
              <a:t>comparisons. </a:t>
            </a:r>
          </a:p>
          <a:p>
            <a:pPr>
              <a:lnSpc>
                <a:spcPct val="100000"/>
              </a:lnSpc>
              <a:spcBef>
                <a:spcPts val="300"/>
              </a:spcBef>
              <a:spcAft>
                <a:spcPts val="300"/>
              </a:spcAft>
              <a:buClr>
                <a:schemeClr val="tx1"/>
              </a:buClr>
              <a:buSzPct val="150000"/>
              <a:buFont typeface="Arial" panose="020B0604020202020204" pitchFamily="34" charset="0"/>
              <a:buChar char="•"/>
            </a:pPr>
            <a:endParaRPr lang="en-US" sz="1600" dirty="0">
              <a:solidFill>
                <a:schemeClr val="tx1"/>
              </a:solidFill>
              <a:latin typeface="Times New Roman" panose="02020603050405020304" pitchFamily="18" charset="0"/>
              <a:cs typeface="Times New Roman" panose="02020603050405020304" pitchFamily="18" charset="0"/>
            </a:endParaRPr>
          </a:p>
        </p:txBody>
      </p:sp>
      <p:pic>
        <p:nvPicPr>
          <p:cNvPr id="10" name="Picture 6">
            <a:extLst>
              <a:ext uri="{FF2B5EF4-FFF2-40B4-BE49-F238E27FC236}">
                <a16:creationId xmlns:a16="http://schemas.microsoft.com/office/drawing/2014/main" id="{6B08F950-C550-4905-98E5-B0A91CF5465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836" y="2766196"/>
            <a:ext cx="7337077" cy="1950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93153995"/>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29"/>
          <p:cNvSpPr txBox="1">
            <a:spLocks noGrp="1"/>
          </p:cNvSpPr>
          <p:nvPr>
            <p:ph type="sldNum" idx="12"/>
          </p:nvPr>
        </p:nvSpPr>
        <p:spPr>
          <a:xfrm>
            <a:off x="7425344" y="4844839"/>
            <a:ext cx="984019" cy="273844"/>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en" sz="900">
                <a:solidFill>
                  <a:schemeClr val="dk1"/>
                </a:solidFill>
                <a:latin typeface="Times New Roman" panose="02020603050405020304" pitchFamily="18" charset="0"/>
                <a:ea typeface="Times New Roman"/>
                <a:cs typeface="Times New Roman" panose="02020603050405020304" pitchFamily="18" charset="0"/>
                <a:sym typeface="Times New Roman"/>
              </a:rPr>
              <a:t>84</a:t>
            </a:fld>
            <a:endParaRPr sz="900">
              <a:solidFill>
                <a:schemeClr val="dk1"/>
              </a:solidFill>
              <a:latin typeface="Times New Roman" panose="02020603050405020304" pitchFamily="18" charset="0"/>
              <a:ea typeface="Times New Roman"/>
              <a:cs typeface="Times New Roman" panose="02020603050405020304" pitchFamily="18" charset="0"/>
              <a:sym typeface="Times New Roman"/>
            </a:endParaRPr>
          </a:p>
        </p:txBody>
      </p:sp>
      <p:sp>
        <p:nvSpPr>
          <p:cNvPr id="185" name="Google Shape;185;p29"/>
          <p:cNvSpPr/>
          <p:nvPr/>
        </p:nvSpPr>
        <p:spPr>
          <a:xfrm>
            <a:off x="780836" y="230040"/>
            <a:ext cx="8182690" cy="851629"/>
          </a:xfrm>
          <a:prstGeom prst="rect">
            <a:avLst/>
          </a:prstGeom>
          <a:noFill/>
          <a:ln>
            <a:noFill/>
          </a:ln>
        </p:spPr>
        <p:txBody>
          <a:bodyPr spcFirstLastPara="1" wrap="square" lIns="68575" tIns="34275" rIns="68575" bIns="34275" anchor="t" anchorCtr="0">
            <a:noAutofit/>
          </a:bodyPr>
          <a:lstStyle/>
          <a:p>
            <a:r>
              <a:rPr lang="en-US" sz="2800" b="1" dirty="0">
                <a:solidFill>
                  <a:srgbClr val="7030A0"/>
                </a:solidFill>
                <a:latin typeface="Times New Roman" panose="02020603050405020304" pitchFamily="18" charset="0"/>
                <a:cs typeface="Times New Roman" panose="02020603050405020304" pitchFamily="18" charset="0"/>
              </a:rPr>
              <a:t>Delta </a:t>
            </a:r>
            <a:r>
              <a:rPr lang="en-US" sz="2800" b="1" dirty="0" smtClean="0">
                <a:solidFill>
                  <a:srgbClr val="7030A0"/>
                </a:solidFill>
                <a:latin typeface="Times New Roman" panose="02020603050405020304" pitchFamily="18" charset="0"/>
                <a:cs typeface="Times New Roman" panose="02020603050405020304" pitchFamily="18" charset="0"/>
              </a:rPr>
              <a:t>Demodulation Components </a:t>
            </a:r>
            <a:r>
              <a:rPr lang="en-IN" b="1" dirty="0"/>
              <a:t>(Only for student’s information)</a:t>
            </a:r>
            <a:endParaRPr lang="en-IN" sz="2800" dirty="0"/>
          </a:p>
          <a:p>
            <a:r>
              <a:rPr lang="en-IN" sz="2800" dirty="0"/>
              <a:t/>
            </a:r>
            <a:br>
              <a:rPr lang="en-IN" sz="2800" dirty="0"/>
            </a:br>
            <a:endParaRPr lang="en-US" sz="2800" b="1" dirty="0">
              <a:solidFill>
                <a:srgbClr val="7030A0"/>
              </a:solidFill>
              <a:latin typeface="Times New Roman" panose="02020603050405020304" pitchFamily="18" charset="0"/>
              <a:cs typeface="Times New Roman" panose="02020603050405020304" pitchFamily="18" charset="0"/>
            </a:endParaRPr>
          </a:p>
        </p:txBody>
      </p:sp>
      <p:pic>
        <p:nvPicPr>
          <p:cNvPr id="186" name="Google Shape;186;p29"/>
          <p:cNvPicPr preferRelativeResize="0"/>
          <p:nvPr/>
        </p:nvPicPr>
        <p:blipFill rotWithShape="1">
          <a:blip r:embed="rId3">
            <a:alphaModFix/>
          </a:blip>
          <a:srcRect/>
          <a:stretch/>
        </p:blipFill>
        <p:spPr>
          <a:xfrm>
            <a:off x="41821" y="47020"/>
            <a:ext cx="739015" cy="528333"/>
          </a:xfrm>
          <a:prstGeom prst="rect">
            <a:avLst/>
          </a:prstGeom>
          <a:noFill/>
          <a:ln>
            <a:noFill/>
          </a:ln>
        </p:spPr>
      </p:pic>
      <p:sp>
        <p:nvSpPr>
          <p:cNvPr id="187" name="Google Shape;187;p29"/>
          <p:cNvSpPr txBox="1">
            <a:spLocks noGrp="1"/>
          </p:cNvSpPr>
          <p:nvPr>
            <p:ph type="dt" idx="10"/>
          </p:nvPr>
        </p:nvSpPr>
        <p:spPr>
          <a:xfrm>
            <a:off x="571500" y="4844838"/>
            <a:ext cx="2057400" cy="273900"/>
          </a:xfrm>
          <a:prstGeom prst="rect">
            <a:avLst/>
          </a:prstGeom>
          <a:noFill/>
          <a:ln>
            <a:noFill/>
          </a:ln>
        </p:spPr>
        <p:txBody>
          <a:bodyPr spcFirstLastPara="1" wrap="square" lIns="68575" tIns="34275" rIns="68575" bIns="34275" anchor="ctr" anchorCtr="0">
            <a:noAutofit/>
          </a:bodyPr>
          <a:lstStyle/>
          <a:p>
            <a:pPr marL="0" lvl="0" indent="0" algn="l" rtl="0">
              <a:spcBef>
                <a:spcPts val="0"/>
              </a:spcBef>
              <a:spcAft>
                <a:spcPts val="0"/>
              </a:spcAft>
              <a:buNone/>
            </a:pPr>
            <a:fld id="{9D09042B-0C4F-462C-8183-488DF2CEA181}" type="datetime1">
              <a:rPr lang="en-US" sz="800" b="1" smtClean="0">
                <a:solidFill>
                  <a:schemeClr val="dk1"/>
                </a:solidFill>
                <a:latin typeface="Times New Roman" panose="02020603050405020304" pitchFamily="18" charset="0"/>
                <a:cs typeface="Times New Roman" panose="02020603050405020304" pitchFamily="18" charset="0"/>
                <a:sym typeface="Times New Roman"/>
              </a:rPr>
              <a:t>2/1/2024</a:t>
            </a:fld>
            <a:endParaRPr sz="800" b="1">
              <a:solidFill>
                <a:schemeClr val="dk1"/>
              </a:solidFill>
              <a:latin typeface="Times New Roman" panose="02020603050405020304" pitchFamily="18" charset="0"/>
              <a:ea typeface="Times New Roman"/>
              <a:cs typeface="Times New Roman" panose="02020603050405020304" pitchFamily="18" charset="0"/>
              <a:sym typeface="Times New Roman"/>
            </a:endParaRPr>
          </a:p>
        </p:txBody>
      </p:sp>
      <p:sp>
        <p:nvSpPr>
          <p:cNvPr id="188" name="Google Shape;188;p29"/>
          <p:cNvSpPr txBox="1">
            <a:spLocks noGrp="1"/>
          </p:cNvSpPr>
          <p:nvPr>
            <p:ph type="ftr" idx="11"/>
          </p:nvPr>
        </p:nvSpPr>
        <p:spPr>
          <a:xfrm>
            <a:off x="2764639" y="4844839"/>
            <a:ext cx="3617100" cy="2739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r>
              <a:rPr lang="en-GB" sz="800" b="1" smtClean="0">
                <a:solidFill>
                  <a:schemeClr val="dk1"/>
                </a:solidFill>
                <a:latin typeface="Times New Roman" panose="02020603050405020304" pitchFamily="18" charset="0"/>
                <a:ea typeface="Times New Roman"/>
                <a:cs typeface="Times New Roman" panose="02020603050405020304" pitchFamily="18" charset="0"/>
                <a:sym typeface="Times New Roman"/>
              </a:rPr>
              <a:t>Unit 1                Computer Networks        SY BTech(CSE)    Semester-4               2023-24    </a:t>
            </a:r>
            <a:endParaRPr sz="800" b="1">
              <a:solidFill>
                <a:schemeClr val="dk1"/>
              </a:solidFill>
              <a:latin typeface="Times New Roman" panose="02020603050405020304" pitchFamily="18" charset="0"/>
              <a:ea typeface="Times New Roman"/>
              <a:cs typeface="Times New Roman" panose="02020603050405020304" pitchFamily="18" charset="0"/>
              <a:sym typeface="Times New Roman"/>
            </a:endParaRPr>
          </a:p>
        </p:txBody>
      </p:sp>
      <p:sp>
        <p:nvSpPr>
          <p:cNvPr id="12" name="Content Placeholder 2">
            <a:extLst>
              <a:ext uri="{FF2B5EF4-FFF2-40B4-BE49-F238E27FC236}">
                <a16:creationId xmlns:a16="http://schemas.microsoft.com/office/drawing/2014/main" id="{1CB85004-2A39-443E-8636-D2AA68B0DBB4}"/>
              </a:ext>
            </a:extLst>
          </p:cNvPr>
          <p:cNvSpPr txBox="1">
            <a:spLocks/>
          </p:cNvSpPr>
          <p:nvPr/>
        </p:nvSpPr>
        <p:spPr>
          <a:xfrm>
            <a:off x="224203" y="655854"/>
            <a:ext cx="8462597" cy="2165406"/>
          </a:xfrm>
          <a:prstGeom prst="rect">
            <a:avLst/>
          </a:prstGeom>
          <a:noFill/>
          <a:ln>
            <a:noFill/>
          </a:ln>
        </p:spPr>
        <p:txBody>
          <a:bodyPr spcFirstLastPara="1" wrap="square" lIns="0" tIns="34275" rIns="0" bIns="34275" anchor="t" anchorCtr="0">
            <a:noAutofit/>
          </a:bodyPr>
          <a:lstStyle>
            <a:defPPr marR="0" lvl="0" algn="l" rtl="0">
              <a:lnSpc>
                <a:spcPct val="100000"/>
              </a:lnSpc>
              <a:spcBef>
                <a:spcPts val="0"/>
              </a:spcBef>
              <a:spcAft>
                <a:spcPts val="0"/>
              </a:spcAft>
            </a:defPPr>
            <a:lvl1pPr marL="457200" marR="0" lvl="0" indent="-323850" algn="l" rtl="0">
              <a:lnSpc>
                <a:spcPct val="90000"/>
              </a:lnSpc>
              <a:spcBef>
                <a:spcPts val="900"/>
              </a:spcBef>
              <a:spcAft>
                <a:spcPts val="0"/>
              </a:spcAft>
              <a:buClr>
                <a:schemeClr val="accent1"/>
              </a:buClr>
              <a:buSzPts val="1500"/>
              <a:buFont typeface="Calibri"/>
              <a:buChar char=" "/>
              <a:defRPr sz="1500" b="0" i="0" u="none" strike="noStrike" cap="none">
                <a:solidFill>
                  <a:srgbClr val="3F3F3F"/>
                </a:solidFill>
                <a:latin typeface="Calibri"/>
                <a:ea typeface="Calibri"/>
                <a:cs typeface="Calibri"/>
                <a:sym typeface="Calibri"/>
              </a:defRPr>
            </a:lvl1pPr>
            <a:lvl2pPr marL="914400" marR="0" lvl="1" indent="-317500" algn="l" rtl="0">
              <a:lnSpc>
                <a:spcPct val="90000"/>
              </a:lnSpc>
              <a:spcBef>
                <a:spcPts val="2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2pPr>
            <a:lvl3pPr marL="1371600" marR="0" lvl="2" indent="-298450" algn="l" rtl="0">
              <a:lnSpc>
                <a:spcPct val="90000"/>
              </a:lnSpc>
              <a:spcBef>
                <a:spcPts val="300"/>
              </a:spcBef>
              <a:spcAft>
                <a:spcPts val="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3pPr>
            <a:lvl4pPr marL="1828800" marR="0" lvl="3" indent="-298450" algn="l" rtl="0">
              <a:lnSpc>
                <a:spcPct val="90000"/>
              </a:lnSpc>
              <a:spcBef>
                <a:spcPts val="300"/>
              </a:spcBef>
              <a:spcAft>
                <a:spcPts val="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4pPr>
            <a:lvl5pPr marL="2286000" marR="0" lvl="4" indent="-298450" algn="l" rtl="0">
              <a:lnSpc>
                <a:spcPct val="90000"/>
              </a:lnSpc>
              <a:spcBef>
                <a:spcPts val="300"/>
              </a:spcBef>
              <a:spcAft>
                <a:spcPts val="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5pPr>
            <a:lvl6pPr marL="2743200" marR="0" lvl="5" indent="-298450" algn="l" rtl="0">
              <a:lnSpc>
                <a:spcPct val="90000"/>
              </a:lnSpc>
              <a:spcBef>
                <a:spcPts val="300"/>
              </a:spcBef>
              <a:spcAft>
                <a:spcPts val="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6pPr>
            <a:lvl7pPr marL="3200400" marR="0" lvl="6" indent="-298450" algn="l" rtl="0">
              <a:lnSpc>
                <a:spcPct val="90000"/>
              </a:lnSpc>
              <a:spcBef>
                <a:spcPts val="300"/>
              </a:spcBef>
              <a:spcAft>
                <a:spcPts val="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7pPr>
            <a:lvl8pPr marL="3657600" marR="0" lvl="7" indent="-298450" algn="l" rtl="0">
              <a:lnSpc>
                <a:spcPct val="90000"/>
              </a:lnSpc>
              <a:spcBef>
                <a:spcPts val="300"/>
              </a:spcBef>
              <a:spcAft>
                <a:spcPts val="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8pPr>
            <a:lvl9pPr marL="4114800" marR="0" lvl="8" indent="-298450" algn="l" rtl="0">
              <a:lnSpc>
                <a:spcPct val="90000"/>
              </a:lnSpc>
              <a:spcBef>
                <a:spcPts val="300"/>
              </a:spcBef>
              <a:spcAft>
                <a:spcPts val="30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9pPr>
          </a:lstStyle>
          <a:p>
            <a:pPr>
              <a:lnSpc>
                <a:spcPct val="100000"/>
              </a:lnSpc>
              <a:spcBef>
                <a:spcPts val="300"/>
              </a:spcBef>
              <a:spcAft>
                <a:spcPts val="300"/>
              </a:spcAft>
              <a:buClr>
                <a:schemeClr val="tx1"/>
              </a:buClr>
              <a:buSzPct val="150000"/>
              <a:buFont typeface="Arial" panose="020B0604020202020204" pitchFamily="34" charset="0"/>
              <a:buChar char="•"/>
            </a:pPr>
            <a:r>
              <a:rPr lang="en-US" sz="1600" dirty="0">
                <a:solidFill>
                  <a:srgbClr val="FF0000"/>
                </a:solidFill>
                <a:latin typeface="Times New Roman" panose="02020603050405020304" pitchFamily="18" charset="0"/>
                <a:cs typeface="Times New Roman" panose="02020603050405020304" pitchFamily="18" charset="0"/>
              </a:rPr>
              <a:t>Demodulator: </a:t>
            </a:r>
            <a:r>
              <a:rPr lang="en-US" sz="1600" dirty="0">
                <a:solidFill>
                  <a:schemeClr val="tx1"/>
                </a:solidFill>
                <a:latin typeface="Times New Roman" panose="02020603050405020304" pitchFamily="18" charset="0"/>
                <a:cs typeface="Times New Roman" panose="02020603050405020304" pitchFamily="18" charset="0"/>
              </a:rPr>
              <a:t>The demodulator takes the digital data and, using the staircase maker and the delay unit, creates the analog signal.</a:t>
            </a:r>
          </a:p>
          <a:p>
            <a:pPr>
              <a:lnSpc>
                <a:spcPct val="100000"/>
              </a:lnSpc>
              <a:spcBef>
                <a:spcPts val="300"/>
              </a:spcBef>
              <a:spcAft>
                <a:spcPts val="300"/>
              </a:spcAft>
              <a:buClr>
                <a:schemeClr val="tx1"/>
              </a:buClr>
              <a:buSzPct val="150000"/>
              <a:buFont typeface="Arial" panose="020B0604020202020204" pitchFamily="34" charset="0"/>
              <a:buChar char="•"/>
            </a:pPr>
            <a:r>
              <a:rPr lang="en-US" sz="1600" dirty="0">
                <a:solidFill>
                  <a:schemeClr val="tx1"/>
                </a:solidFill>
                <a:latin typeface="Times New Roman" panose="02020603050405020304" pitchFamily="18" charset="0"/>
                <a:cs typeface="Times New Roman" panose="02020603050405020304" pitchFamily="18" charset="0"/>
              </a:rPr>
              <a:t>Low-pass filter is used for smoothing. </a:t>
            </a:r>
          </a:p>
          <a:p>
            <a:pPr>
              <a:lnSpc>
                <a:spcPct val="100000"/>
              </a:lnSpc>
              <a:spcBef>
                <a:spcPts val="300"/>
              </a:spcBef>
              <a:spcAft>
                <a:spcPts val="300"/>
              </a:spcAft>
              <a:buClr>
                <a:schemeClr val="tx1"/>
              </a:buClr>
              <a:buSzPct val="150000"/>
              <a:buFont typeface="Arial" panose="020B0604020202020204" pitchFamily="34" charset="0"/>
              <a:buChar char="•"/>
            </a:pPr>
            <a:r>
              <a:rPr lang="en-US" sz="1600" dirty="0">
                <a:solidFill>
                  <a:srgbClr val="FF0000"/>
                </a:solidFill>
                <a:latin typeface="Times New Roman" panose="02020603050405020304" pitchFamily="18" charset="0"/>
                <a:cs typeface="Times New Roman" panose="02020603050405020304" pitchFamily="18" charset="0"/>
              </a:rPr>
              <a:t>Adaptive DM: </a:t>
            </a:r>
            <a:r>
              <a:rPr lang="en-US" sz="1600" dirty="0">
                <a:solidFill>
                  <a:schemeClr val="tx1"/>
                </a:solidFill>
                <a:latin typeface="Times New Roman" panose="02020603050405020304" pitchFamily="18" charset="0"/>
                <a:cs typeface="Times New Roman" panose="02020603050405020304" pitchFamily="18" charset="0"/>
              </a:rPr>
              <a:t>A better performance can be achieved if the value of δ is not fixed. In adaptive delta modulation, the value of δ changes according to the amplitude of the analog signal.</a:t>
            </a:r>
          </a:p>
          <a:p>
            <a:pPr>
              <a:lnSpc>
                <a:spcPct val="100000"/>
              </a:lnSpc>
              <a:spcBef>
                <a:spcPts val="300"/>
              </a:spcBef>
              <a:spcAft>
                <a:spcPts val="300"/>
              </a:spcAft>
              <a:buClr>
                <a:schemeClr val="tx1"/>
              </a:buClr>
              <a:buSzPct val="150000"/>
              <a:buFont typeface="Arial" panose="020B0604020202020204" pitchFamily="34" charset="0"/>
              <a:buChar char="•"/>
            </a:pPr>
            <a:r>
              <a:rPr lang="en-US" sz="1600" dirty="0">
                <a:solidFill>
                  <a:srgbClr val="FF0000"/>
                </a:solidFill>
                <a:latin typeface="Times New Roman" panose="02020603050405020304" pitchFamily="18" charset="0"/>
                <a:cs typeface="Times New Roman" panose="02020603050405020304" pitchFamily="18" charset="0"/>
              </a:rPr>
              <a:t>Quantization Error: </a:t>
            </a:r>
            <a:r>
              <a:rPr lang="en-US" sz="1600" dirty="0">
                <a:solidFill>
                  <a:schemeClr val="tx1"/>
                </a:solidFill>
                <a:latin typeface="Times New Roman" panose="02020603050405020304" pitchFamily="18" charset="0"/>
                <a:cs typeface="Times New Roman" panose="02020603050405020304" pitchFamily="18" charset="0"/>
              </a:rPr>
              <a:t>DM is not perfect. Quantization error is always introduced in the process. The quantization error of DM, however, is much less than that for PCM.</a:t>
            </a:r>
          </a:p>
          <a:p>
            <a:pPr>
              <a:lnSpc>
                <a:spcPct val="100000"/>
              </a:lnSpc>
              <a:spcBef>
                <a:spcPts val="300"/>
              </a:spcBef>
              <a:spcAft>
                <a:spcPts val="300"/>
              </a:spcAft>
              <a:buClr>
                <a:schemeClr val="tx1"/>
              </a:buClr>
              <a:buSzPct val="150000"/>
              <a:buFont typeface="Arial" panose="020B0604020202020204" pitchFamily="34" charset="0"/>
              <a:buChar char="•"/>
            </a:pPr>
            <a:endParaRPr lang="en-US" sz="1600" dirty="0">
              <a:solidFill>
                <a:schemeClr val="tx1"/>
              </a:solidFill>
              <a:latin typeface="Times New Roman" panose="02020603050405020304" pitchFamily="18" charset="0"/>
              <a:cs typeface="Times New Roman" panose="02020603050405020304" pitchFamily="18" charset="0"/>
            </a:endParaRPr>
          </a:p>
        </p:txBody>
      </p:sp>
      <p:pic>
        <p:nvPicPr>
          <p:cNvPr id="9" name="Picture 6">
            <a:extLst>
              <a:ext uri="{FF2B5EF4-FFF2-40B4-BE49-F238E27FC236}">
                <a16:creationId xmlns:a16="http://schemas.microsoft.com/office/drawing/2014/main" id="{18F17A1A-7C19-45B5-81AD-28ED6B55F2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93541" y="2726755"/>
            <a:ext cx="6131803" cy="2011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7480105"/>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p:cNvSpPr>
            <a:spLocks noGrp="1"/>
          </p:cNvSpPr>
          <p:nvPr>
            <p:ph type="dt" idx="10"/>
          </p:nvPr>
        </p:nvSpPr>
        <p:spPr/>
        <p:txBody>
          <a:bodyPr/>
          <a:lstStyle/>
          <a:p>
            <a:fld id="{B6CB89C5-6D00-4AA1-AFC3-A179A088E3C6}" type="datetime1">
              <a:rPr lang="en-US" smtClean="0"/>
              <a:t>2/1/2024</a:t>
            </a:fld>
            <a:endParaRPr lang="en-US"/>
          </a:p>
        </p:txBody>
      </p:sp>
      <p:sp>
        <p:nvSpPr>
          <p:cNvPr id="6" name="Footer Placeholder 5"/>
          <p:cNvSpPr>
            <a:spLocks noGrp="1"/>
          </p:cNvSpPr>
          <p:nvPr>
            <p:ph type="ftr" idx="11"/>
          </p:nvPr>
        </p:nvSpPr>
        <p:spPr/>
        <p:txBody>
          <a:bodyPr/>
          <a:lstStyle/>
          <a:p>
            <a:r>
              <a:rPr lang="en-GB" smtClean="0"/>
              <a:t>Unit 1                Computer Networks        SY BTech(CSE)    Semester-4               2023-24    </a:t>
            </a:r>
            <a:endParaRPr lang="en-GB"/>
          </a:p>
        </p:txBody>
      </p:sp>
      <p:sp>
        <p:nvSpPr>
          <p:cNvPr id="7" name="Slide Number Placeholder 6"/>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85</a:t>
            </a:fld>
            <a:endParaRPr lang="en"/>
          </a:p>
        </p:txBody>
      </p:sp>
      <p:sp>
        <p:nvSpPr>
          <p:cNvPr id="2" name="Title 1"/>
          <p:cNvSpPr>
            <a:spLocks noGrp="1"/>
          </p:cNvSpPr>
          <p:nvPr>
            <p:ph type="title" idx="4294967295"/>
          </p:nvPr>
        </p:nvSpPr>
        <p:spPr>
          <a:xfrm>
            <a:off x="1301052" y="57411"/>
            <a:ext cx="7543800" cy="4199386"/>
          </a:xfrm>
        </p:spPr>
        <p:txBody>
          <a:bodyPr>
            <a:noAutofit/>
          </a:bodyPr>
          <a:lstStyle/>
          <a:p>
            <a:pPr>
              <a:lnSpc>
                <a:spcPct val="100000"/>
              </a:lnSpc>
              <a:buClr>
                <a:schemeClr val="tx1"/>
              </a:buClr>
              <a:buSzPct val="150000"/>
            </a:pPr>
            <a:r>
              <a:rPr lang="en-US" sz="4400" b="1" dirty="0">
                <a:solidFill>
                  <a:srgbClr val="C00000"/>
                </a:solidFill>
                <a:latin typeface="Times New Roman" panose="02020603050405020304" pitchFamily="18" charset="0"/>
                <a:cs typeface="Times New Roman" panose="02020603050405020304" pitchFamily="18" charset="0"/>
              </a:rPr>
              <a:t>Types of </a:t>
            </a:r>
            <a:r>
              <a:rPr lang="en-US" sz="4400" b="1" dirty="0" smtClean="0">
                <a:solidFill>
                  <a:srgbClr val="C00000"/>
                </a:solidFill>
                <a:latin typeface="Times New Roman" panose="02020603050405020304" pitchFamily="18" charset="0"/>
                <a:cs typeface="Times New Roman" panose="02020603050405020304" pitchFamily="18" charset="0"/>
              </a:rPr>
              <a:t>Networks</a:t>
            </a:r>
            <a:r>
              <a:rPr lang="en-US" sz="3200" b="1" dirty="0" smtClean="0">
                <a:solidFill>
                  <a:srgbClr val="C00000"/>
                </a:solidFill>
                <a:latin typeface="Times New Roman" panose="02020603050405020304" pitchFamily="18" charset="0"/>
                <a:cs typeface="Times New Roman" panose="02020603050405020304" pitchFamily="18" charset="0"/>
              </a:rPr>
              <a:t/>
            </a:r>
            <a:br>
              <a:rPr lang="en-US" sz="3200" b="1" dirty="0" smtClean="0">
                <a:solidFill>
                  <a:srgbClr val="C00000"/>
                </a:solidFill>
                <a:latin typeface="Times New Roman" panose="02020603050405020304" pitchFamily="18" charset="0"/>
                <a:cs typeface="Times New Roman" panose="02020603050405020304" pitchFamily="18" charset="0"/>
              </a:rPr>
            </a:br>
            <a:r>
              <a:rPr lang="en-US" sz="3200" b="1" dirty="0" smtClean="0">
                <a:solidFill>
                  <a:schemeClr val="tx1"/>
                </a:solidFill>
                <a:latin typeface="Times New Roman" panose="02020603050405020304" pitchFamily="18" charset="0"/>
                <a:cs typeface="Times New Roman" panose="02020603050405020304" pitchFamily="18" charset="0"/>
              </a:rPr>
              <a:t>1: </a:t>
            </a:r>
            <a:r>
              <a:rPr lang="en-US" altLang="en-US" sz="3200" b="1" dirty="0" smtClean="0">
                <a:solidFill>
                  <a:schemeClr val="tx1"/>
                </a:solidFill>
                <a:latin typeface="Times New Roman" pitchFamily="18" charset="0"/>
                <a:cs typeface="Times New Roman" pitchFamily="18" charset="0"/>
              </a:rPr>
              <a:t>Personal Area Networks </a:t>
            </a:r>
            <a:r>
              <a:rPr lang="en-US" altLang="en-US" sz="3200" b="1" dirty="0">
                <a:solidFill>
                  <a:schemeClr val="tx1"/>
                </a:solidFill>
                <a:latin typeface="Times New Roman" pitchFamily="18" charset="0"/>
                <a:cs typeface="Times New Roman" pitchFamily="18" charset="0"/>
              </a:rPr>
              <a:t>(PAN)</a:t>
            </a:r>
            <a:br>
              <a:rPr lang="en-US" altLang="en-US" sz="3200" b="1" dirty="0">
                <a:solidFill>
                  <a:schemeClr val="tx1"/>
                </a:solidFill>
                <a:latin typeface="Times New Roman" pitchFamily="18" charset="0"/>
                <a:cs typeface="Times New Roman" pitchFamily="18" charset="0"/>
              </a:rPr>
            </a:br>
            <a:r>
              <a:rPr lang="en-US" altLang="en-US" sz="3200" b="1" dirty="0" smtClean="0">
                <a:solidFill>
                  <a:schemeClr val="tx1"/>
                </a:solidFill>
                <a:latin typeface="Times New Roman" pitchFamily="18" charset="0"/>
                <a:cs typeface="Times New Roman" pitchFamily="18" charset="0"/>
              </a:rPr>
              <a:t>2: Local Area Networks </a:t>
            </a:r>
            <a:r>
              <a:rPr lang="en-US" altLang="en-US" sz="3200" b="1" dirty="0">
                <a:solidFill>
                  <a:schemeClr val="tx1"/>
                </a:solidFill>
                <a:latin typeface="Times New Roman" pitchFamily="18" charset="0"/>
                <a:cs typeface="Times New Roman" pitchFamily="18" charset="0"/>
              </a:rPr>
              <a:t>(LAN)</a:t>
            </a:r>
            <a:br>
              <a:rPr lang="en-US" altLang="en-US" sz="3200" b="1" dirty="0">
                <a:solidFill>
                  <a:schemeClr val="tx1"/>
                </a:solidFill>
                <a:latin typeface="Times New Roman" pitchFamily="18" charset="0"/>
                <a:cs typeface="Times New Roman" pitchFamily="18" charset="0"/>
              </a:rPr>
            </a:br>
            <a:r>
              <a:rPr lang="en-US" altLang="en-US" sz="3200" b="1" dirty="0" smtClean="0">
                <a:solidFill>
                  <a:schemeClr val="tx1"/>
                </a:solidFill>
                <a:latin typeface="Times New Roman" pitchFamily="18" charset="0"/>
                <a:cs typeface="Times New Roman" pitchFamily="18" charset="0"/>
              </a:rPr>
              <a:t>3: Metropolitan Area Networks </a:t>
            </a:r>
            <a:r>
              <a:rPr lang="en-US" altLang="en-US" sz="3200" b="1" dirty="0">
                <a:solidFill>
                  <a:schemeClr val="tx1"/>
                </a:solidFill>
                <a:latin typeface="Times New Roman" pitchFamily="18" charset="0"/>
                <a:cs typeface="Times New Roman" pitchFamily="18" charset="0"/>
              </a:rPr>
              <a:t>(MAN)</a:t>
            </a:r>
            <a:br>
              <a:rPr lang="en-US" altLang="en-US" sz="3200" b="1" dirty="0">
                <a:solidFill>
                  <a:schemeClr val="tx1"/>
                </a:solidFill>
                <a:latin typeface="Times New Roman" pitchFamily="18" charset="0"/>
                <a:cs typeface="Times New Roman" pitchFamily="18" charset="0"/>
              </a:rPr>
            </a:br>
            <a:r>
              <a:rPr lang="en-US" altLang="en-US" sz="3200" b="1" dirty="0" smtClean="0">
                <a:solidFill>
                  <a:schemeClr val="tx1"/>
                </a:solidFill>
                <a:latin typeface="Times New Roman" pitchFamily="18" charset="0"/>
                <a:cs typeface="Times New Roman" pitchFamily="18" charset="0"/>
              </a:rPr>
              <a:t>4: Wide Area Networks </a:t>
            </a:r>
            <a:r>
              <a:rPr lang="en-US" altLang="en-US" sz="3200" b="1" dirty="0">
                <a:solidFill>
                  <a:schemeClr val="tx1"/>
                </a:solidFill>
                <a:latin typeface="Times New Roman" pitchFamily="18" charset="0"/>
                <a:cs typeface="Times New Roman" pitchFamily="18" charset="0"/>
              </a:rPr>
              <a:t>(WAN)</a:t>
            </a:r>
            <a:br>
              <a:rPr lang="en-US" altLang="en-US" sz="3200" b="1" dirty="0">
                <a:solidFill>
                  <a:schemeClr val="tx1"/>
                </a:solidFill>
                <a:latin typeface="Times New Roman" pitchFamily="18" charset="0"/>
                <a:cs typeface="Times New Roman" pitchFamily="18" charset="0"/>
              </a:rPr>
            </a:br>
            <a:r>
              <a:rPr lang="en-US" altLang="en-US" sz="3200" b="1" dirty="0" smtClean="0">
                <a:solidFill>
                  <a:schemeClr val="tx1"/>
                </a:solidFill>
                <a:latin typeface="Times New Roman" pitchFamily="18" charset="0"/>
                <a:cs typeface="Times New Roman" pitchFamily="18" charset="0"/>
              </a:rPr>
              <a:t>5: Ad-Hoc Network</a:t>
            </a:r>
            <a:r>
              <a:rPr lang="en-US" altLang="en-US" sz="3200" b="1" dirty="0">
                <a:solidFill>
                  <a:schemeClr val="tx1"/>
                </a:solidFill>
                <a:latin typeface="Times New Roman" pitchFamily="18" charset="0"/>
                <a:cs typeface="Times New Roman" pitchFamily="18" charset="0"/>
              </a:rPr>
              <a:t/>
            </a:r>
            <a:br>
              <a:rPr lang="en-US" altLang="en-US" sz="3200" b="1" dirty="0">
                <a:solidFill>
                  <a:schemeClr val="tx1"/>
                </a:solidFill>
                <a:latin typeface="Times New Roman" pitchFamily="18" charset="0"/>
                <a:cs typeface="Times New Roman" pitchFamily="18" charset="0"/>
              </a:rPr>
            </a:br>
            <a:endParaRPr lang="en-US" sz="3200" b="1" dirty="0">
              <a:solidFill>
                <a:schemeClr val="tx1"/>
              </a:solidFill>
              <a:latin typeface="Times New Roman" panose="02020603050405020304" pitchFamily="18" charset="0"/>
              <a:cs typeface="Times New Roman" panose="02020603050405020304" pitchFamily="18" charset="0"/>
            </a:endParaRPr>
          </a:p>
        </p:txBody>
      </p:sp>
      <p:pic>
        <p:nvPicPr>
          <p:cNvPr id="4" name="Google Shape;186;p29"/>
          <p:cNvPicPr preferRelativeResize="0"/>
          <p:nvPr/>
        </p:nvPicPr>
        <p:blipFill rotWithShape="1">
          <a:blip r:embed="rId2">
            <a:alphaModFix/>
          </a:blip>
          <a:srcRect/>
          <a:stretch/>
        </p:blipFill>
        <p:spPr>
          <a:xfrm>
            <a:off x="41821" y="57411"/>
            <a:ext cx="739015" cy="721907"/>
          </a:xfrm>
          <a:prstGeom prst="rect">
            <a:avLst/>
          </a:prstGeom>
          <a:noFill/>
          <a:ln>
            <a:noFill/>
          </a:ln>
        </p:spPr>
      </p:pic>
      <p:sp>
        <p:nvSpPr>
          <p:cNvPr id="3" name="Rectangle 2"/>
          <p:cNvSpPr/>
          <p:nvPr/>
        </p:nvSpPr>
        <p:spPr>
          <a:xfrm>
            <a:off x="422295" y="4027597"/>
            <a:ext cx="8301789" cy="276999"/>
          </a:xfrm>
          <a:prstGeom prst="rect">
            <a:avLst/>
          </a:prstGeom>
        </p:spPr>
        <p:txBody>
          <a:bodyPr wrap="square">
            <a:spAutoFit/>
          </a:bodyPr>
          <a:lstStyle/>
          <a:p>
            <a:r>
              <a:rPr lang="en-IN" sz="1200" dirty="0"/>
              <a:t>https://www.youtube.com/watch?v=vrh0epPAC5w&amp;list=PL1kr2FHR_uFHQk2hy2g8lr7ouBhSJFEk_&amp;index=1</a:t>
            </a:r>
          </a:p>
        </p:txBody>
      </p:sp>
    </p:spTree>
    <p:extLst>
      <p:ext uri="{BB962C8B-B14F-4D97-AF65-F5344CB8AC3E}">
        <p14:creationId xmlns:p14="http://schemas.microsoft.com/office/powerpoint/2010/main" val="3650140743"/>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29"/>
          <p:cNvSpPr txBox="1">
            <a:spLocks noGrp="1"/>
          </p:cNvSpPr>
          <p:nvPr>
            <p:ph type="sldNum" idx="12"/>
          </p:nvPr>
        </p:nvSpPr>
        <p:spPr>
          <a:xfrm>
            <a:off x="7425344" y="4844839"/>
            <a:ext cx="984019" cy="273844"/>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en" sz="900">
                <a:solidFill>
                  <a:schemeClr val="dk1"/>
                </a:solidFill>
                <a:latin typeface="Times New Roman"/>
                <a:ea typeface="Times New Roman"/>
                <a:cs typeface="Times New Roman"/>
                <a:sym typeface="Times New Roman"/>
              </a:rPr>
              <a:t>86</a:t>
            </a:fld>
            <a:endParaRPr sz="900">
              <a:solidFill>
                <a:schemeClr val="dk1"/>
              </a:solidFill>
              <a:latin typeface="Times New Roman"/>
              <a:ea typeface="Times New Roman"/>
              <a:cs typeface="Times New Roman"/>
              <a:sym typeface="Times New Roman"/>
            </a:endParaRPr>
          </a:p>
        </p:txBody>
      </p:sp>
      <p:sp>
        <p:nvSpPr>
          <p:cNvPr id="185" name="Google Shape;185;p29"/>
          <p:cNvSpPr/>
          <p:nvPr/>
        </p:nvSpPr>
        <p:spPr>
          <a:xfrm>
            <a:off x="780836" y="230040"/>
            <a:ext cx="7646230" cy="851629"/>
          </a:xfrm>
          <a:prstGeom prst="rect">
            <a:avLst/>
          </a:prstGeom>
          <a:noFill/>
          <a:ln>
            <a:noFill/>
          </a:ln>
        </p:spPr>
        <p:txBody>
          <a:bodyPr spcFirstLastPara="1" wrap="square" lIns="68575" tIns="34275" rIns="68575" bIns="34275" anchor="t" anchorCtr="0">
            <a:noAutofit/>
          </a:bodyPr>
          <a:lstStyle/>
          <a:p>
            <a:pPr fontAlgn="base"/>
            <a:r>
              <a:rPr lang="en-US" sz="4000" b="1" dirty="0">
                <a:solidFill>
                  <a:srgbClr val="7030A0"/>
                </a:solidFill>
                <a:latin typeface="Times New Roman" panose="02020603050405020304" pitchFamily="18" charset="0"/>
                <a:cs typeface="Times New Roman" panose="02020603050405020304" pitchFamily="18" charset="0"/>
              </a:rPr>
              <a:t>Computer Networks</a:t>
            </a:r>
          </a:p>
        </p:txBody>
      </p:sp>
      <p:pic>
        <p:nvPicPr>
          <p:cNvPr id="186" name="Google Shape;186;p29"/>
          <p:cNvPicPr preferRelativeResize="0"/>
          <p:nvPr/>
        </p:nvPicPr>
        <p:blipFill rotWithShape="1">
          <a:blip r:embed="rId3">
            <a:alphaModFix/>
          </a:blip>
          <a:srcRect/>
          <a:stretch/>
        </p:blipFill>
        <p:spPr>
          <a:xfrm>
            <a:off x="41821" y="47020"/>
            <a:ext cx="739015" cy="528333"/>
          </a:xfrm>
          <a:prstGeom prst="rect">
            <a:avLst/>
          </a:prstGeom>
          <a:noFill/>
          <a:ln>
            <a:noFill/>
          </a:ln>
        </p:spPr>
      </p:pic>
      <p:sp>
        <p:nvSpPr>
          <p:cNvPr id="187" name="Google Shape;187;p29"/>
          <p:cNvSpPr txBox="1">
            <a:spLocks noGrp="1"/>
          </p:cNvSpPr>
          <p:nvPr>
            <p:ph type="dt" idx="10"/>
          </p:nvPr>
        </p:nvSpPr>
        <p:spPr>
          <a:xfrm>
            <a:off x="571500" y="4844838"/>
            <a:ext cx="2057400" cy="273900"/>
          </a:xfrm>
          <a:prstGeom prst="rect">
            <a:avLst/>
          </a:prstGeom>
          <a:noFill/>
          <a:ln>
            <a:noFill/>
          </a:ln>
        </p:spPr>
        <p:txBody>
          <a:bodyPr spcFirstLastPara="1" wrap="square" lIns="68575" tIns="34275" rIns="68575" bIns="34275" anchor="ctr" anchorCtr="0">
            <a:noAutofit/>
          </a:bodyPr>
          <a:lstStyle/>
          <a:p>
            <a:pPr marL="0" lvl="0" indent="0" algn="l" rtl="0">
              <a:spcBef>
                <a:spcPts val="0"/>
              </a:spcBef>
              <a:spcAft>
                <a:spcPts val="0"/>
              </a:spcAft>
              <a:buNone/>
            </a:pPr>
            <a:fld id="{59069DC8-2E99-4C0A-A9B8-34ED56F1B861}" type="datetime1">
              <a:rPr lang="en-US" sz="800" b="1" smtClean="0">
                <a:solidFill>
                  <a:schemeClr val="dk1"/>
                </a:solidFill>
                <a:latin typeface="Times New Roman"/>
                <a:cs typeface="Times New Roman"/>
                <a:sym typeface="Times New Roman"/>
              </a:rPr>
              <a:t>2/1/2024</a:t>
            </a:fld>
            <a:endParaRPr sz="800" b="1">
              <a:solidFill>
                <a:schemeClr val="dk1"/>
              </a:solidFill>
              <a:latin typeface="Times New Roman"/>
              <a:ea typeface="Times New Roman"/>
              <a:cs typeface="Times New Roman"/>
              <a:sym typeface="Times New Roman"/>
            </a:endParaRPr>
          </a:p>
        </p:txBody>
      </p:sp>
      <p:sp>
        <p:nvSpPr>
          <p:cNvPr id="188" name="Google Shape;188;p29"/>
          <p:cNvSpPr txBox="1">
            <a:spLocks noGrp="1"/>
          </p:cNvSpPr>
          <p:nvPr>
            <p:ph type="ftr" idx="11"/>
          </p:nvPr>
        </p:nvSpPr>
        <p:spPr>
          <a:xfrm>
            <a:off x="2764639" y="4844839"/>
            <a:ext cx="3617100" cy="2739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r>
              <a:rPr lang="en-GB" sz="800" b="1" smtClean="0">
                <a:solidFill>
                  <a:schemeClr val="dk1"/>
                </a:solidFill>
                <a:latin typeface="Times New Roman"/>
                <a:ea typeface="Times New Roman"/>
                <a:cs typeface="Times New Roman"/>
                <a:sym typeface="Times New Roman"/>
              </a:rPr>
              <a:t>Unit 1                Computer Networks        SY BTech(CSE)    Semester-4               2023-24    </a:t>
            </a:r>
            <a:endParaRPr sz="800" b="1">
              <a:solidFill>
                <a:schemeClr val="dk1"/>
              </a:solidFill>
              <a:latin typeface="Times New Roman"/>
              <a:ea typeface="Times New Roman"/>
              <a:cs typeface="Times New Roman"/>
              <a:sym typeface="Times New Roman"/>
            </a:endParaRPr>
          </a:p>
        </p:txBody>
      </p:sp>
      <p:sp>
        <p:nvSpPr>
          <p:cNvPr id="13" name="Content Placeholder 2">
            <a:extLst>
              <a:ext uri="{FF2B5EF4-FFF2-40B4-BE49-F238E27FC236}">
                <a16:creationId xmlns:a16="http://schemas.microsoft.com/office/drawing/2014/main" id="{9E1886FC-57EB-460D-977C-9222A601BE2B}"/>
              </a:ext>
            </a:extLst>
          </p:cNvPr>
          <p:cNvSpPr txBox="1">
            <a:spLocks/>
          </p:cNvSpPr>
          <p:nvPr/>
        </p:nvSpPr>
        <p:spPr>
          <a:xfrm>
            <a:off x="411328" y="933801"/>
            <a:ext cx="4548614" cy="3682668"/>
          </a:xfrm>
          <a:prstGeom prst="rect">
            <a:avLst/>
          </a:prstGeom>
          <a:noFill/>
          <a:ln>
            <a:noFill/>
          </a:ln>
        </p:spPr>
        <p:txBody>
          <a:bodyPr spcFirstLastPara="1" wrap="square" lIns="0" tIns="34275" rIns="0" bIns="34275" anchor="t" anchorCtr="0">
            <a:noAutofit/>
          </a:bodyPr>
          <a:lstStyle>
            <a:defPPr marR="0" lvl="0" algn="l" rtl="0">
              <a:lnSpc>
                <a:spcPct val="100000"/>
              </a:lnSpc>
              <a:spcBef>
                <a:spcPts val="0"/>
              </a:spcBef>
              <a:spcAft>
                <a:spcPts val="0"/>
              </a:spcAft>
            </a:defPPr>
            <a:lvl1pPr marL="457200" marR="0" lvl="0" indent="-323850" algn="l" rtl="0">
              <a:lnSpc>
                <a:spcPct val="90000"/>
              </a:lnSpc>
              <a:spcBef>
                <a:spcPts val="900"/>
              </a:spcBef>
              <a:spcAft>
                <a:spcPts val="0"/>
              </a:spcAft>
              <a:buClr>
                <a:schemeClr val="accent1"/>
              </a:buClr>
              <a:buSzPts val="1500"/>
              <a:buFont typeface="Calibri"/>
              <a:buChar char=" "/>
              <a:defRPr sz="1500" b="0" i="0" u="none" strike="noStrike" cap="none">
                <a:solidFill>
                  <a:srgbClr val="3F3F3F"/>
                </a:solidFill>
                <a:latin typeface="Calibri"/>
                <a:ea typeface="Calibri"/>
                <a:cs typeface="Calibri"/>
                <a:sym typeface="Calibri"/>
              </a:defRPr>
            </a:lvl1pPr>
            <a:lvl2pPr marL="914400" marR="0" lvl="1" indent="-317500" algn="l" rtl="0">
              <a:lnSpc>
                <a:spcPct val="90000"/>
              </a:lnSpc>
              <a:spcBef>
                <a:spcPts val="2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2pPr>
            <a:lvl3pPr marL="1371600" marR="0" lvl="2" indent="-298450" algn="l" rtl="0">
              <a:lnSpc>
                <a:spcPct val="90000"/>
              </a:lnSpc>
              <a:spcBef>
                <a:spcPts val="300"/>
              </a:spcBef>
              <a:spcAft>
                <a:spcPts val="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3pPr>
            <a:lvl4pPr marL="1828800" marR="0" lvl="3" indent="-298450" algn="l" rtl="0">
              <a:lnSpc>
                <a:spcPct val="90000"/>
              </a:lnSpc>
              <a:spcBef>
                <a:spcPts val="300"/>
              </a:spcBef>
              <a:spcAft>
                <a:spcPts val="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4pPr>
            <a:lvl5pPr marL="2286000" marR="0" lvl="4" indent="-298450" algn="l" rtl="0">
              <a:lnSpc>
                <a:spcPct val="90000"/>
              </a:lnSpc>
              <a:spcBef>
                <a:spcPts val="300"/>
              </a:spcBef>
              <a:spcAft>
                <a:spcPts val="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5pPr>
            <a:lvl6pPr marL="2743200" marR="0" lvl="5" indent="-298450" algn="l" rtl="0">
              <a:lnSpc>
                <a:spcPct val="90000"/>
              </a:lnSpc>
              <a:spcBef>
                <a:spcPts val="300"/>
              </a:spcBef>
              <a:spcAft>
                <a:spcPts val="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6pPr>
            <a:lvl7pPr marL="3200400" marR="0" lvl="6" indent="-298450" algn="l" rtl="0">
              <a:lnSpc>
                <a:spcPct val="90000"/>
              </a:lnSpc>
              <a:spcBef>
                <a:spcPts val="300"/>
              </a:spcBef>
              <a:spcAft>
                <a:spcPts val="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7pPr>
            <a:lvl8pPr marL="3657600" marR="0" lvl="7" indent="-298450" algn="l" rtl="0">
              <a:lnSpc>
                <a:spcPct val="90000"/>
              </a:lnSpc>
              <a:spcBef>
                <a:spcPts val="300"/>
              </a:spcBef>
              <a:spcAft>
                <a:spcPts val="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8pPr>
            <a:lvl9pPr marL="4114800" marR="0" lvl="8" indent="-298450" algn="l" rtl="0">
              <a:lnSpc>
                <a:spcPct val="90000"/>
              </a:lnSpc>
              <a:spcBef>
                <a:spcPts val="300"/>
              </a:spcBef>
              <a:spcAft>
                <a:spcPts val="30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9pPr>
          </a:lstStyle>
          <a:p>
            <a:pPr algn="just">
              <a:lnSpc>
                <a:spcPct val="100000"/>
              </a:lnSpc>
              <a:spcBef>
                <a:spcPts val="300"/>
              </a:spcBef>
              <a:spcAft>
                <a:spcPts val="300"/>
              </a:spcAft>
              <a:buClr>
                <a:schemeClr val="tx1"/>
              </a:buClr>
              <a:buSzPct val="150000"/>
              <a:buFont typeface="Arial" panose="020B0604020202020204" pitchFamily="34" charset="0"/>
              <a:buChar char="•"/>
            </a:pPr>
            <a:r>
              <a:rPr lang="en-US" sz="2500" b="1" dirty="0">
                <a:solidFill>
                  <a:schemeClr val="tx1"/>
                </a:solidFill>
                <a:latin typeface="Times New Roman" panose="02020603050405020304" pitchFamily="18" charset="0"/>
                <a:cs typeface="Times New Roman" panose="02020603050405020304" pitchFamily="18" charset="0"/>
              </a:rPr>
              <a:t>Autonomous computers </a:t>
            </a:r>
            <a:r>
              <a:rPr lang="en-US" sz="2500" dirty="0">
                <a:solidFill>
                  <a:schemeClr val="tx1"/>
                </a:solidFill>
                <a:latin typeface="Times New Roman" panose="02020603050405020304" pitchFamily="18" charset="0"/>
                <a:cs typeface="Times New Roman" panose="02020603050405020304" pitchFamily="18" charset="0"/>
              </a:rPr>
              <a:t>are network or a collection of networks that are all managed and supervised by </a:t>
            </a:r>
            <a:r>
              <a:rPr lang="en-US" sz="2500" b="1" dirty="0">
                <a:solidFill>
                  <a:schemeClr val="tx1"/>
                </a:solidFill>
                <a:latin typeface="Times New Roman" panose="02020603050405020304" pitchFamily="18" charset="0"/>
                <a:cs typeface="Times New Roman" panose="02020603050405020304" pitchFamily="18" charset="0"/>
              </a:rPr>
              <a:t>a single entity or organization</a:t>
            </a:r>
          </a:p>
          <a:p>
            <a:pPr algn="just">
              <a:lnSpc>
                <a:spcPct val="100000"/>
              </a:lnSpc>
              <a:spcBef>
                <a:spcPts val="300"/>
              </a:spcBef>
              <a:spcAft>
                <a:spcPts val="300"/>
              </a:spcAft>
              <a:buClr>
                <a:schemeClr val="tx1"/>
              </a:buClr>
              <a:buSzPct val="150000"/>
              <a:buFont typeface="Arial" panose="020B0604020202020204" pitchFamily="34" charset="0"/>
              <a:buChar char="•"/>
            </a:pPr>
            <a:r>
              <a:rPr lang="en-US" sz="2500" dirty="0" smtClean="0">
                <a:solidFill>
                  <a:schemeClr val="tx1"/>
                </a:solidFill>
                <a:latin typeface="Times New Roman" panose="02020603050405020304" pitchFamily="18" charset="0"/>
                <a:cs typeface="Times New Roman" panose="02020603050405020304" pitchFamily="18" charset="0"/>
              </a:rPr>
              <a:t>Two </a:t>
            </a:r>
            <a:r>
              <a:rPr lang="en-US" sz="2500" dirty="0">
                <a:solidFill>
                  <a:schemeClr val="tx1"/>
                </a:solidFill>
                <a:latin typeface="Times New Roman" panose="02020603050405020304" pitchFamily="18" charset="0"/>
                <a:cs typeface="Times New Roman" panose="02020603050405020304" pitchFamily="18" charset="0"/>
              </a:rPr>
              <a:t>or more autonomous computers are </a:t>
            </a:r>
            <a:r>
              <a:rPr lang="en-US" sz="2500" dirty="0" smtClean="0">
                <a:solidFill>
                  <a:schemeClr val="tx1"/>
                </a:solidFill>
                <a:latin typeface="Times New Roman" panose="02020603050405020304" pitchFamily="18" charset="0"/>
                <a:cs typeface="Times New Roman" panose="02020603050405020304" pitchFamily="18" charset="0"/>
              </a:rPr>
              <a:t>connected.</a:t>
            </a:r>
            <a:endParaRPr lang="en-US" sz="2500" dirty="0">
              <a:solidFill>
                <a:schemeClr val="tx1"/>
              </a:solidFill>
              <a:latin typeface="Times New Roman" panose="02020603050405020304" pitchFamily="18" charset="0"/>
              <a:cs typeface="Times New Roman" panose="02020603050405020304" pitchFamily="18" charset="0"/>
            </a:endParaRPr>
          </a:p>
          <a:p>
            <a:pPr algn="just">
              <a:lnSpc>
                <a:spcPct val="100000"/>
              </a:lnSpc>
              <a:spcBef>
                <a:spcPts val="300"/>
              </a:spcBef>
              <a:spcAft>
                <a:spcPts val="300"/>
              </a:spcAft>
              <a:buClr>
                <a:schemeClr val="tx1"/>
              </a:buClr>
              <a:buSzPct val="150000"/>
              <a:buFont typeface="Arial" panose="020B0604020202020204" pitchFamily="34" charset="0"/>
              <a:buChar char="•"/>
            </a:pPr>
            <a:r>
              <a:rPr lang="en-US" sz="2500" dirty="0" smtClean="0">
                <a:solidFill>
                  <a:schemeClr val="tx1"/>
                </a:solidFill>
                <a:latin typeface="Times New Roman" panose="02020603050405020304" pitchFamily="18" charset="0"/>
                <a:cs typeface="Times New Roman" panose="02020603050405020304" pitchFamily="18" charset="0"/>
              </a:rPr>
              <a:t>Geographic </a:t>
            </a:r>
            <a:r>
              <a:rPr lang="en-US" sz="2500" dirty="0">
                <a:solidFill>
                  <a:schemeClr val="tx1"/>
                </a:solidFill>
                <a:latin typeface="Times New Roman" panose="02020603050405020304" pitchFamily="18" charset="0"/>
                <a:cs typeface="Times New Roman" panose="02020603050405020304" pitchFamily="18" charset="0"/>
              </a:rPr>
              <a:t>location: anywhere</a:t>
            </a:r>
          </a:p>
          <a:p>
            <a:pPr>
              <a:lnSpc>
                <a:spcPct val="100000"/>
              </a:lnSpc>
              <a:spcBef>
                <a:spcPts val="300"/>
              </a:spcBef>
              <a:spcAft>
                <a:spcPts val="300"/>
              </a:spcAft>
              <a:buClr>
                <a:schemeClr val="tx1"/>
              </a:buClr>
              <a:buSzPct val="150000"/>
              <a:buFont typeface="Arial" panose="020B0604020202020204" pitchFamily="34" charset="0"/>
              <a:buChar char="•"/>
            </a:pPr>
            <a:endParaRPr lang="en-US" sz="1600" dirty="0">
              <a:solidFill>
                <a:schemeClr val="tx1"/>
              </a:solidFill>
            </a:endParaRPr>
          </a:p>
        </p:txBody>
      </p:sp>
      <p:pic>
        <p:nvPicPr>
          <p:cNvPr id="14" name="Picture 10">
            <a:extLst>
              <a:ext uri="{FF2B5EF4-FFF2-40B4-BE49-F238E27FC236}">
                <a16:creationId xmlns:a16="http://schemas.microsoft.com/office/drawing/2014/main" id="{473592DA-D421-409A-B072-1489199533A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5667" t="24857" r="9698" b="20287"/>
          <a:stretch>
            <a:fillRect/>
          </a:stretch>
        </p:blipFill>
        <p:spPr>
          <a:xfrm>
            <a:off x="5329450" y="764122"/>
            <a:ext cx="3332747" cy="3551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1252628"/>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29"/>
          <p:cNvSpPr txBox="1">
            <a:spLocks noGrp="1"/>
          </p:cNvSpPr>
          <p:nvPr>
            <p:ph type="sldNum" idx="12"/>
          </p:nvPr>
        </p:nvSpPr>
        <p:spPr>
          <a:xfrm>
            <a:off x="7425344" y="4844839"/>
            <a:ext cx="984019" cy="273844"/>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en" sz="900">
                <a:solidFill>
                  <a:schemeClr val="dk1"/>
                </a:solidFill>
                <a:latin typeface="Times New Roman"/>
                <a:ea typeface="Times New Roman"/>
                <a:cs typeface="Times New Roman"/>
                <a:sym typeface="Times New Roman"/>
              </a:rPr>
              <a:t>87</a:t>
            </a:fld>
            <a:endParaRPr sz="900">
              <a:solidFill>
                <a:schemeClr val="dk1"/>
              </a:solidFill>
              <a:latin typeface="Times New Roman"/>
              <a:ea typeface="Times New Roman"/>
              <a:cs typeface="Times New Roman"/>
              <a:sym typeface="Times New Roman"/>
            </a:endParaRPr>
          </a:p>
        </p:txBody>
      </p:sp>
      <p:sp>
        <p:nvSpPr>
          <p:cNvPr id="185" name="Google Shape;185;p29"/>
          <p:cNvSpPr/>
          <p:nvPr/>
        </p:nvSpPr>
        <p:spPr>
          <a:xfrm>
            <a:off x="780836" y="230040"/>
            <a:ext cx="7646230" cy="851629"/>
          </a:xfrm>
          <a:prstGeom prst="rect">
            <a:avLst/>
          </a:prstGeom>
          <a:noFill/>
          <a:ln>
            <a:noFill/>
          </a:ln>
        </p:spPr>
        <p:txBody>
          <a:bodyPr spcFirstLastPara="1" wrap="square" lIns="68575" tIns="34275" rIns="68575" bIns="34275" anchor="t" anchorCtr="0">
            <a:noAutofit/>
          </a:bodyPr>
          <a:lstStyle/>
          <a:p>
            <a:pPr fontAlgn="base"/>
            <a:r>
              <a:rPr lang="en-US" sz="2800" b="1" dirty="0">
                <a:solidFill>
                  <a:srgbClr val="7030A0"/>
                </a:solidFill>
                <a:latin typeface="Times New Roman" panose="02020603050405020304" pitchFamily="18" charset="0"/>
                <a:cs typeface="Times New Roman" panose="02020603050405020304" pitchFamily="18" charset="0"/>
              </a:rPr>
              <a:t>Types of Networks</a:t>
            </a:r>
          </a:p>
        </p:txBody>
      </p:sp>
      <p:pic>
        <p:nvPicPr>
          <p:cNvPr id="186" name="Google Shape;186;p29"/>
          <p:cNvPicPr preferRelativeResize="0"/>
          <p:nvPr/>
        </p:nvPicPr>
        <p:blipFill rotWithShape="1">
          <a:blip r:embed="rId3">
            <a:alphaModFix/>
          </a:blip>
          <a:srcRect/>
          <a:stretch/>
        </p:blipFill>
        <p:spPr>
          <a:xfrm>
            <a:off x="41821" y="47020"/>
            <a:ext cx="739015" cy="528333"/>
          </a:xfrm>
          <a:prstGeom prst="rect">
            <a:avLst/>
          </a:prstGeom>
          <a:noFill/>
          <a:ln>
            <a:noFill/>
          </a:ln>
        </p:spPr>
      </p:pic>
      <p:sp>
        <p:nvSpPr>
          <p:cNvPr id="187" name="Google Shape;187;p29"/>
          <p:cNvSpPr txBox="1">
            <a:spLocks noGrp="1"/>
          </p:cNvSpPr>
          <p:nvPr>
            <p:ph type="dt" idx="10"/>
          </p:nvPr>
        </p:nvSpPr>
        <p:spPr>
          <a:xfrm>
            <a:off x="571500" y="4844838"/>
            <a:ext cx="2057400" cy="273900"/>
          </a:xfrm>
          <a:prstGeom prst="rect">
            <a:avLst/>
          </a:prstGeom>
          <a:noFill/>
          <a:ln>
            <a:noFill/>
          </a:ln>
        </p:spPr>
        <p:txBody>
          <a:bodyPr spcFirstLastPara="1" wrap="square" lIns="68575" tIns="34275" rIns="68575" bIns="34275" anchor="ctr" anchorCtr="0">
            <a:noAutofit/>
          </a:bodyPr>
          <a:lstStyle/>
          <a:p>
            <a:pPr marL="0" lvl="0" indent="0" algn="l" rtl="0">
              <a:spcBef>
                <a:spcPts val="0"/>
              </a:spcBef>
              <a:spcAft>
                <a:spcPts val="0"/>
              </a:spcAft>
              <a:buNone/>
            </a:pPr>
            <a:fld id="{A5F3C2F8-4FFA-43F3-8A02-D40507E2A41D}" type="datetime1">
              <a:rPr lang="en-US" sz="800" b="1" smtClean="0">
                <a:solidFill>
                  <a:schemeClr val="dk1"/>
                </a:solidFill>
                <a:latin typeface="Times New Roman"/>
                <a:cs typeface="Times New Roman"/>
                <a:sym typeface="Times New Roman"/>
              </a:rPr>
              <a:t>2/1/2024</a:t>
            </a:fld>
            <a:endParaRPr sz="800" b="1">
              <a:solidFill>
                <a:schemeClr val="dk1"/>
              </a:solidFill>
              <a:latin typeface="Times New Roman"/>
              <a:ea typeface="Times New Roman"/>
              <a:cs typeface="Times New Roman"/>
              <a:sym typeface="Times New Roman"/>
            </a:endParaRPr>
          </a:p>
        </p:txBody>
      </p:sp>
      <p:sp>
        <p:nvSpPr>
          <p:cNvPr id="188" name="Google Shape;188;p29"/>
          <p:cNvSpPr txBox="1">
            <a:spLocks noGrp="1"/>
          </p:cNvSpPr>
          <p:nvPr>
            <p:ph type="ftr" idx="11"/>
          </p:nvPr>
        </p:nvSpPr>
        <p:spPr>
          <a:xfrm>
            <a:off x="2764639" y="4844839"/>
            <a:ext cx="3617100" cy="2739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r>
              <a:rPr lang="en-GB" sz="800" b="1" smtClean="0">
                <a:solidFill>
                  <a:schemeClr val="dk1"/>
                </a:solidFill>
                <a:latin typeface="Times New Roman"/>
                <a:ea typeface="Times New Roman"/>
                <a:cs typeface="Times New Roman"/>
                <a:sym typeface="Times New Roman"/>
              </a:rPr>
              <a:t>Unit 1                Computer Networks        SY BTech(CSE)    Semester-4               2023-24    </a:t>
            </a:r>
            <a:endParaRPr sz="800" b="1">
              <a:solidFill>
                <a:schemeClr val="dk1"/>
              </a:solidFill>
              <a:latin typeface="Times New Roman"/>
              <a:ea typeface="Times New Roman"/>
              <a:cs typeface="Times New Roman"/>
              <a:sym typeface="Times New Roman"/>
            </a:endParaRPr>
          </a:p>
        </p:txBody>
      </p:sp>
      <p:sp>
        <p:nvSpPr>
          <p:cNvPr id="9" name="Content Placeholder 2">
            <a:extLst>
              <a:ext uri="{FF2B5EF4-FFF2-40B4-BE49-F238E27FC236}">
                <a16:creationId xmlns:a16="http://schemas.microsoft.com/office/drawing/2014/main" id="{FD0B97FC-5F04-49F9-9D43-7AC7FADD02DD}"/>
              </a:ext>
            </a:extLst>
          </p:cNvPr>
          <p:cNvSpPr txBox="1">
            <a:spLocks/>
          </p:cNvSpPr>
          <p:nvPr/>
        </p:nvSpPr>
        <p:spPr>
          <a:xfrm>
            <a:off x="280470" y="868761"/>
            <a:ext cx="4484035" cy="3682668"/>
          </a:xfrm>
          <a:prstGeom prst="rect">
            <a:avLst/>
          </a:prstGeom>
          <a:noFill/>
          <a:ln>
            <a:noFill/>
          </a:ln>
        </p:spPr>
        <p:txBody>
          <a:bodyPr spcFirstLastPara="1" wrap="square" lIns="0" tIns="34275" rIns="0" bIns="34275" anchor="t" anchorCtr="0">
            <a:noAutofit/>
          </a:bodyPr>
          <a:lstStyle>
            <a:defPPr marR="0" lvl="0" algn="l" rtl="0">
              <a:lnSpc>
                <a:spcPct val="100000"/>
              </a:lnSpc>
              <a:spcBef>
                <a:spcPts val="0"/>
              </a:spcBef>
              <a:spcAft>
                <a:spcPts val="0"/>
              </a:spcAft>
            </a:defPPr>
            <a:lvl1pPr marL="457200" marR="0" lvl="0" indent="-323850" algn="l" rtl="0">
              <a:lnSpc>
                <a:spcPct val="90000"/>
              </a:lnSpc>
              <a:spcBef>
                <a:spcPts val="900"/>
              </a:spcBef>
              <a:spcAft>
                <a:spcPts val="0"/>
              </a:spcAft>
              <a:buClr>
                <a:schemeClr val="accent1"/>
              </a:buClr>
              <a:buSzPts val="1500"/>
              <a:buFont typeface="Calibri"/>
              <a:buChar char=" "/>
              <a:defRPr sz="1500" b="0" i="0" u="none" strike="noStrike" cap="none">
                <a:solidFill>
                  <a:srgbClr val="3F3F3F"/>
                </a:solidFill>
                <a:latin typeface="Calibri"/>
                <a:ea typeface="Calibri"/>
                <a:cs typeface="Calibri"/>
                <a:sym typeface="Calibri"/>
              </a:defRPr>
            </a:lvl1pPr>
            <a:lvl2pPr marL="914400" marR="0" lvl="1" indent="-317500" algn="l" rtl="0">
              <a:lnSpc>
                <a:spcPct val="90000"/>
              </a:lnSpc>
              <a:spcBef>
                <a:spcPts val="2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2pPr>
            <a:lvl3pPr marL="1371600" marR="0" lvl="2" indent="-298450" algn="l" rtl="0">
              <a:lnSpc>
                <a:spcPct val="90000"/>
              </a:lnSpc>
              <a:spcBef>
                <a:spcPts val="300"/>
              </a:spcBef>
              <a:spcAft>
                <a:spcPts val="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3pPr>
            <a:lvl4pPr marL="1828800" marR="0" lvl="3" indent="-298450" algn="l" rtl="0">
              <a:lnSpc>
                <a:spcPct val="90000"/>
              </a:lnSpc>
              <a:spcBef>
                <a:spcPts val="300"/>
              </a:spcBef>
              <a:spcAft>
                <a:spcPts val="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4pPr>
            <a:lvl5pPr marL="2286000" marR="0" lvl="4" indent="-298450" algn="l" rtl="0">
              <a:lnSpc>
                <a:spcPct val="90000"/>
              </a:lnSpc>
              <a:spcBef>
                <a:spcPts val="300"/>
              </a:spcBef>
              <a:spcAft>
                <a:spcPts val="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5pPr>
            <a:lvl6pPr marL="2743200" marR="0" lvl="5" indent="-298450" algn="l" rtl="0">
              <a:lnSpc>
                <a:spcPct val="90000"/>
              </a:lnSpc>
              <a:spcBef>
                <a:spcPts val="300"/>
              </a:spcBef>
              <a:spcAft>
                <a:spcPts val="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6pPr>
            <a:lvl7pPr marL="3200400" marR="0" lvl="6" indent="-298450" algn="l" rtl="0">
              <a:lnSpc>
                <a:spcPct val="90000"/>
              </a:lnSpc>
              <a:spcBef>
                <a:spcPts val="300"/>
              </a:spcBef>
              <a:spcAft>
                <a:spcPts val="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7pPr>
            <a:lvl8pPr marL="3657600" marR="0" lvl="7" indent="-298450" algn="l" rtl="0">
              <a:lnSpc>
                <a:spcPct val="90000"/>
              </a:lnSpc>
              <a:spcBef>
                <a:spcPts val="300"/>
              </a:spcBef>
              <a:spcAft>
                <a:spcPts val="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8pPr>
            <a:lvl9pPr marL="4114800" marR="0" lvl="8" indent="-298450" algn="l" rtl="0">
              <a:lnSpc>
                <a:spcPct val="90000"/>
              </a:lnSpc>
              <a:spcBef>
                <a:spcPts val="300"/>
              </a:spcBef>
              <a:spcAft>
                <a:spcPts val="30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9pPr>
          </a:lstStyle>
          <a:p>
            <a:pPr marL="0" indent="0">
              <a:lnSpc>
                <a:spcPct val="80000"/>
              </a:lnSpc>
              <a:buClr>
                <a:srgbClr val="CC0000"/>
              </a:buClr>
              <a:buNone/>
            </a:pPr>
            <a:r>
              <a:rPr lang="en-US" altLang="en-US" sz="2800" dirty="0">
                <a:solidFill>
                  <a:schemeClr val="tx1"/>
                </a:solidFill>
                <a:latin typeface="Times New Roman" panose="02020603050405020304" pitchFamily="18" charset="0"/>
                <a:cs typeface="Times New Roman" panose="02020603050405020304" pitchFamily="18" charset="0"/>
              </a:rPr>
              <a:t>Classification of interconnected processors:</a:t>
            </a:r>
          </a:p>
          <a:p>
            <a:pPr marL="476250" indent="-342900">
              <a:lnSpc>
                <a:spcPct val="100000"/>
              </a:lnSpc>
              <a:buClr>
                <a:schemeClr val="tx1"/>
              </a:buClr>
              <a:buSzPct val="150000"/>
              <a:buFont typeface="+mj-lt"/>
              <a:buAutoNum type="arabicPeriod"/>
            </a:pPr>
            <a:r>
              <a:rPr lang="en-US" altLang="en-US" sz="2000" b="1" dirty="0">
                <a:solidFill>
                  <a:srgbClr val="C00000"/>
                </a:solidFill>
                <a:latin typeface="Times New Roman" pitchFamily="18" charset="0"/>
                <a:cs typeface="Times New Roman" pitchFamily="18" charset="0"/>
              </a:rPr>
              <a:t>Personal area networks (PAN)</a:t>
            </a:r>
          </a:p>
          <a:p>
            <a:pPr marL="476250" indent="-342900">
              <a:lnSpc>
                <a:spcPct val="100000"/>
              </a:lnSpc>
              <a:buClr>
                <a:schemeClr val="tx1"/>
              </a:buClr>
              <a:buSzPct val="150000"/>
              <a:buFont typeface="+mj-lt"/>
              <a:buAutoNum type="arabicPeriod"/>
            </a:pPr>
            <a:r>
              <a:rPr lang="en-US" altLang="en-US" sz="2000" b="1" dirty="0">
                <a:solidFill>
                  <a:srgbClr val="C00000"/>
                </a:solidFill>
                <a:latin typeface="Times New Roman" pitchFamily="18" charset="0"/>
                <a:cs typeface="Times New Roman" pitchFamily="18" charset="0"/>
              </a:rPr>
              <a:t>Local area networks (LAN)</a:t>
            </a:r>
          </a:p>
          <a:p>
            <a:pPr marL="476250" indent="-342900">
              <a:lnSpc>
                <a:spcPct val="100000"/>
              </a:lnSpc>
              <a:buClr>
                <a:schemeClr val="tx1"/>
              </a:buClr>
              <a:buSzPct val="150000"/>
              <a:buFont typeface="+mj-lt"/>
              <a:buAutoNum type="arabicPeriod"/>
            </a:pPr>
            <a:r>
              <a:rPr lang="en-US" altLang="en-US" sz="2000" b="1" dirty="0">
                <a:solidFill>
                  <a:srgbClr val="C00000"/>
                </a:solidFill>
                <a:latin typeface="Times New Roman" pitchFamily="18" charset="0"/>
                <a:cs typeface="Times New Roman" pitchFamily="18" charset="0"/>
              </a:rPr>
              <a:t>Metropolitan area networks (MAN)</a:t>
            </a:r>
          </a:p>
          <a:p>
            <a:pPr marL="476250" indent="-342900">
              <a:lnSpc>
                <a:spcPct val="100000"/>
              </a:lnSpc>
              <a:buClr>
                <a:schemeClr val="tx1"/>
              </a:buClr>
              <a:buSzPct val="150000"/>
              <a:buFont typeface="+mj-lt"/>
              <a:buAutoNum type="arabicPeriod"/>
            </a:pPr>
            <a:r>
              <a:rPr lang="en-US" altLang="en-US" sz="2000" b="1" dirty="0">
                <a:solidFill>
                  <a:srgbClr val="C00000"/>
                </a:solidFill>
                <a:latin typeface="Times New Roman" pitchFamily="18" charset="0"/>
                <a:cs typeface="Times New Roman" pitchFamily="18" charset="0"/>
              </a:rPr>
              <a:t>Wide </a:t>
            </a:r>
            <a:r>
              <a:rPr lang="en-US" altLang="en-US" sz="2000" b="1" dirty="0" smtClean="0">
                <a:solidFill>
                  <a:srgbClr val="C00000"/>
                </a:solidFill>
                <a:latin typeface="Times New Roman" pitchFamily="18" charset="0"/>
                <a:cs typeface="Times New Roman" pitchFamily="18" charset="0"/>
              </a:rPr>
              <a:t>area </a:t>
            </a:r>
            <a:r>
              <a:rPr lang="en-US" altLang="en-US" sz="2000" b="1" dirty="0">
                <a:solidFill>
                  <a:srgbClr val="C00000"/>
                </a:solidFill>
                <a:latin typeface="Times New Roman" pitchFamily="18" charset="0"/>
                <a:cs typeface="Times New Roman" pitchFamily="18" charset="0"/>
              </a:rPr>
              <a:t>networks (WAN)</a:t>
            </a:r>
          </a:p>
          <a:p>
            <a:pPr marL="476250" indent="-342900">
              <a:lnSpc>
                <a:spcPct val="100000"/>
              </a:lnSpc>
              <a:buClr>
                <a:schemeClr val="tx1"/>
              </a:buClr>
              <a:buSzPct val="150000"/>
              <a:buFont typeface="+mj-lt"/>
              <a:buAutoNum type="arabicPeriod"/>
            </a:pPr>
            <a:r>
              <a:rPr lang="en-US" altLang="en-US" sz="2000" b="1" dirty="0" smtClean="0">
                <a:solidFill>
                  <a:srgbClr val="C00000"/>
                </a:solidFill>
                <a:latin typeface="Times New Roman" pitchFamily="18" charset="0"/>
                <a:cs typeface="Times New Roman" pitchFamily="18" charset="0"/>
              </a:rPr>
              <a:t>Ad-Hoc </a:t>
            </a:r>
            <a:r>
              <a:rPr lang="en-US" altLang="en-US" sz="2000" b="1" dirty="0">
                <a:solidFill>
                  <a:srgbClr val="C00000"/>
                </a:solidFill>
                <a:latin typeface="Times New Roman" pitchFamily="18" charset="0"/>
                <a:cs typeface="Times New Roman" pitchFamily="18" charset="0"/>
              </a:rPr>
              <a:t>N</a:t>
            </a:r>
            <a:r>
              <a:rPr lang="en-US" altLang="en-US" sz="2000" b="1" dirty="0" smtClean="0">
                <a:solidFill>
                  <a:srgbClr val="C00000"/>
                </a:solidFill>
                <a:latin typeface="Times New Roman" pitchFamily="18" charset="0"/>
                <a:cs typeface="Times New Roman" pitchFamily="18" charset="0"/>
              </a:rPr>
              <a:t>etwork</a:t>
            </a:r>
            <a:endParaRPr lang="en-US" altLang="en-US" sz="2000" b="1" dirty="0">
              <a:solidFill>
                <a:srgbClr val="C00000"/>
              </a:solidFill>
              <a:latin typeface="Times New Roman" pitchFamily="18" charset="0"/>
              <a:cs typeface="Times New Roman" pitchFamily="18" charset="0"/>
            </a:endParaRPr>
          </a:p>
          <a:p>
            <a:pPr>
              <a:lnSpc>
                <a:spcPct val="100000"/>
              </a:lnSpc>
              <a:spcBef>
                <a:spcPts val="300"/>
              </a:spcBef>
              <a:spcAft>
                <a:spcPts val="300"/>
              </a:spcAft>
              <a:buClr>
                <a:schemeClr val="tx1"/>
              </a:buClr>
              <a:buSzPct val="150000"/>
              <a:buFont typeface="Arial" panose="020B0604020202020204" pitchFamily="34" charset="0"/>
              <a:buChar char="•"/>
            </a:pPr>
            <a:endParaRPr lang="en-US" sz="2000" dirty="0">
              <a:solidFill>
                <a:schemeClr val="tx1"/>
              </a:solidFill>
            </a:endParaRPr>
          </a:p>
        </p:txBody>
      </p:sp>
      <p:pic>
        <p:nvPicPr>
          <p:cNvPr id="10" name="Picture 2">
            <a:extLst>
              <a:ext uri="{FF2B5EF4-FFF2-40B4-BE49-F238E27FC236}">
                <a16:creationId xmlns:a16="http://schemas.microsoft.com/office/drawing/2014/main" id="{37D23853-205D-40CB-BDAB-7715323A943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20126" y="47021"/>
            <a:ext cx="4307306" cy="4681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78235148"/>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29"/>
          <p:cNvSpPr txBox="1">
            <a:spLocks noGrp="1"/>
          </p:cNvSpPr>
          <p:nvPr>
            <p:ph type="sldNum" idx="12"/>
          </p:nvPr>
        </p:nvSpPr>
        <p:spPr>
          <a:xfrm>
            <a:off x="7425344" y="4844839"/>
            <a:ext cx="984019" cy="273844"/>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en" sz="900">
                <a:solidFill>
                  <a:schemeClr val="dk1"/>
                </a:solidFill>
                <a:latin typeface="Times New Roman"/>
                <a:ea typeface="Times New Roman"/>
                <a:cs typeface="Times New Roman"/>
                <a:sym typeface="Times New Roman"/>
              </a:rPr>
              <a:t>88</a:t>
            </a:fld>
            <a:endParaRPr sz="900">
              <a:solidFill>
                <a:schemeClr val="dk1"/>
              </a:solidFill>
              <a:latin typeface="Times New Roman"/>
              <a:ea typeface="Times New Roman"/>
              <a:cs typeface="Times New Roman"/>
              <a:sym typeface="Times New Roman"/>
            </a:endParaRPr>
          </a:p>
        </p:txBody>
      </p:sp>
      <p:sp>
        <p:nvSpPr>
          <p:cNvPr id="185" name="Google Shape;185;p29"/>
          <p:cNvSpPr/>
          <p:nvPr/>
        </p:nvSpPr>
        <p:spPr>
          <a:xfrm>
            <a:off x="780836" y="230040"/>
            <a:ext cx="7646230" cy="851629"/>
          </a:xfrm>
          <a:prstGeom prst="rect">
            <a:avLst/>
          </a:prstGeom>
          <a:noFill/>
          <a:ln>
            <a:noFill/>
          </a:ln>
        </p:spPr>
        <p:txBody>
          <a:bodyPr spcFirstLastPara="1" wrap="square" lIns="68575" tIns="34275" rIns="68575" bIns="34275" anchor="t" anchorCtr="0">
            <a:noAutofit/>
          </a:bodyPr>
          <a:lstStyle/>
          <a:p>
            <a:pPr fontAlgn="base"/>
            <a:r>
              <a:rPr lang="en-US" sz="2800" b="1" dirty="0" smtClean="0">
                <a:solidFill>
                  <a:srgbClr val="7030A0"/>
                </a:solidFill>
                <a:latin typeface="Times New Roman" panose="02020603050405020304" pitchFamily="18" charset="0"/>
                <a:cs typeface="Times New Roman" panose="02020603050405020304" pitchFamily="18" charset="0"/>
              </a:rPr>
              <a:t>1. Personal </a:t>
            </a:r>
            <a:r>
              <a:rPr lang="en-US" sz="2800" b="1" dirty="0">
                <a:solidFill>
                  <a:srgbClr val="7030A0"/>
                </a:solidFill>
                <a:latin typeface="Times New Roman" panose="02020603050405020304" pitchFamily="18" charset="0"/>
                <a:cs typeface="Times New Roman" panose="02020603050405020304" pitchFamily="18" charset="0"/>
              </a:rPr>
              <a:t>Area Network (PAN)</a:t>
            </a:r>
          </a:p>
        </p:txBody>
      </p:sp>
      <p:pic>
        <p:nvPicPr>
          <p:cNvPr id="186" name="Google Shape;186;p29"/>
          <p:cNvPicPr preferRelativeResize="0"/>
          <p:nvPr/>
        </p:nvPicPr>
        <p:blipFill rotWithShape="1">
          <a:blip r:embed="rId3">
            <a:alphaModFix/>
          </a:blip>
          <a:srcRect/>
          <a:stretch/>
        </p:blipFill>
        <p:spPr>
          <a:xfrm>
            <a:off x="41821" y="47020"/>
            <a:ext cx="739015" cy="528333"/>
          </a:xfrm>
          <a:prstGeom prst="rect">
            <a:avLst/>
          </a:prstGeom>
          <a:noFill/>
          <a:ln>
            <a:noFill/>
          </a:ln>
        </p:spPr>
      </p:pic>
      <p:sp>
        <p:nvSpPr>
          <p:cNvPr id="187" name="Google Shape;187;p29"/>
          <p:cNvSpPr txBox="1">
            <a:spLocks noGrp="1"/>
          </p:cNvSpPr>
          <p:nvPr>
            <p:ph type="dt" idx="10"/>
          </p:nvPr>
        </p:nvSpPr>
        <p:spPr>
          <a:xfrm>
            <a:off x="571500" y="4844838"/>
            <a:ext cx="2057400" cy="273900"/>
          </a:xfrm>
          <a:prstGeom prst="rect">
            <a:avLst/>
          </a:prstGeom>
          <a:noFill/>
          <a:ln>
            <a:noFill/>
          </a:ln>
        </p:spPr>
        <p:txBody>
          <a:bodyPr spcFirstLastPara="1" wrap="square" lIns="68575" tIns="34275" rIns="68575" bIns="34275" anchor="ctr" anchorCtr="0">
            <a:noAutofit/>
          </a:bodyPr>
          <a:lstStyle/>
          <a:p>
            <a:pPr marL="0" lvl="0" indent="0" algn="l" rtl="0">
              <a:spcBef>
                <a:spcPts val="0"/>
              </a:spcBef>
              <a:spcAft>
                <a:spcPts val="0"/>
              </a:spcAft>
              <a:buNone/>
            </a:pPr>
            <a:fld id="{948F1B65-BFF7-404B-8681-6B46F9E5831B}" type="datetime1">
              <a:rPr lang="en-US" sz="800" b="1" smtClean="0">
                <a:solidFill>
                  <a:schemeClr val="dk1"/>
                </a:solidFill>
                <a:latin typeface="Times New Roman"/>
                <a:cs typeface="Times New Roman"/>
                <a:sym typeface="Times New Roman"/>
              </a:rPr>
              <a:t>2/1/2024</a:t>
            </a:fld>
            <a:endParaRPr sz="800" b="1">
              <a:solidFill>
                <a:schemeClr val="dk1"/>
              </a:solidFill>
              <a:latin typeface="Times New Roman"/>
              <a:ea typeface="Times New Roman"/>
              <a:cs typeface="Times New Roman"/>
              <a:sym typeface="Times New Roman"/>
            </a:endParaRPr>
          </a:p>
        </p:txBody>
      </p:sp>
      <p:sp>
        <p:nvSpPr>
          <p:cNvPr id="188" name="Google Shape;188;p29"/>
          <p:cNvSpPr txBox="1">
            <a:spLocks noGrp="1"/>
          </p:cNvSpPr>
          <p:nvPr>
            <p:ph type="ftr" idx="11"/>
          </p:nvPr>
        </p:nvSpPr>
        <p:spPr>
          <a:xfrm>
            <a:off x="2764639" y="4844839"/>
            <a:ext cx="3617100" cy="2739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r>
              <a:rPr lang="en-GB" sz="800" b="1" smtClean="0">
                <a:solidFill>
                  <a:schemeClr val="dk1"/>
                </a:solidFill>
                <a:latin typeface="Times New Roman"/>
                <a:ea typeface="Times New Roman"/>
                <a:cs typeface="Times New Roman"/>
                <a:sym typeface="Times New Roman"/>
              </a:rPr>
              <a:t>Unit 1                Computer Networks        SY BTech(CSE)    Semester-4               2023-24    </a:t>
            </a:r>
            <a:endParaRPr sz="800" b="1">
              <a:solidFill>
                <a:schemeClr val="dk1"/>
              </a:solidFill>
              <a:latin typeface="Times New Roman"/>
              <a:ea typeface="Times New Roman"/>
              <a:cs typeface="Times New Roman"/>
              <a:sym typeface="Times New Roman"/>
            </a:endParaRPr>
          </a:p>
        </p:txBody>
      </p:sp>
      <p:pic>
        <p:nvPicPr>
          <p:cNvPr id="11" name="Picture 2">
            <a:extLst>
              <a:ext uri="{FF2B5EF4-FFF2-40B4-BE49-F238E27FC236}">
                <a16:creationId xmlns:a16="http://schemas.microsoft.com/office/drawing/2014/main" id="{8162143F-8E4B-49C6-B286-34968A5BAD6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50123" y="747085"/>
            <a:ext cx="4107656" cy="3529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85815683"/>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29"/>
          <p:cNvSpPr txBox="1">
            <a:spLocks noGrp="1"/>
          </p:cNvSpPr>
          <p:nvPr>
            <p:ph type="sldNum" idx="12"/>
          </p:nvPr>
        </p:nvSpPr>
        <p:spPr>
          <a:xfrm>
            <a:off x="7425344" y="4844839"/>
            <a:ext cx="984019" cy="273844"/>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en" sz="900">
                <a:solidFill>
                  <a:schemeClr val="dk1"/>
                </a:solidFill>
                <a:latin typeface="Times New Roman" panose="02020603050405020304" pitchFamily="18" charset="0"/>
                <a:ea typeface="Times New Roman"/>
                <a:cs typeface="Times New Roman" panose="02020603050405020304" pitchFamily="18" charset="0"/>
                <a:sym typeface="Times New Roman"/>
              </a:rPr>
              <a:t>89</a:t>
            </a:fld>
            <a:endParaRPr sz="900">
              <a:solidFill>
                <a:schemeClr val="dk1"/>
              </a:solidFill>
              <a:latin typeface="Times New Roman" panose="02020603050405020304" pitchFamily="18" charset="0"/>
              <a:ea typeface="Times New Roman"/>
              <a:cs typeface="Times New Roman" panose="02020603050405020304" pitchFamily="18" charset="0"/>
              <a:sym typeface="Times New Roman"/>
            </a:endParaRPr>
          </a:p>
        </p:txBody>
      </p:sp>
      <p:sp>
        <p:nvSpPr>
          <p:cNvPr id="185" name="Google Shape;185;p29"/>
          <p:cNvSpPr/>
          <p:nvPr/>
        </p:nvSpPr>
        <p:spPr>
          <a:xfrm>
            <a:off x="780836" y="230040"/>
            <a:ext cx="7646230" cy="851629"/>
          </a:xfrm>
          <a:prstGeom prst="rect">
            <a:avLst/>
          </a:prstGeom>
          <a:noFill/>
          <a:ln>
            <a:noFill/>
          </a:ln>
        </p:spPr>
        <p:txBody>
          <a:bodyPr spcFirstLastPara="1" wrap="square" lIns="68575" tIns="34275" rIns="68575" bIns="34275" anchor="t" anchorCtr="0">
            <a:noAutofit/>
          </a:bodyPr>
          <a:lstStyle/>
          <a:p>
            <a:pPr fontAlgn="base"/>
            <a:r>
              <a:rPr lang="en-US" sz="2800" b="1" dirty="0" smtClean="0">
                <a:solidFill>
                  <a:srgbClr val="7030A0"/>
                </a:solidFill>
                <a:latin typeface="Times New Roman" panose="02020603050405020304" pitchFamily="18" charset="0"/>
                <a:cs typeface="Times New Roman" panose="02020603050405020304" pitchFamily="18" charset="0"/>
              </a:rPr>
              <a:t>2. Local </a:t>
            </a:r>
            <a:r>
              <a:rPr lang="en-US" sz="2800" b="1" dirty="0">
                <a:solidFill>
                  <a:srgbClr val="7030A0"/>
                </a:solidFill>
                <a:latin typeface="Times New Roman" panose="02020603050405020304" pitchFamily="18" charset="0"/>
                <a:cs typeface="Times New Roman" panose="02020603050405020304" pitchFamily="18" charset="0"/>
              </a:rPr>
              <a:t>Area Network (LAN)</a:t>
            </a:r>
          </a:p>
        </p:txBody>
      </p:sp>
      <p:pic>
        <p:nvPicPr>
          <p:cNvPr id="186" name="Google Shape;186;p29"/>
          <p:cNvPicPr preferRelativeResize="0"/>
          <p:nvPr/>
        </p:nvPicPr>
        <p:blipFill rotWithShape="1">
          <a:blip r:embed="rId3">
            <a:alphaModFix/>
          </a:blip>
          <a:srcRect/>
          <a:stretch/>
        </p:blipFill>
        <p:spPr>
          <a:xfrm>
            <a:off x="41821" y="47020"/>
            <a:ext cx="739015" cy="528333"/>
          </a:xfrm>
          <a:prstGeom prst="rect">
            <a:avLst/>
          </a:prstGeom>
          <a:noFill/>
          <a:ln>
            <a:noFill/>
          </a:ln>
        </p:spPr>
      </p:pic>
      <p:sp>
        <p:nvSpPr>
          <p:cNvPr id="187" name="Google Shape;187;p29"/>
          <p:cNvSpPr txBox="1">
            <a:spLocks noGrp="1"/>
          </p:cNvSpPr>
          <p:nvPr>
            <p:ph type="dt" idx="10"/>
          </p:nvPr>
        </p:nvSpPr>
        <p:spPr>
          <a:xfrm>
            <a:off x="571500" y="4844838"/>
            <a:ext cx="2057400" cy="273900"/>
          </a:xfrm>
          <a:prstGeom prst="rect">
            <a:avLst/>
          </a:prstGeom>
          <a:noFill/>
          <a:ln>
            <a:noFill/>
          </a:ln>
        </p:spPr>
        <p:txBody>
          <a:bodyPr spcFirstLastPara="1" wrap="square" lIns="68575" tIns="34275" rIns="68575" bIns="34275" anchor="ctr" anchorCtr="0">
            <a:noAutofit/>
          </a:bodyPr>
          <a:lstStyle/>
          <a:p>
            <a:pPr marL="0" lvl="0" indent="0" algn="l" rtl="0">
              <a:spcBef>
                <a:spcPts val="0"/>
              </a:spcBef>
              <a:spcAft>
                <a:spcPts val="0"/>
              </a:spcAft>
              <a:buNone/>
            </a:pPr>
            <a:fld id="{6DDAA0BF-71E0-4838-99A4-F9E33794CB2E}" type="datetime1">
              <a:rPr lang="en-US" sz="800" b="1" smtClean="0">
                <a:solidFill>
                  <a:schemeClr val="dk1"/>
                </a:solidFill>
                <a:latin typeface="Times New Roman" panose="02020603050405020304" pitchFamily="18" charset="0"/>
                <a:cs typeface="Times New Roman" panose="02020603050405020304" pitchFamily="18" charset="0"/>
                <a:sym typeface="Times New Roman"/>
              </a:rPr>
              <a:t>2/1/2024</a:t>
            </a:fld>
            <a:endParaRPr sz="800" b="1">
              <a:solidFill>
                <a:schemeClr val="dk1"/>
              </a:solidFill>
              <a:latin typeface="Times New Roman" panose="02020603050405020304" pitchFamily="18" charset="0"/>
              <a:ea typeface="Times New Roman"/>
              <a:cs typeface="Times New Roman" panose="02020603050405020304" pitchFamily="18" charset="0"/>
              <a:sym typeface="Times New Roman"/>
            </a:endParaRPr>
          </a:p>
        </p:txBody>
      </p:sp>
      <p:sp>
        <p:nvSpPr>
          <p:cNvPr id="188" name="Google Shape;188;p29"/>
          <p:cNvSpPr txBox="1">
            <a:spLocks noGrp="1"/>
          </p:cNvSpPr>
          <p:nvPr>
            <p:ph type="ftr" idx="11"/>
          </p:nvPr>
        </p:nvSpPr>
        <p:spPr>
          <a:xfrm>
            <a:off x="2764639" y="4844839"/>
            <a:ext cx="3617100" cy="2739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r>
              <a:rPr lang="en-GB" sz="800" b="1" smtClean="0">
                <a:solidFill>
                  <a:schemeClr val="dk1"/>
                </a:solidFill>
                <a:latin typeface="Times New Roman" panose="02020603050405020304" pitchFamily="18" charset="0"/>
                <a:ea typeface="Times New Roman"/>
                <a:cs typeface="Times New Roman" panose="02020603050405020304" pitchFamily="18" charset="0"/>
                <a:sym typeface="Times New Roman"/>
              </a:rPr>
              <a:t>Unit 1                Computer Networks        SY BTech(CSE)    Semester-4               2023-24    </a:t>
            </a:r>
            <a:endParaRPr sz="800" b="1">
              <a:solidFill>
                <a:schemeClr val="dk1"/>
              </a:solidFill>
              <a:latin typeface="Times New Roman" panose="02020603050405020304" pitchFamily="18" charset="0"/>
              <a:ea typeface="Times New Roman"/>
              <a:cs typeface="Times New Roman" panose="02020603050405020304" pitchFamily="18" charset="0"/>
              <a:sym typeface="Times New Roman"/>
            </a:endParaRPr>
          </a:p>
        </p:txBody>
      </p:sp>
      <p:sp>
        <p:nvSpPr>
          <p:cNvPr id="8" name="Content Placeholder 2">
            <a:extLst>
              <a:ext uri="{FF2B5EF4-FFF2-40B4-BE49-F238E27FC236}">
                <a16:creationId xmlns:a16="http://schemas.microsoft.com/office/drawing/2014/main" id="{26EE2F43-A621-429B-97FA-5373663AE805}"/>
              </a:ext>
            </a:extLst>
          </p:cNvPr>
          <p:cNvSpPr txBox="1">
            <a:spLocks/>
          </p:cNvSpPr>
          <p:nvPr/>
        </p:nvSpPr>
        <p:spPr>
          <a:xfrm>
            <a:off x="411327" y="943420"/>
            <a:ext cx="7998035" cy="3017520"/>
          </a:xfrm>
          <a:prstGeom prst="rect">
            <a:avLst/>
          </a:prstGeom>
        </p:spPr>
        <p:txBody>
          <a:bodyPr>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FontTx/>
              <a:buNone/>
            </a:pPr>
            <a:r>
              <a:rPr lang="en-US" altLang="en-US" sz="2400" b="1" dirty="0">
                <a:latin typeface="Times New Roman" panose="02020603050405020304" pitchFamily="18" charset="0"/>
                <a:cs typeface="Times New Roman" panose="02020603050405020304" pitchFamily="18" charset="0"/>
              </a:rPr>
              <a:t>Wireless</a:t>
            </a:r>
            <a:r>
              <a:rPr lang="en-US" altLang="en-US" sz="2400" dirty="0">
                <a:latin typeface="Times New Roman" panose="02020603050405020304" pitchFamily="18" charset="0"/>
                <a:cs typeface="Times New Roman" panose="02020603050405020304" pitchFamily="18" charset="0"/>
              </a:rPr>
              <a:t> and </a:t>
            </a:r>
            <a:r>
              <a:rPr lang="en-US" altLang="en-US" sz="2400" b="1" dirty="0">
                <a:latin typeface="Times New Roman" panose="02020603050405020304" pitchFamily="18" charset="0"/>
                <a:cs typeface="Times New Roman" panose="02020603050405020304" pitchFamily="18" charset="0"/>
              </a:rPr>
              <a:t>Wired LAN </a:t>
            </a:r>
          </a:p>
          <a:p>
            <a:pPr algn="r">
              <a:buFontTx/>
              <a:buNone/>
            </a:pPr>
            <a:r>
              <a:rPr lang="en-US" altLang="en-US" sz="2100" dirty="0" smtClean="0">
                <a:latin typeface="Times New Roman" panose="02020603050405020304" pitchFamily="18" charset="0"/>
                <a:cs typeface="Times New Roman" panose="02020603050405020304" pitchFamily="18" charset="0"/>
              </a:rPr>
              <a:t>            (</a:t>
            </a:r>
            <a:r>
              <a:rPr lang="en-US" altLang="en-US" sz="2100" dirty="0">
                <a:latin typeface="Times New Roman" panose="02020603050405020304" pitchFamily="18" charset="0"/>
                <a:cs typeface="Times New Roman" panose="02020603050405020304" pitchFamily="18" charset="0"/>
              </a:rPr>
              <a:t>a) </a:t>
            </a:r>
            <a:r>
              <a:rPr lang="en-US" altLang="en-US" sz="2100" dirty="0" smtClean="0">
                <a:latin typeface="Times New Roman" panose="02020603050405020304" pitchFamily="18" charset="0"/>
                <a:cs typeface="Times New Roman" panose="02020603050405020304" pitchFamily="18" charset="0"/>
              </a:rPr>
              <a:t>802.11                                                 (b</a:t>
            </a:r>
            <a:r>
              <a:rPr lang="en-US" altLang="en-US" sz="2100" dirty="0">
                <a:latin typeface="Times New Roman" panose="02020603050405020304" pitchFamily="18" charset="0"/>
                <a:cs typeface="Times New Roman" panose="02020603050405020304" pitchFamily="18" charset="0"/>
              </a:rPr>
              <a:t>) Switched </a:t>
            </a:r>
            <a:r>
              <a:rPr lang="en-US" altLang="en-US" sz="2100" dirty="0" smtClean="0">
                <a:latin typeface="Times New Roman" panose="02020603050405020304" pitchFamily="18" charset="0"/>
                <a:cs typeface="Times New Roman" panose="02020603050405020304" pitchFamily="18" charset="0"/>
              </a:rPr>
              <a:t>Ethernet</a:t>
            </a:r>
            <a:endParaRPr lang="en-US" altLang="en-US" sz="2100" dirty="0">
              <a:latin typeface="Times New Roman" panose="02020603050405020304" pitchFamily="18" charset="0"/>
              <a:cs typeface="Times New Roman" panose="02020603050405020304" pitchFamily="18" charset="0"/>
            </a:endParaRPr>
          </a:p>
        </p:txBody>
      </p:sp>
      <p:pic>
        <p:nvPicPr>
          <p:cNvPr id="9" name="Picture 5">
            <a:extLst>
              <a:ext uri="{FF2B5EF4-FFF2-40B4-BE49-F238E27FC236}">
                <a16:creationId xmlns:a16="http://schemas.microsoft.com/office/drawing/2014/main" id="{4DE0F77C-1400-4D79-B654-7EC708F47E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6273" y="1672389"/>
            <a:ext cx="7909627" cy="2394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p:nvSpPr>
        <p:spPr>
          <a:xfrm>
            <a:off x="377447" y="3934524"/>
            <a:ext cx="4226504" cy="830997"/>
          </a:xfrm>
          <a:prstGeom prst="rect">
            <a:avLst/>
          </a:prstGeom>
        </p:spPr>
        <p:txBody>
          <a:bodyPr wrap="square">
            <a:spAutoFit/>
          </a:bodyPr>
          <a:lstStyle/>
          <a:p>
            <a:r>
              <a:rPr lang="en-US" altLang="en-US" dirty="0">
                <a:latin typeface="Times New Roman" panose="02020603050405020304" pitchFamily="18" charset="0"/>
                <a:cs typeface="Times New Roman" panose="02020603050405020304" pitchFamily="18" charset="0"/>
              </a:rPr>
              <a:t>(a) </a:t>
            </a:r>
            <a:r>
              <a:rPr lang="en-US" altLang="en-US" dirty="0" smtClean="0">
                <a:latin typeface="Times New Roman" panose="02020603050405020304" pitchFamily="18" charset="0"/>
                <a:cs typeface="Times New Roman" panose="02020603050405020304" pitchFamily="18" charset="0"/>
              </a:rPr>
              <a:t>802.11 </a:t>
            </a:r>
            <a:r>
              <a:rPr lang="en-US" altLang="en-US" sz="2400" dirty="0">
                <a:latin typeface="Times New Roman" panose="02020603050405020304" pitchFamily="18" charset="0"/>
                <a:cs typeface="Times New Roman" panose="02020603050405020304" pitchFamily="18" charset="0"/>
              </a:rPr>
              <a:t>(</a:t>
            </a:r>
            <a:r>
              <a:rPr lang="en-GB" dirty="0">
                <a:latin typeface="Times New Roman" panose="02020603050405020304" pitchFamily="18" charset="0"/>
                <a:cs typeface="Times New Roman" panose="02020603050405020304" pitchFamily="18" charset="0"/>
              </a:rPr>
              <a:t>standard which defines protocols for Wireless Local Area Networks</a:t>
            </a:r>
            <a:r>
              <a:rPr lang="en-US" altLang="en-US" sz="2400" dirty="0">
                <a:latin typeface="Times New Roman" panose="02020603050405020304" pitchFamily="18" charset="0"/>
                <a:cs typeface="Times New Roman" panose="02020603050405020304" pitchFamily="18" charset="0"/>
              </a:rPr>
              <a:t>)</a:t>
            </a:r>
            <a:r>
              <a:rPr lang="en-US" altLang="en-US" dirty="0" smtClean="0">
                <a:latin typeface="Times New Roman" panose="02020603050405020304" pitchFamily="18" charset="0"/>
                <a:cs typeface="Times New Roman" panose="02020603050405020304" pitchFamily="18" charset="0"/>
              </a:rPr>
              <a:t> </a:t>
            </a:r>
            <a:endParaRPr lang="en-IN" dirty="0">
              <a:latin typeface="Times New Roman" panose="02020603050405020304" pitchFamily="18" charset="0"/>
              <a:cs typeface="Times New Roman" panose="02020603050405020304" pitchFamily="18" charset="0"/>
            </a:endParaRPr>
          </a:p>
        </p:txBody>
      </p:sp>
      <p:sp>
        <p:nvSpPr>
          <p:cNvPr id="3" name="Rectangle 2"/>
          <p:cNvSpPr/>
          <p:nvPr/>
        </p:nvSpPr>
        <p:spPr>
          <a:xfrm>
            <a:off x="5085397" y="3960940"/>
            <a:ext cx="4118049" cy="954107"/>
          </a:xfrm>
          <a:prstGeom prst="rect">
            <a:avLst/>
          </a:prstGeom>
        </p:spPr>
        <p:txBody>
          <a:bodyPr wrap="square">
            <a:spAutoFit/>
          </a:bodyPr>
          <a:lstStyle/>
          <a:p>
            <a:r>
              <a:rPr lang="en-US" altLang="en-US" dirty="0">
                <a:latin typeface="Times New Roman" panose="02020603050405020304" pitchFamily="18" charset="0"/>
                <a:cs typeface="Times New Roman" panose="02020603050405020304" pitchFamily="18" charset="0"/>
              </a:rPr>
              <a:t>(b) Switched </a:t>
            </a:r>
            <a:r>
              <a:rPr lang="en-US" altLang="en-US" dirty="0" smtClean="0">
                <a:latin typeface="Times New Roman" panose="02020603050405020304" pitchFamily="18" charset="0"/>
                <a:cs typeface="Times New Roman" panose="02020603050405020304" pitchFamily="18" charset="0"/>
              </a:rPr>
              <a:t>Ethernet </a:t>
            </a:r>
            <a:r>
              <a:rPr lang="en-US" altLang="en-US" sz="2100" dirty="0">
                <a:latin typeface="Times New Roman" panose="02020603050405020304" pitchFamily="18" charset="0"/>
                <a:cs typeface="Times New Roman" panose="02020603050405020304" pitchFamily="18" charset="0"/>
              </a:rPr>
              <a:t>(</a:t>
            </a:r>
            <a:r>
              <a:rPr lang="en-GB" dirty="0">
                <a:latin typeface="Times New Roman" panose="02020603050405020304" pitchFamily="18" charset="0"/>
                <a:cs typeface="Times New Roman" panose="02020603050405020304" pitchFamily="18" charset="0"/>
              </a:rPr>
              <a:t>Ethernet provides services for wired media</a:t>
            </a:r>
            <a:r>
              <a:rPr lang="en-US" altLang="en-US" sz="2100" dirty="0">
                <a:latin typeface="Times New Roman" panose="02020603050405020304" pitchFamily="18" charset="0"/>
                <a:cs typeface="Times New Roman" panose="02020603050405020304" pitchFamily="18" charset="0"/>
              </a:rPr>
              <a:t>)</a:t>
            </a:r>
          </a:p>
          <a:p>
            <a:r>
              <a:rPr lang="en-US" altLang="en-US" dirty="0" smtClean="0">
                <a:latin typeface="Times New Roman" panose="02020603050405020304" pitchFamily="18" charset="0"/>
                <a:cs typeface="Times New Roman" panose="02020603050405020304" pitchFamily="18" charset="0"/>
              </a:rPr>
              <a:t> </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7826648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29"/>
          <p:cNvSpPr txBox="1">
            <a:spLocks noGrp="1"/>
          </p:cNvSpPr>
          <p:nvPr>
            <p:ph type="sldNum" idx="12"/>
          </p:nvPr>
        </p:nvSpPr>
        <p:spPr>
          <a:xfrm>
            <a:off x="7425344" y="4844839"/>
            <a:ext cx="984019" cy="273844"/>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en" sz="900">
                <a:solidFill>
                  <a:schemeClr val="dk1"/>
                </a:solidFill>
                <a:latin typeface="Times New Roman"/>
                <a:ea typeface="Times New Roman"/>
                <a:cs typeface="Times New Roman"/>
                <a:sym typeface="Times New Roman"/>
              </a:rPr>
              <a:t>9</a:t>
            </a:fld>
            <a:endParaRPr sz="900">
              <a:solidFill>
                <a:schemeClr val="dk1"/>
              </a:solidFill>
              <a:latin typeface="Times New Roman"/>
              <a:ea typeface="Times New Roman"/>
              <a:cs typeface="Times New Roman"/>
              <a:sym typeface="Times New Roman"/>
            </a:endParaRPr>
          </a:p>
        </p:txBody>
      </p:sp>
      <p:sp>
        <p:nvSpPr>
          <p:cNvPr id="185" name="Google Shape;185;p29"/>
          <p:cNvSpPr/>
          <p:nvPr/>
        </p:nvSpPr>
        <p:spPr>
          <a:xfrm>
            <a:off x="460064" y="698198"/>
            <a:ext cx="8364009" cy="3546260"/>
          </a:xfrm>
          <a:prstGeom prst="rect">
            <a:avLst/>
          </a:prstGeom>
          <a:noFill/>
          <a:ln>
            <a:noFill/>
          </a:ln>
        </p:spPr>
        <p:txBody>
          <a:bodyPr spcFirstLastPara="1" wrap="square" lIns="68575" tIns="34275" rIns="68575" bIns="34275" anchor="t" anchorCtr="0">
            <a:noAutofit/>
          </a:bodyPr>
          <a:lstStyle/>
          <a:p>
            <a:pPr lvl="0" algn="just"/>
            <a:endParaRPr lang="en-IN" b="1" dirty="0">
              <a:solidFill>
                <a:schemeClr val="tx1"/>
              </a:solidFill>
              <a:latin typeface="Times New Roman"/>
              <a:ea typeface="Times New Roman"/>
              <a:cs typeface="Times New Roman"/>
              <a:sym typeface="Times New Roman"/>
            </a:endParaRPr>
          </a:p>
          <a:p>
            <a:pPr lvl="0" algn="just"/>
            <a:r>
              <a:rPr lang="en-IN" sz="1700" b="1" dirty="0">
                <a:solidFill>
                  <a:schemeClr val="tx1"/>
                </a:solidFill>
                <a:latin typeface="Times New Roman"/>
                <a:ea typeface="Times New Roman"/>
                <a:cs typeface="Times New Roman"/>
                <a:sym typeface="Times New Roman"/>
              </a:rPr>
              <a:t>Text Books:</a:t>
            </a:r>
          </a:p>
          <a:p>
            <a:pPr lvl="0" algn="just"/>
            <a:r>
              <a:rPr lang="en-IN" sz="1700" dirty="0">
                <a:solidFill>
                  <a:schemeClr val="tx1"/>
                </a:solidFill>
                <a:latin typeface="Times New Roman"/>
                <a:ea typeface="Times New Roman"/>
                <a:cs typeface="Times New Roman"/>
                <a:sym typeface="Times New Roman"/>
              </a:rPr>
              <a:t>1. Behrouz A. </a:t>
            </a:r>
            <a:r>
              <a:rPr lang="en-IN" sz="1700" b="1" dirty="0">
                <a:solidFill>
                  <a:schemeClr val="tx1"/>
                </a:solidFill>
                <a:latin typeface="Times New Roman"/>
                <a:ea typeface="Times New Roman"/>
                <a:cs typeface="Times New Roman"/>
                <a:sym typeface="Times New Roman"/>
              </a:rPr>
              <a:t>Forouzan</a:t>
            </a:r>
            <a:r>
              <a:rPr lang="en-IN" sz="1700" dirty="0">
                <a:solidFill>
                  <a:schemeClr val="tx1"/>
                </a:solidFill>
                <a:latin typeface="Times New Roman"/>
                <a:ea typeface="Times New Roman"/>
                <a:cs typeface="Times New Roman"/>
                <a:sym typeface="Times New Roman"/>
              </a:rPr>
              <a:t>, ‘Data Communications and Networking’, 5th Edition, </a:t>
            </a:r>
            <a:r>
              <a:rPr lang="en-IN" sz="1700" dirty="0" err="1">
                <a:solidFill>
                  <a:schemeClr val="tx1"/>
                </a:solidFill>
                <a:latin typeface="Times New Roman"/>
                <a:ea typeface="Times New Roman"/>
                <a:cs typeface="Times New Roman"/>
                <a:sym typeface="Times New Roman"/>
              </a:rPr>
              <a:t>McGrawHill</a:t>
            </a:r>
            <a:r>
              <a:rPr lang="en-IN" sz="1700" dirty="0">
                <a:solidFill>
                  <a:schemeClr val="tx1"/>
                </a:solidFill>
                <a:latin typeface="Times New Roman"/>
                <a:ea typeface="Times New Roman"/>
                <a:cs typeface="Times New Roman"/>
                <a:sym typeface="Times New Roman"/>
              </a:rPr>
              <a:t> Publishing Company, </a:t>
            </a:r>
            <a:r>
              <a:rPr lang="en-IN" sz="1700" dirty="0" smtClean="0">
                <a:solidFill>
                  <a:schemeClr val="tx1"/>
                </a:solidFill>
                <a:latin typeface="Times New Roman"/>
                <a:ea typeface="Times New Roman"/>
                <a:cs typeface="Times New Roman"/>
                <a:sym typeface="Times New Roman"/>
              </a:rPr>
              <a:t>  </a:t>
            </a:r>
            <a:r>
              <a:rPr lang="en-IN" sz="1700" dirty="0">
                <a:solidFill>
                  <a:schemeClr val="tx1"/>
                </a:solidFill>
                <a:latin typeface="Times New Roman"/>
                <a:ea typeface="Times New Roman"/>
                <a:cs typeface="Times New Roman"/>
                <a:sym typeface="Times New Roman"/>
              </a:rPr>
              <a:t>ISBN 978-0-07-337622-6</a:t>
            </a:r>
          </a:p>
          <a:p>
            <a:pPr lvl="0" algn="just"/>
            <a:r>
              <a:rPr lang="en-IN" sz="1700" dirty="0">
                <a:solidFill>
                  <a:schemeClr val="tx1"/>
                </a:solidFill>
                <a:latin typeface="Times New Roman"/>
                <a:ea typeface="Times New Roman"/>
                <a:cs typeface="Times New Roman"/>
                <a:sym typeface="Times New Roman"/>
              </a:rPr>
              <a:t>2. </a:t>
            </a:r>
            <a:r>
              <a:rPr lang="en-IN" sz="1700" b="1" dirty="0">
                <a:solidFill>
                  <a:schemeClr val="tx1"/>
                </a:solidFill>
                <a:latin typeface="Times New Roman"/>
                <a:ea typeface="Times New Roman"/>
                <a:cs typeface="Times New Roman"/>
                <a:sym typeface="Times New Roman"/>
              </a:rPr>
              <a:t>Tanenbaum</a:t>
            </a:r>
            <a:r>
              <a:rPr lang="en-IN" sz="1700" dirty="0">
                <a:solidFill>
                  <a:schemeClr val="tx1"/>
                </a:solidFill>
                <a:latin typeface="Times New Roman"/>
                <a:ea typeface="Times New Roman"/>
                <a:cs typeface="Times New Roman"/>
                <a:sym typeface="Times New Roman"/>
              </a:rPr>
              <a:t> A. S., ‘Computer Networks’, Pearson Education, 5th Edition, </a:t>
            </a:r>
            <a:r>
              <a:rPr lang="en-IN" sz="1700" dirty="0" smtClean="0">
                <a:solidFill>
                  <a:schemeClr val="tx1"/>
                </a:solidFill>
                <a:latin typeface="Times New Roman"/>
                <a:ea typeface="Times New Roman"/>
                <a:cs typeface="Times New Roman"/>
                <a:sym typeface="Times New Roman"/>
              </a:rPr>
              <a:t>ISBN-978-0-13-212695-</a:t>
            </a:r>
            <a:endParaRPr lang="en-IN" sz="1700" dirty="0">
              <a:solidFill>
                <a:schemeClr val="tx1"/>
              </a:solidFill>
              <a:latin typeface="Times New Roman"/>
              <a:ea typeface="Times New Roman"/>
              <a:cs typeface="Times New Roman"/>
              <a:sym typeface="Times New Roman"/>
            </a:endParaRPr>
          </a:p>
          <a:p>
            <a:pPr lvl="0" algn="just"/>
            <a:r>
              <a:rPr lang="en-IN" sz="1700" b="1" dirty="0" smtClean="0">
                <a:solidFill>
                  <a:schemeClr val="tx1"/>
                </a:solidFill>
                <a:latin typeface="Times New Roman"/>
                <a:ea typeface="Times New Roman"/>
                <a:cs typeface="Times New Roman"/>
                <a:sym typeface="Times New Roman"/>
              </a:rPr>
              <a:t>Reference </a:t>
            </a:r>
            <a:r>
              <a:rPr lang="en-IN" sz="1700" b="1" dirty="0">
                <a:solidFill>
                  <a:schemeClr val="tx1"/>
                </a:solidFill>
                <a:latin typeface="Times New Roman"/>
                <a:ea typeface="Times New Roman"/>
                <a:cs typeface="Times New Roman"/>
                <a:sym typeface="Times New Roman"/>
              </a:rPr>
              <a:t>Books:</a:t>
            </a:r>
          </a:p>
          <a:p>
            <a:pPr lvl="0" algn="just"/>
            <a:r>
              <a:rPr lang="en-IN" sz="1700" dirty="0">
                <a:solidFill>
                  <a:schemeClr val="tx1"/>
                </a:solidFill>
                <a:latin typeface="Times New Roman"/>
                <a:ea typeface="Times New Roman"/>
                <a:cs typeface="Times New Roman"/>
                <a:sym typeface="Times New Roman"/>
              </a:rPr>
              <a:t>1. James F. Kurose and Keith W Ross ‘Computer Networking, A Top-Down Approach’, 5th Edition, Pearson  </a:t>
            </a:r>
            <a:r>
              <a:rPr lang="en-IN" sz="1700" dirty="0" smtClean="0">
                <a:solidFill>
                  <a:schemeClr val="tx1"/>
                </a:solidFill>
                <a:latin typeface="Times New Roman"/>
                <a:ea typeface="Times New Roman"/>
                <a:cs typeface="Times New Roman"/>
                <a:sym typeface="Times New Roman"/>
              </a:rPr>
              <a:t>Education</a:t>
            </a:r>
            <a:r>
              <a:rPr lang="en-IN" sz="1700" dirty="0">
                <a:solidFill>
                  <a:schemeClr val="tx1"/>
                </a:solidFill>
                <a:latin typeface="Times New Roman"/>
                <a:ea typeface="Times New Roman"/>
                <a:cs typeface="Times New Roman"/>
                <a:sym typeface="Times New Roman"/>
              </a:rPr>
              <a:t>, ISBN- 978-81-317-9054-0</a:t>
            </a:r>
          </a:p>
          <a:p>
            <a:pPr lvl="0" algn="just"/>
            <a:r>
              <a:rPr lang="en-IN" sz="1700" dirty="0">
                <a:solidFill>
                  <a:schemeClr val="tx1"/>
                </a:solidFill>
                <a:latin typeface="Times New Roman"/>
                <a:ea typeface="Times New Roman"/>
                <a:cs typeface="Times New Roman"/>
                <a:sym typeface="Times New Roman"/>
              </a:rPr>
              <a:t>2. W. Richard Stevens, Unix Network Programming, The Sockets Networking API, Vol 1, 3rd Edition, PHI   </a:t>
            </a:r>
            <a:r>
              <a:rPr lang="en-IN" sz="1700" dirty="0" smtClean="0">
                <a:solidFill>
                  <a:schemeClr val="tx1"/>
                </a:solidFill>
                <a:latin typeface="Times New Roman"/>
                <a:ea typeface="Times New Roman"/>
                <a:cs typeface="Times New Roman"/>
                <a:sym typeface="Times New Roman"/>
              </a:rPr>
              <a:t>Learning </a:t>
            </a:r>
            <a:r>
              <a:rPr lang="en-IN" sz="1700" dirty="0" err="1">
                <a:solidFill>
                  <a:schemeClr val="tx1"/>
                </a:solidFill>
                <a:latin typeface="Times New Roman"/>
                <a:ea typeface="Times New Roman"/>
                <a:cs typeface="Times New Roman"/>
                <a:sym typeface="Times New Roman"/>
              </a:rPr>
              <a:t>Pvt.</a:t>
            </a:r>
            <a:r>
              <a:rPr lang="en-IN" sz="1700" dirty="0">
                <a:solidFill>
                  <a:schemeClr val="tx1"/>
                </a:solidFill>
                <a:latin typeface="Times New Roman"/>
                <a:ea typeface="Times New Roman"/>
                <a:cs typeface="Times New Roman"/>
                <a:sym typeface="Times New Roman"/>
              </a:rPr>
              <a:t> Ltd.</a:t>
            </a:r>
          </a:p>
          <a:p>
            <a:pPr lvl="0" algn="just"/>
            <a:r>
              <a:rPr lang="en-IN" sz="1700" b="1" dirty="0" smtClean="0">
                <a:solidFill>
                  <a:schemeClr val="tx1"/>
                </a:solidFill>
                <a:latin typeface="Times New Roman"/>
                <a:ea typeface="Times New Roman"/>
                <a:cs typeface="Times New Roman"/>
                <a:sym typeface="Times New Roman"/>
              </a:rPr>
              <a:t>Supplementary </a:t>
            </a:r>
            <a:r>
              <a:rPr lang="en-IN" sz="1700" b="1" dirty="0">
                <a:solidFill>
                  <a:schemeClr val="tx1"/>
                </a:solidFill>
                <a:latin typeface="Times New Roman"/>
                <a:ea typeface="Times New Roman"/>
                <a:cs typeface="Times New Roman"/>
                <a:sym typeface="Times New Roman"/>
              </a:rPr>
              <a:t>Reading:</a:t>
            </a:r>
            <a:endParaRPr lang="en-IN" sz="1700" dirty="0">
              <a:solidFill>
                <a:schemeClr val="tx1"/>
              </a:solidFill>
              <a:latin typeface="Times New Roman"/>
              <a:ea typeface="Times New Roman"/>
              <a:cs typeface="Times New Roman"/>
              <a:sym typeface="Times New Roman"/>
            </a:endParaRPr>
          </a:p>
          <a:p>
            <a:pPr lvl="0" algn="just"/>
            <a:r>
              <a:rPr lang="en-IN" sz="1700" dirty="0">
                <a:solidFill>
                  <a:schemeClr val="tx1"/>
                </a:solidFill>
                <a:latin typeface="Times New Roman"/>
                <a:ea typeface="Times New Roman"/>
                <a:cs typeface="Times New Roman"/>
                <a:sym typeface="Times New Roman"/>
              </a:rPr>
              <a:t>1. William Stallings, ‘Data and Computer Communications’, 6th Edition, Prentice Hall of  India </a:t>
            </a:r>
            <a:r>
              <a:rPr lang="en-IN" sz="1700" dirty="0" err="1">
                <a:solidFill>
                  <a:schemeClr val="tx1"/>
                </a:solidFill>
                <a:latin typeface="Times New Roman"/>
                <a:ea typeface="Times New Roman"/>
                <a:cs typeface="Times New Roman"/>
                <a:sym typeface="Times New Roman"/>
              </a:rPr>
              <a:t>Pvt.</a:t>
            </a:r>
            <a:endParaRPr sz="1700" dirty="0">
              <a:solidFill>
                <a:schemeClr val="tx1"/>
              </a:solidFill>
              <a:latin typeface="Times New Roman"/>
              <a:ea typeface="Times New Roman"/>
              <a:cs typeface="Times New Roman"/>
              <a:sym typeface="Times New Roman"/>
            </a:endParaRPr>
          </a:p>
        </p:txBody>
      </p:sp>
      <p:pic>
        <p:nvPicPr>
          <p:cNvPr id="186" name="Google Shape;186;p29"/>
          <p:cNvPicPr preferRelativeResize="0"/>
          <p:nvPr/>
        </p:nvPicPr>
        <p:blipFill rotWithShape="1">
          <a:blip r:embed="rId3">
            <a:alphaModFix/>
          </a:blip>
          <a:srcRect/>
          <a:stretch/>
        </p:blipFill>
        <p:spPr>
          <a:xfrm>
            <a:off x="41822" y="47021"/>
            <a:ext cx="836484" cy="761662"/>
          </a:xfrm>
          <a:prstGeom prst="rect">
            <a:avLst/>
          </a:prstGeom>
          <a:noFill/>
          <a:ln>
            <a:noFill/>
          </a:ln>
        </p:spPr>
      </p:pic>
      <p:sp>
        <p:nvSpPr>
          <p:cNvPr id="187" name="Google Shape;187;p29"/>
          <p:cNvSpPr txBox="1">
            <a:spLocks noGrp="1"/>
          </p:cNvSpPr>
          <p:nvPr>
            <p:ph type="dt" idx="10"/>
          </p:nvPr>
        </p:nvSpPr>
        <p:spPr>
          <a:xfrm>
            <a:off x="571500" y="4844838"/>
            <a:ext cx="2057400" cy="273900"/>
          </a:xfrm>
          <a:prstGeom prst="rect">
            <a:avLst/>
          </a:prstGeom>
          <a:noFill/>
          <a:ln>
            <a:noFill/>
          </a:ln>
        </p:spPr>
        <p:txBody>
          <a:bodyPr spcFirstLastPara="1" wrap="square" lIns="68575" tIns="34275" rIns="68575" bIns="34275" anchor="ctr" anchorCtr="0">
            <a:noAutofit/>
          </a:bodyPr>
          <a:lstStyle/>
          <a:p>
            <a:pPr marL="0" lvl="0" indent="0" algn="l" rtl="0">
              <a:spcBef>
                <a:spcPts val="0"/>
              </a:spcBef>
              <a:spcAft>
                <a:spcPts val="0"/>
              </a:spcAft>
              <a:buNone/>
            </a:pPr>
            <a:fld id="{3CA1D7FA-FD84-4353-9B47-DB64AD2C0139}" type="datetime1">
              <a:rPr lang="en-US" sz="800" b="1" smtClean="0">
                <a:solidFill>
                  <a:schemeClr val="dk1"/>
                </a:solidFill>
                <a:latin typeface="Times New Roman"/>
                <a:cs typeface="Times New Roman"/>
                <a:sym typeface="Times New Roman"/>
              </a:rPr>
              <a:t>2/1/2024</a:t>
            </a:fld>
            <a:endParaRPr sz="800" b="1">
              <a:solidFill>
                <a:schemeClr val="dk1"/>
              </a:solidFill>
              <a:latin typeface="Times New Roman"/>
              <a:ea typeface="Times New Roman"/>
              <a:cs typeface="Times New Roman"/>
              <a:sym typeface="Times New Roman"/>
            </a:endParaRPr>
          </a:p>
        </p:txBody>
      </p:sp>
      <p:sp>
        <p:nvSpPr>
          <p:cNvPr id="188" name="Google Shape;188;p29"/>
          <p:cNvSpPr txBox="1">
            <a:spLocks noGrp="1"/>
          </p:cNvSpPr>
          <p:nvPr>
            <p:ph type="ftr" idx="11"/>
          </p:nvPr>
        </p:nvSpPr>
        <p:spPr>
          <a:xfrm>
            <a:off x="2764639" y="4844839"/>
            <a:ext cx="3617100" cy="2739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r>
              <a:rPr lang="en-GB" sz="800" b="1" smtClean="0">
                <a:solidFill>
                  <a:schemeClr val="dk1"/>
                </a:solidFill>
                <a:latin typeface="Times New Roman"/>
                <a:ea typeface="Times New Roman"/>
                <a:cs typeface="Times New Roman"/>
                <a:sym typeface="Times New Roman"/>
              </a:rPr>
              <a:t>Unit 1                Computer Networks        SY BTech(CSE)    Semester-4               2023-24    </a:t>
            </a:r>
            <a:endParaRPr sz="800" b="1">
              <a:solidFill>
                <a:schemeClr val="dk1"/>
              </a:solidFill>
              <a:latin typeface="Times New Roman"/>
              <a:ea typeface="Times New Roman"/>
              <a:cs typeface="Times New Roman"/>
              <a:sym typeface="Times New Roman"/>
            </a:endParaRPr>
          </a:p>
        </p:txBody>
      </p:sp>
      <p:sp>
        <p:nvSpPr>
          <p:cNvPr id="7" name="Google Shape;185;p29">
            <a:extLst>
              <a:ext uri="{FF2B5EF4-FFF2-40B4-BE49-F238E27FC236}">
                <a16:creationId xmlns:a16="http://schemas.microsoft.com/office/drawing/2014/main" id="{B4B03D0E-F94B-4249-9317-EBD3AA5CF813}"/>
              </a:ext>
            </a:extLst>
          </p:cNvPr>
          <p:cNvSpPr/>
          <p:nvPr/>
        </p:nvSpPr>
        <p:spPr>
          <a:xfrm>
            <a:off x="1353615" y="185434"/>
            <a:ext cx="7338322" cy="623248"/>
          </a:xfrm>
          <a:prstGeom prst="rect">
            <a:avLst/>
          </a:prstGeom>
          <a:noFill/>
          <a:ln>
            <a:noFill/>
          </a:ln>
        </p:spPr>
        <p:txBody>
          <a:bodyPr spcFirstLastPara="1" wrap="square" lIns="68575" tIns="34275" rIns="68575" bIns="34275" anchor="t" anchorCtr="0">
            <a:noAutofit/>
          </a:bodyPr>
          <a:lstStyle/>
          <a:p>
            <a:pPr lvl="0" algn="just"/>
            <a:r>
              <a:rPr lang="en-IN" sz="2800" b="1" dirty="0">
                <a:solidFill>
                  <a:srgbClr val="7030A0"/>
                </a:solidFill>
                <a:latin typeface="Times New Roman"/>
                <a:ea typeface="Times New Roman"/>
                <a:cs typeface="Times New Roman"/>
                <a:sym typeface="Times New Roman"/>
              </a:rPr>
              <a:t>Learning Resources:</a:t>
            </a:r>
          </a:p>
        </p:txBody>
      </p:sp>
    </p:spTree>
    <p:extLst>
      <p:ext uri="{BB962C8B-B14F-4D97-AF65-F5344CB8AC3E}">
        <p14:creationId xmlns:p14="http://schemas.microsoft.com/office/powerpoint/2010/main" val="1800375786"/>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29"/>
          <p:cNvSpPr txBox="1">
            <a:spLocks noGrp="1"/>
          </p:cNvSpPr>
          <p:nvPr>
            <p:ph type="sldNum" idx="12"/>
          </p:nvPr>
        </p:nvSpPr>
        <p:spPr>
          <a:xfrm>
            <a:off x="7425344" y="4844839"/>
            <a:ext cx="984019" cy="273844"/>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en" sz="900">
                <a:solidFill>
                  <a:schemeClr val="dk1"/>
                </a:solidFill>
                <a:latin typeface="Times New Roman"/>
                <a:ea typeface="Times New Roman"/>
                <a:cs typeface="Times New Roman"/>
                <a:sym typeface="Times New Roman"/>
              </a:rPr>
              <a:t>90</a:t>
            </a:fld>
            <a:endParaRPr sz="900">
              <a:solidFill>
                <a:schemeClr val="dk1"/>
              </a:solidFill>
              <a:latin typeface="Times New Roman"/>
              <a:ea typeface="Times New Roman"/>
              <a:cs typeface="Times New Roman"/>
              <a:sym typeface="Times New Roman"/>
            </a:endParaRPr>
          </a:p>
        </p:txBody>
      </p:sp>
      <p:sp>
        <p:nvSpPr>
          <p:cNvPr id="185" name="Google Shape;185;p29"/>
          <p:cNvSpPr/>
          <p:nvPr/>
        </p:nvSpPr>
        <p:spPr>
          <a:xfrm>
            <a:off x="780836" y="230040"/>
            <a:ext cx="8483480" cy="851629"/>
          </a:xfrm>
          <a:prstGeom prst="rect">
            <a:avLst/>
          </a:prstGeom>
          <a:noFill/>
          <a:ln>
            <a:noFill/>
          </a:ln>
        </p:spPr>
        <p:txBody>
          <a:bodyPr spcFirstLastPara="1" wrap="square" lIns="68575" tIns="34275" rIns="68575" bIns="34275" anchor="t" anchorCtr="0">
            <a:noAutofit/>
          </a:bodyPr>
          <a:lstStyle/>
          <a:p>
            <a:pPr fontAlgn="base"/>
            <a:r>
              <a:rPr lang="en-US" sz="2800" b="1" dirty="0" smtClean="0">
                <a:solidFill>
                  <a:srgbClr val="7030A0"/>
                </a:solidFill>
                <a:latin typeface="Times New Roman" panose="02020603050405020304" pitchFamily="18" charset="0"/>
                <a:cs typeface="Times New Roman" panose="02020603050405020304" pitchFamily="18" charset="0"/>
              </a:rPr>
              <a:t>3. Metropolitan </a:t>
            </a:r>
            <a:r>
              <a:rPr lang="en-US" sz="2800" b="1" dirty="0">
                <a:solidFill>
                  <a:srgbClr val="7030A0"/>
                </a:solidFill>
                <a:latin typeface="Times New Roman" panose="02020603050405020304" pitchFamily="18" charset="0"/>
                <a:cs typeface="Times New Roman" panose="02020603050405020304" pitchFamily="18" charset="0"/>
              </a:rPr>
              <a:t>Area </a:t>
            </a:r>
            <a:r>
              <a:rPr lang="en-US" sz="2800" b="1" dirty="0" smtClean="0">
                <a:solidFill>
                  <a:srgbClr val="7030A0"/>
                </a:solidFill>
                <a:latin typeface="Times New Roman" panose="02020603050405020304" pitchFamily="18" charset="0"/>
                <a:cs typeface="Times New Roman" panose="02020603050405020304" pitchFamily="18" charset="0"/>
              </a:rPr>
              <a:t>Network (</a:t>
            </a:r>
            <a:r>
              <a:rPr lang="en-US" sz="2800" b="1" dirty="0">
                <a:solidFill>
                  <a:srgbClr val="7030A0"/>
                </a:solidFill>
                <a:latin typeface="Times New Roman" panose="02020603050405020304" pitchFamily="18" charset="0"/>
                <a:cs typeface="Times New Roman" panose="02020603050405020304" pitchFamily="18" charset="0"/>
              </a:rPr>
              <a:t>MAN): </a:t>
            </a:r>
            <a:endParaRPr lang="en-US" sz="2800" b="1" dirty="0" smtClean="0">
              <a:solidFill>
                <a:srgbClr val="7030A0"/>
              </a:solidFill>
              <a:latin typeface="Times New Roman" panose="02020603050405020304" pitchFamily="18" charset="0"/>
              <a:cs typeface="Times New Roman" panose="02020603050405020304" pitchFamily="18" charset="0"/>
            </a:endParaRPr>
          </a:p>
          <a:p>
            <a:pPr fontAlgn="base"/>
            <a:r>
              <a:rPr lang="en-US" sz="2400" b="1" dirty="0" smtClean="0">
                <a:solidFill>
                  <a:srgbClr val="7030A0"/>
                </a:solidFill>
                <a:latin typeface="Times New Roman" panose="02020603050405020304" pitchFamily="18" charset="0"/>
                <a:cs typeface="Times New Roman" panose="02020603050405020304" pitchFamily="18" charset="0"/>
              </a:rPr>
              <a:t>based </a:t>
            </a:r>
            <a:r>
              <a:rPr lang="en-US" sz="2400" b="1" dirty="0">
                <a:solidFill>
                  <a:srgbClr val="7030A0"/>
                </a:solidFill>
                <a:latin typeface="Times New Roman" panose="02020603050405020304" pitchFamily="18" charset="0"/>
                <a:cs typeface="Times New Roman" panose="02020603050405020304" pitchFamily="18" charset="0"/>
              </a:rPr>
              <a:t>on cable TV</a:t>
            </a:r>
          </a:p>
        </p:txBody>
      </p:sp>
      <p:pic>
        <p:nvPicPr>
          <p:cNvPr id="186" name="Google Shape;186;p29"/>
          <p:cNvPicPr preferRelativeResize="0"/>
          <p:nvPr/>
        </p:nvPicPr>
        <p:blipFill rotWithShape="1">
          <a:blip r:embed="rId3">
            <a:alphaModFix/>
          </a:blip>
          <a:srcRect/>
          <a:stretch/>
        </p:blipFill>
        <p:spPr>
          <a:xfrm>
            <a:off x="41821" y="47020"/>
            <a:ext cx="739015" cy="528333"/>
          </a:xfrm>
          <a:prstGeom prst="rect">
            <a:avLst/>
          </a:prstGeom>
          <a:noFill/>
          <a:ln>
            <a:noFill/>
          </a:ln>
        </p:spPr>
      </p:pic>
      <p:sp>
        <p:nvSpPr>
          <p:cNvPr id="187" name="Google Shape;187;p29"/>
          <p:cNvSpPr txBox="1">
            <a:spLocks noGrp="1"/>
          </p:cNvSpPr>
          <p:nvPr>
            <p:ph type="dt" idx="10"/>
          </p:nvPr>
        </p:nvSpPr>
        <p:spPr>
          <a:xfrm>
            <a:off x="571500" y="4844838"/>
            <a:ext cx="2057400" cy="273900"/>
          </a:xfrm>
          <a:prstGeom prst="rect">
            <a:avLst/>
          </a:prstGeom>
          <a:noFill/>
          <a:ln>
            <a:noFill/>
          </a:ln>
        </p:spPr>
        <p:txBody>
          <a:bodyPr spcFirstLastPara="1" wrap="square" lIns="68575" tIns="34275" rIns="68575" bIns="34275" anchor="ctr" anchorCtr="0">
            <a:noAutofit/>
          </a:bodyPr>
          <a:lstStyle/>
          <a:p>
            <a:pPr marL="0" lvl="0" indent="0" algn="l" rtl="0">
              <a:spcBef>
                <a:spcPts val="0"/>
              </a:spcBef>
              <a:spcAft>
                <a:spcPts val="0"/>
              </a:spcAft>
              <a:buNone/>
            </a:pPr>
            <a:fld id="{D004FA97-1211-4745-9201-9E74EE896947}" type="datetime1">
              <a:rPr lang="en-US" sz="800" b="1" smtClean="0">
                <a:solidFill>
                  <a:schemeClr val="dk1"/>
                </a:solidFill>
                <a:latin typeface="Times New Roman"/>
                <a:cs typeface="Times New Roman"/>
                <a:sym typeface="Times New Roman"/>
              </a:rPr>
              <a:t>2/1/2024</a:t>
            </a:fld>
            <a:endParaRPr sz="800" b="1">
              <a:solidFill>
                <a:schemeClr val="dk1"/>
              </a:solidFill>
              <a:latin typeface="Times New Roman"/>
              <a:ea typeface="Times New Roman"/>
              <a:cs typeface="Times New Roman"/>
              <a:sym typeface="Times New Roman"/>
            </a:endParaRPr>
          </a:p>
        </p:txBody>
      </p:sp>
      <p:sp>
        <p:nvSpPr>
          <p:cNvPr id="188" name="Google Shape;188;p29"/>
          <p:cNvSpPr txBox="1">
            <a:spLocks noGrp="1"/>
          </p:cNvSpPr>
          <p:nvPr>
            <p:ph type="ftr" idx="11"/>
          </p:nvPr>
        </p:nvSpPr>
        <p:spPr>
          <a:xfrm>
            <a:off x="2764639" y="4844839"/>
            <a:ext cx="3617100" cy="2739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r>
              <a:rPr lang="en-GB" sz="800" b="1" smtClean="0">
                <a:solidFill>
                  <a:schemeClr val="dk1"/>
                </a:solidFill>
                <a:latin typeface="Times New Roman"/>
                <a:ea typeface="Times New Roman"/>
                <a:cs typeface="Times New Roman"/>
                <a:sym typeface="Times New Roman"/>
              </a:rPr>
              <a:t>Unit 1                Computer Networks        SY BTech(CSE)    Semester-4               2023-24    </a:t>
            </a:r>
            <a:endParaRPr sz="800" b="1">
              <a:solidFill>
                <a:schemeClr val="dk1"/>
              </a:solidFill>
              <a:latin typeface="Times New Roman"/>
              <a:ea typeface="Times New Roman"/>
              <a:cs typeface="Times New Roman"/>
              <a:sym typeface="Times New Roman"/>
            </a:endParaRPr>
          </a:p>
        </p:txBody>
      </p:sp>
      <p:pic>
        <p:nvPicPr>
          <p:cNvPr id="10" name="Picture 2">
            <a:extLst>
              <a:ext uri="{FF2B5EF4-FFF2-40B4-BE49-F238E27FC236}">
                <a16:creationId xmlns:a16="http://schemas.microsoft.com/office/drawing/2014/main" id="{D2084AD4-8966-4B48-80FD-14FFA2F084D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835" y="1081669"/>
            <a:ext cx="7087817" cy="3586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81389965"/>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29"/>
          <p:cNvSpPr txBox="1">
            <a:spLocks noGrp="1"/>
          </p:cNvSpPr>
          <p:nvPr>
            <p:ph type="sldNum" idx="12"/>
          </p:nvPr>
        </p:nvSpPr>
        <p:spPr>
          <a:xfrm>
            <a:off x="7425344" y="4844839"/>
            <a:ext cx="984019" cy="273844"/>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en" sz="900">
                <a:solidFill>
                  <a:schemeClr val="dk1"/>
                </a:solidFill>
                <a:latin typeface="Times New Roman" panose="02020603050405020304" pitchFamily="18" charset="0"/>
                <a:ea typeface="Times New Roman"/>
                <a:cs typeface="Times New Roman" panose="02020603050405020304" pitchFamily="18" charset="0"/>
                <a:sym typeface="Times New Roman"/>
              </a:rPr>
              <a:t>91</a:t>
            </a:fld>
            <a:endParaRPr sz="900">
              <a:solidFill>
                <a:schemeClr val="dk1"/>
              </a:solidFill>
              <a:latin typeface="Times New Roman" panose="02020603050405020304" pitchFamily="18" charset="0"/>
              <a:ea typeface="Times New Roman"/>
              <a:cs typeface="Times New Roman" panose="02020603050405020304" pitchFamily="18" charset="0"/>
              <a:sym typeface="Times New Roman"/>
            </a:endParaRPr>
          </a:p>
        </p:txBody>
      </p:sp>
      <p:sp>
        <p:nvSpPr>
          <p:cNvPr id="185" name="Google Shape;185;p29"/>
          <p:cNvSpPr/>
          <p:nvPr/>
        </p:nvSpPr>
        <p:spPr>
          <a:xfrm>
            <a:off x="1262100" y="149538"/>
            <a:ext cx="7646230" cy="851629"/>
          </a:xfrm>
          <a:prstGeom prst="rect">
            <a:avLst/>
          </a:prstGeom>
          <a:noFill/>
          <a:ln>
            <a:noFill/>
          </a:ln>
        </p:spPr>
        <p:txBody>
          <a:bodyPr spcFirstLastPara="1" wrap="square" lIns="68575" tIns="34275" rIns="68575" bIns="34275" anchor="t" anchorCtr="0">
            <a:noAutofit/>
          </a:bodyPr>
          <a:lstStyle/>
          <a:p>
            <a:pPr fontAlgn="base"/>
            <a:r>
              <a:rPr lang="en-US" sz="2800" b="1" dirty="0" smtClean="0">
                <a:solidFill>
                  <a:srgbClr val="7030A0"/>
                </a:solidFill>
                <a:latin typeface="Times New Roman" panose="02020603050405020304" pitchFamily="18" charset="0"/>
                <a:cs typeface="Times New Roman" panose="02020603050405020304" pitchFamily="18" charset="0"/>
              </a:rPr>
              <a:t>4. Wide </a:t>
            </a:r>
            <a:r>
              <a:rPr lang="en-US" sz="2800" b="1" dirty="0">
                <a:solidFill>
                  <a:srgbClr val="7030A0"/>
                </a:solidFill>
                <a:latin typeface="Times New Roman" panose="02020603050405020304" pitchFamily="18" charset="0"/>
                <a:cs typeface="Times New Roman" panose="02020603050405020304" pitchFamily="18" charset="0"/>
              </a:rPr>
              <a:t>Area Network (WAN)</a:t>
            </a:r>
          </a:p>
        </p:txBody>
      </p:sp>
      <p:pic>
        <p:nvPicPr>
          <p:cNvPr id="186" name="Google Shape;186;p29"/>
          <p:cNvPicPr preferRelativeResize="0"/>
          <p:nvPr/>
        </p:nvPicPr>
        <p:blipFill rotWithShape="1">
          <a:blip r:embed="rId3">
            <a:alphaModFix/>
          </a:blip>
          <a:srcRect/>
          <a:stretch/>
        </p:blipFill>
        <p:spPr>
          <a:xfrm>
            <a:off x="41821" y="47020"/>
            <a:ext cx="739015" cy="528333"/>
          </a:xfrm>
          <a:prstGeom prst="rect">
            <a:avLst/>
          </a:prstGeom>
          <a:noFill/>
          <a:ln>
            <a:noFill/>
          </a:ln>
        </p:spPr>
      </p:pic>
      <p:sp>
        <p:nvSpPr>
          <p:cNvPr id="187" name="Google Shape;187;p29"/>
          <p:cNvSpPr txBox="1">
            <a:spLocks noGrp="1"/>
          </p:cNvSpPr>
          <p:nvPr>
            <p:ph type="dt" idx="10"/>
          </p:nvPr>
        </p:nvSpPr>
        <p:spPr>
          <a:xfrm>
            <a:off x="571500" y="4844838"/>
            <a:ext cx="2057400" cy="273900"/>
          </a:xfrm>
          <a:prstGeom prst="rect">
            <a:avLst/>
          </a:prstGeom>
          <a:noFill/>
          <a:ln>
            <a:noFill/>
          </a:ln>
        </p:spPr>
        <p:txBody>
          <a:bodyPr spcFirstLastPara="1" wrap="square" lIns="68575" tIns="34275" rIns="68575" bIns="34275" anchor="ctr" anchorCtr="0">
            <a:noAutofit/>
          </a:bodyPr>
          <a:lstStyle/>
          <a:p>
            <a:pPr marL="0" lvl="0" indent="0" algn="l" rtl="0">
              <a:spcBef>
                <a:spcPts val="0"/>
              </a:spcBef>
              <a:spcAft>
                <a:spcPts val="0"/>
              </a:spcAft>
              <a:buNone/>
            </a:pPr>
            <a:fld id="{981D0EC1-AB78-4BF1-BC3F-234B9F98A9F1}" type="datetime1">
              <a:rPr lang="en-US" sz="800" b="1" smtClean="0">
                <a:solidFill>
                  <a:schemeClr val="dk1"/>
                </a:solidFill>
                <a:latin typeface="Times New Roman" panose="02020603050405020304" pitchFamily="18" charset="0"/>
                <a:cs typeface="Times New Roman" panose="02020603050405020304" pitchFamily="18" charset="0"/>
                <a:sym typeface="Times New Roman"/>
              </a:rPr>
              <a:t>2/1/2024</a:t>
            </a:fld>
            <a:endParaRPr sz="800" b="1">
              <a:solidFill>
                <a:schemeClr val="dk1"/>
              </a:solidFill>
              <a:latin typeface="Times New Roman" panose="02020603050405020304" pitchFamily="18" charset="0"/>
              <a:ea typeface="Times New Roman"/>
              <a:cs typeface="Times New Roman" panose="02020603050405020304" pitchFamily="18" charset="0"/>
              <a:sym typeface="Times New Roman"/>
            </a:endParaRPr>
          </a:p>
        </p:txBody>
      </p:sp>
      <p:sp>
        <p:nvSpPr>
          <p:cNvPr id="188" name="Google Shape;188;p29"/>
          <p:cNvSpPr txBox="1">
            <a:spLocks noGrp="1"/>
          </p:cNvSpPr>
          <p:nvPr>
            <p:ph type="ftr" idx="11"/>
          </p:nvPr>
        </p:nvSpPr>
        <p:spPr>
          <a:xfrm>
            <a:off x="2764639" y="4844839"/>
            <a:ext cx="3617100" cy="2739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r>
              <a:rPr lang="en-GB" sz="800" b="1" smtClean="0">
                <a:solidFill>
                  <a:schemeClr val="dk1"/>
                </a:solidFill>
                <a:latin typeface="Times New Roman" panose="02020603050405020304" pitchFamily="18" charset="0"/>
                <a:ea typeface="Times New Roman"/>
                <a:cs typeface="Times New Roman" panose="02020603050405020304" pitchFamily="18" charset="0"/>
                <a:sym typeface="Times New Roman"/>
              </a:rPr>
              <a:t>Unit 1                Computer Networks        SY BTech(CSE)    Semester-4               2023-24    </a:t>
            </a:r>
            <a:endParaRPr sz="800" b="1">
              <a:solidFill>
                <a:schemeClr val="dk1"/>
              </a:solidFill>
              <a:latin typeface="Times New Roman" panose="02020603050405020304" pitchFamily="18" charset="0"/>
              <a:ea typeface="Times New Roman"/>
              <a:cs typeface="Times New Roman" panose="02020603050405020304" pitchFamily="18" charset="0"/>
              <a:sym typeface="Times New Roman"/>
            </a:endParaRPr>
          </a:p>
        </p:txBody>
      </p:sp>
      <p:pic>
        <p:nvPicPr>
          <p:cNvPr id="8" name="Picture 2">
            <a:extLst>
              <a:ext uri="{FF2B5EF4-FFF2-40B4-BE49-F238E27FC236}">
                <a16:creationId xmlns:a16="http://schemas.microsoft.com/office/drawing/2014/main" id="{B7422C1C-6149-4353-BF73-BC127E81F6D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28813" y="1433750"/>
            <a:ext cx="5286375" cy="3041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Content Placeholder 2">
            <a:extLst>
              <a:ext uri="{FF2B5EF4-FFF2-40B4-BE49-F238E27FC236}">
                <a16:creationId xmlns:a16="http://schemas.microsoft.com/office/drawing/2014/main" id="{A8F83DB9-37FB-494B-A6E3-1D733C0A7EBA}"/>
              </a:ext>
            </a:extLst>
          </p:cNvPr>
          <p:cNvSpPr txBox="1">
            <a:spLocks/>
          </p:cNvSpPr>
          <p:nvPr/>
        </p:nvSpPr>
        <p:spPr>
          <a:xfrm>
            <a:off x="842210" y="691603"/>
            <a:ext cx="7459579" cy="342900"/>
          </a:xfrm>
          <a:prstGeom prst="rect">
            <a:avLst/>
          </a:prstGeom>
        </p:spPr>
        <p:txBody>
          <a:bodyPr>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FontTx/>
              <a:buNone/>
            </a:pPr>
            <a:r>
              <a:rPr lang="en-US" altLang="en-US" sz="2800" dirty="0">
                <a:solidFill>
                  <a:schemeClr val="tx1"/>
                </a:solidFill>
                <a:latin typeface="Times New Roman" panose="02020603050405020304" pitchFamily="18" charset="0"/>
                <a:cs typeface="Times New Roman" panose="02020603050405020304" pitchFamily="18" charset="0"/>
              </a:rPr>
              <a:t>WAN: connects three branch offices in Australia</a:t>
            </a:r>
          </a:p>
          <a:p>
            <a:pPr algn="ctr">
              <a:buFontTx/>
              <a:buNone/>
            </a:pPr>
            <a:endParaRPr lang="en-US" altLang="en-US"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96448748"/>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29"/>
          <p:cNvSpPr txBox="1">
            <a:spLocks noGrp="1"/>
          </p:cNvSpPr>
          <p:nvPr>
            <p:ph type="sldNum" idx="12"/>
          </p:nvPr>
        </p:nvSpPr>
        <p:spPr>
          <a:xfrm>
            <a:off x="7425344" y="4844839"/>
            <a:ext cx="984019" cy="273844"/>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en" sz="900">
                <a:solidFill>
                  <a:schemeClr val="dk1"/>
                </a:solidFill>
                <a:latin typeface="Times New Roman" panose="02020603050405020304" pitchFamily="18" charset="0"/>
                <a:ea typeface="Times New Roman"/>
                <a:cs typeface="Times New Roman" panose="02020603050405020304" pitchFamily="18" charset="0"/>
                <a:sym typeface="Times New Roman"/>
              </a:rPr>
              <a:t>92</a:t>
            </a:fld>
            <a:endParaRPr sz="900">
              <a:solidFill>
                <a:schemeClr val="dk1"/>
              </a:solidFill>
              <a:latin typeface="Times New Roman" panose="02020603050405020304" pitchFamily="18" charset="0"/>
              <a:ea typeface="Times New Roman"/>
              <a:cs typeface="Times New Roman" panose="02020603050405020304" pitchFamily="18" charset="0"/>
              <a:sym typeface="Times New Roman"/>
            </a:endParaRPr>
          </a:p>
        </p:txBody>
      </p:sp>
      <p:sp>
        <p:nvSpPr>
          <p:cNvPr id="185" name="Google Shape;185;p29"/>
          <p:cNvSpPr/>
          <p:nvPr/>
        </p:nvSpPr>
        <p:spPr>
          <a:xfrm>
            <a:off x="1262100" y="149538"/>
            <a:ext cx="7646230" cy="851629"/>
          </a:xfrm>
          <a:prstGeom prst="rect">
            <a:avLst/>
          </a:prstGeom>
          <a:noFill/>
          <a:ln>
            <a:noFill/>
          </a:ln>
        </p:spPr>
        <p:txBody>
          <a:bodyPr spcFirstLastPara="1" wrap="square" lIns="68575" tIns="34275" rIns="68575" bIns="34275" anchor="t" anchorCtr="0">
            <a:noAutofit/>
          </a:bodyPr>
          <a:lstStyle/>
          <a:p>
            <a:pPr fontAlgn="base"/>
            <a:r>
              <a:rPr lang="en-US" sz="3600" b="1" dirty="0" smtClean="0">
                <a:solidFill>
                  <a:srgbClr val="7030A0"/>
                </a:solidFill>
                <a:latin typeface="Times New Roman" panose="02020603050405020304" pitchFamily="18" charset="0"/>
                <a:cs typeface="Times New Roman" panose="02020603050405020304" pitchFamily="18" charset="0"/>
              </a:rPr>
              <a:t>5. Ad-hoc </a:t>
            </a:r>
            <a:r>
              <a:rPr lang="en-US" sz="3600" b="1" dirty="0">
                <a:solidFill>
                  <a:srgbClr val="7030A0"/>
                </a:solidFill>
                <a:latin typeface="Times New Roman" panose="02020603050405020304" pitchFamily="18" charset="0"/>
                <a:cs typeface="Times New Roman" panose="02020603050405020304" pitchFamily="18" charset="0"/>
              </a:rPr>
              <a:t>Network</a:t>
            </a:r>
          </a:p>
        </p:txBody>
      </p:sp>
      <p:pic>
        <p:nvPicPr>
          <p:cNvPr id="186" name="Google Shape;186;p29"/>
          <p:cNvPicPr preferRelativeResize="0"/>
          <p:nvPr/>
        </p:nvPicPr>
        <p:blipFill rotWithShape="1">
          <a:blip r:embed="rId3">
            <a:alphaModFix/>
          </a:blip>
          <a:srcRect/>
          <a:stretch/>
        </p:blipFill>
        <p:spPr>
          <a:xfrm>
            <a:off x="41821" y="47020"/>
            <a:ext cx="739015" cy="528333"/>
          </a:xfrm>
          <a:prstGeom prst="rect">
            <a:avLst/>
          </a:prstGeom>
          <a:noFill/>
          <a:ln>
            <a:noFill/>
          </a:ln>
        </p:spPr>
      </p:pic>
      <p:sp>
        <p:nvSpPr>
          <p:cNvPr id="187" name="Google Shape;187;p29"/>
          <p:cNvSpPr txBox="1">
            <a:spLocks noGrp="1"/>
          </p:cNvSpPr>
          <p:nvPr>
            <p:ph type="dt" idx="10"/>
          </p:nvPr>
        </p:nvSpPr>
        <p:spPr>
          <a:xfrm>
            <a:off x="571500" y="4844838"/>
            <a:ext cx="2057400" cy="273900"/>
          </a:xfrm>
          <a:prstGeom prst="rect">
            <a:avLst/>
          </a:prstGeom>
          <a:noFill/>
          <a:ln>
            <a:noFill/>
          </a:ln>
        </p:spPr>
        <p:txBody>
          <a:bodyPr spcFirstLastPara="1" wrap="square" lIns="68575" tIns="34275" rIns="68575" bIns="34275" anchor="ctr" anchorCtr="0">
            <a:noAutofit/>
          </a:bodyPr>
          <a:lstStyle/>
          <a:p>
            <a:pPr marL="0" lvl="0" indent="0" algn="l" rtl="0">
              <a:spcBef>
                <a:spcPts val="0"/>
              </a:spcBef>
              <a:spcAft>
                <a:spcPts val="0"/>
              </a:spcAft>
              <a:buNone/>
            </a:pPr>
            <a:fld id="{FD0AF06B-3479-4D40-815C-57721E3B1DD8}" type="datetime1">
              <a:rPr lang="en-US" sz="800" b="1" smtClean="0">
                <a:solidFill>
                  <a:schemeClr val="dk1"/>
                </a:solidFill>
                <a:latin typeface="Times New Roman" panose="02020603050405020304" pitchFamily="18" charset="0"/>
                <a:cs typeface="Times New Roman" panose="02020603050405020304" pitchFamily="18" charset="0"/>
                <a:sym typeface="Times New Roman"/>
              </a:rPr>
              <a:t>2/1/2024</a:t>
            </a:fld>
            <a:endParaRPr sz="800" b="1">
              <a:solidFill>
                <a:schemeClr val="dk1"/>
              </a:solidFill>
              <a:latin typeface="Times New Roman" panose="02020603050405020304" pitchFamily="18" charset="0"/>
              <a:ea typeface="Times New Roman"/>
              <a:cs typeface="Times New Roman" panose="02020603050405020304" pitchFamily="18" charset="0"/>
              <a:sym typeface="Times New Roman"/>
            </a:endParaRPr>
          </a:p>
        </p:txBody>
      </p:sp>
      <p:sp>
        <p:nvSpPr>
          <p:cNvPr id="188" name="Google Shape;188;p29"/>
          <p:cNvSpPr txBox="1">
            <a:spLocks noGrp="1"/>
          </p:cNvSpPr>
          <p:nvPr>
            <p:ph type="ftr" idx="11"/>
          </p:nvPr>
        </p:nvSpPr>
        <p:spPr>
          <a:xfrm>
            <a:off x="2764639" y="4844839"/>
            <a:ext cx="3617100" cy="2739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r>
              <a:rPr lang="en-GB" sz="800" b="1" smtClean="0">
                <a:solidFill>
                  <a:schemeClr val="dk1"/>
                </a:solidFill>
                <a:latin typeface="Times New Roman" panose="02020603050405020304" pitchFamily="18" charset="0"/>
                <a:ea typeface="Times New Roman"/>
                <a:cs typeface="Times New Roman" panose="02020603050405020304" pitchFamily="18" charset="0"/>
                <a:sym typeface="Times New Roman"/>
              </a:rPr>
              <a:t>Unit 1                Computer Networks        SY BTech(CSE)    Semester-4               2023-24    </a:t>
            </a:r>
            <a:endParaRPr sz="800" b="1">
              <a:solidFill>
                <a:schemeClr val="dk1"/>
              </a:solidFill>
              <a:latin typeface="Times New Roman" panose="02020603050405020304" pitchFamily="18" charset="0"/>
              <a:ea typeface="Times New Roman"/>
              <a:cs typeface="Times New Roman" panose="02020603050405020304" pitchFamily="18" charset="0"/>
              <a:sym typeface="Times New Roman"/>
            </a:endParaRPr>
          </a:p>
        </p:txBody>
      </p:sp>
      <p:pic>
        <p:nvPicPr>
          <p:cNvPr id="10" name="Picture 3">
            <a:extLst>
              <a:ext uri="{FF2B5EF4-FFF2-40B4-BE49-F238E27FC236}">
                <a16:creationId xmlns:a16="http://schemas.microsoft.com/office/drawing/2014/main" id="{265E94EC-95ED-4710-9EC5-46174CC30FB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4874" y="1001166"/>
            <a:ext cx="3501189" cy="34603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Rectangle 1"/>
          <p:cNvSpPr/>
          <p:nvPr/>
        </p:nvSpPr>
        <p:spPr>
          <a:xfrm>
            <a:off x="2959768" y="746533"/>
            <a:ext cx="6184232" cy="400110"/>
          </a:xfrm>
          <a:prstGeom prst="rect">
            <a:avLst/>
          </a:prstGeom>
        </p:spPr>
        <p:txBody>
          <a:bodyPr wrap="square">
            <a:spAutoFit/>
          </a:bodyPr>
          <a:lstStyle/>
          <a:p>
            <a:r>
              <a:rPr lang="en-GB" sz="2000" dirty="0">
                <a:solidFill>
                  <a:srgbClr val="0A0A0A"/>
                </a:solidFill>
                <a:latin typeface="Times New Roman" panose="02020603050405020304" pitchFamily="18" charset="0"/>
                <a:cs typeface="Times New Roman" panose="02020603050405020304" pitchFamily="18" charset="0"/>
              </a:rPr>
              <a:t>"Ad Hoc" is a Latin phrase that means "for this purpose."</a:t>
            </a:r>
            <a:endParaRPr lang="en-IN" sz="2000" dirty="0">
              <a:latin typeface="Times New Roman" panose="02020603050405020304" pitchFamily="18" charset="0"/>
              <a:cs typeface="Times New Roman" panose="02020603050405020304" pitchFamily="18" charset="0"/>
            </a:endParaRPr>
          </a:p>
        </p:txBody>
      </p:sp>
      <p:sp>
        <p:nvSpPr>
          <p:cNvPr id="3" name="Rectangle 2"/>
          <p:cNvSpPr/>
          <p:nvPr/>
        </p:nvSpPr>
        <p:spPr>
          <a:xfrm>
            <a:off x="4395272" y="1372936"/>
            <a:ext cx="4404774" cy="2862322"/>
          </a:xfrm>
          <a:prstGeom prst="rect">
            <a:avLst/>
          </a:prstGeom>
        </p:spPr>
        <p:txBody>
          <a:bodyPr wrap="square">
            <a:spAutoFit/>
          </a:bodyPr>
          <a:lstStyle/>
          <a:p>
            <a:r>
              <a:rPr lang="en-GB" sz="2000" dirty="0">
                <a:solidFill>
                  <a:srgbClr val="0A0A0A"/>
                </a:solidFill>
                <a:latin typeface="Times New Roman" panose="02020603050405020304" pitchFamily="18" charset="0"/>
                <a:cs typeface="Times New Roman" panose="02020603050405020304" pitchFamily="18" charset="0"/>
              </a:rPr>
              <a:t>An ad hoc network is </a:t>
            </a:r>
            <a:r>
              <a:rPr lang="en-GB" sz="2000" dirty="0" smtClean="0">
                <a:solidFill>
                  <a:srgbClr val="0A0A0A"/>
                </a:solidFill>
                <a:latin typeface="Times New Roman" panose="02020603050405020304" pitchFamily="18" charset="0"/>
                <a:cs typeface="Times New Roman" panose="02020603050405020304" pitchFamily="18" charset="0"/>
              </a:rPr>
              <a:t>a </a:t>
            </a:r>
            <a:r>
              <a:rPr lang="en-GB" sz="2000" b="1" dirty="0" smtClean="0">
                <a:solidFill>
                  <a:srgbClr val="C00000"/>
                </a:solidFill>
                <a:latin typeface="Times New Roman" panose="02020603050405020304" pitchFamily="18" charset="0"/>
                <a:cs typeface="Times New Roman" panose="02020603050405020304" pitchFamily="18" charset="0"/>
              </a:rPr>
              <a:t>temporary</a:t>
            </a:r>
            <a:r>
              <a:rPr lang="en-GB" sz="2000" b="1" dirty="0">
                <a:solidFill>
                  <a:srgbClr val="C00000"/>
                </a:solidFill>
                <a:latin typeface="Times New Roman" panose="02020603050405020304" pitchFamily="18" charset="0"/>
                <a:cs typeface="Times New Roman" panose="02020603050405020304" pitchFamily="18" charset="0"/>
              </a:rPr>
              <a:t> network</a:t>
            </a:r>
            <a:r>
              <a:rPr lang="en-GB" sz="2000" dirty="0">
                <a:solidFill>
                  <a:srgbClr val="0A0A0A"/>
                </a:solidFill>
                <a:latin typeface="Times New Roman" panose="02020603050405020304" pitchFamily="18" charset="0"/>
                <a:cs typeface="Times New Roman" panose="02020603050405020304" pitchFamily="18" charset="0"/>
              </a:rPr>
              <a:t> created between two devices without utilizing any other networking infrastructure. These networks </a:t>
            </a:r>
            <a:r>
              <a:rPr lang="en-GB" sz="2000" b="1" dirty="0">
                <a:solidFill>
                  <a:srgbClr val="C00000"/>
                </a:solidFill>
                <a:latin typeface="Times New Roman" panose="02020603050405020304" pitchFamily="18" charset="0"/>
                <a:cs typeface="Times New Roman" panose="02020603050405020304" pitchFamily="18" charset="0"/>
              </a:rPr>
              <a:t>exist for a single session,</a:t>
            </a:r>
            <a:r>
              <a:rPr lang="en-GB" sz="2000" dirty="0">
                <a:solidFill>
                  <a:srgbClr val="0A0A0A"/>
                </a:solidFill>
                <a:latin typeface="Times New Roman" panose="02020603050405020304" pitchFamily="18" charset="0"/>
                <a:cs typeface="Times New Roman" panose="02020603050405020304" pitchFamily="18" charset="0"/>
              </a:rPr>
              <a:t> often for a specific purpose like transferring files or sharing an </a:t>
            </a:r>
            <a:r>
              <a:rPr lang="en-GB" sz="2000" dirty="0">
                <a:latin typeface="Times New Roman" panose="02020603050405020304" pitchFamily="18" charset="0"/>
                <a:cs typeface="Times New Roman" panose="02020603050405020304" pitchFamily="18" charset="0"/>
              </a:rPr>
              <a:t>Internet</a:t>
            </a:r>
            <a:r>
              <a:rPr lang="en-GB" sz="2000" dirty="0">
                <a:solidFill>
                  <a:srgbClr val="0A0A0A"/>
                </a:solidFill>
                <a:latin typeface="Times New Roman" panose="02020603050405020304" pitchFamily="18" charset="0"/>
                <a:cs typeface="Times New Roman" panose="02020603050405020304" pitchFamily="18" charset="0"/>
              </a:rPr>
              <a:t> connection. Ad hoc networks do not require a </a:t>
            </a:r>
            <a:r>
              <a:rPr lang="en-GB" sz="2000" dirty="0">
                <a:latin typeface="Times New Roman" panose="02020603050405020304" pitchFamily="18" charset="0"/>
                <a:cs typeface="Times New Roman" panose="02020603050405020304" pitchFamily="18" charset="0"/>
              </a:rPr>
              <a:t>router</a:t>
            </a:r>
            <a:r>
              <a:rPr lang="en-GB" sz="2000" dirty="0">
                <a:solidFill>
                  <a:srgbClr val="0A0A0A"/>
                </a:solidFill>
                <a:latin typeface="Times New Roman" panose="02020603050405020304" pitchFamily="18" charset="0"/>
                <a:cs typeface="Times New Roman" panose="02020603050405020304" pitchFamily="18" charset="0"/>
              </a:rPr>
              <a:t> or </a:t>
            </a:r>
            <a:r>
              <a:rPr lang="en-GB" sz="2000" dirty="0">
                <a:latin typeface="Times New Roman" panose="02020603050405020304" pitchFamily="18" charset="0"/>
                <a:cs typeface="Times New Roman" panose="02020603050405020304" pitchFamily="18" charset="0"/>
              </a:rPr>
              <a:t>wireless access point</a:t>
            </a:r>
            <a:r>
              <a:rPr lang="en-GB" sz="2000" dirty="0">
                <a:solidFill>
                  <a:srgbClr val="0A0A0A"/>
                </a:solidFill>
                <a:latin typeface="Times New Roman" panose="02020603050405020304" pitchFamily="18" charset="0"/>
                <a:cs typeface="Times New Roman" panose="02020603050405020304" pitchFamily="18" charset="0"/>
              </a:rPr>
              <a:t>.</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75195866"/>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29"/>
          <p:cNvSpPr txBox="1">
            <a:spLocks noGrp="1"/>
          </p:cNvSpPr>
          <p:nvPr>
            <p:ph type="sldNum" idx="12"/>
          </p:nvPr>
        </p:nvSpPr>
        <p:spPr>
          <a:xfrm>
            <a:off x="7425344" y="4844839"/>
            <a:ext cx="984019" cy="273844"/>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en" sz="900">
                <a:solidFill>
                  <a:schemeClr val="dk1"/>
                </a:solidFill>
                <a:latin typeface="Times New Roman"/>
                <a:ea typeface="Times New Roman"/>
                <a:cs typeface="Times New Roman"/>
                <a:sym typeface="Times New Roman"/>
              </a:rPr>
              <a:t>93</a:t>
            </a:fld>
            <a:endParaRPr sz="900">
              <a:solidFill>
                <a:schemeClr val="dk1"/>
              </a:solidFill>
              <a:latin typeface="Times New Roman"/>
              <a:ea typeface="Times New Roman"/>
              <a:cs typeface="Times New Roman"/>
              <a:sym typeface="Times New Roman"/>
            </a:endParaRPr>
          </a:p>
        </p:txBody>
      </p:sp>
      <p:sp>
        <p:nvSpPr>
          <p:cNvPr id="185" name="Google Shape;185;p29"/>
          <p:cNvSpPr/>
          <p:nvPr/>
        </p:nvSpPr>
        <p:spPr>
          <a:xfrm>
            <a:off x="780836" y="230040"/>
            <a:ext cx="7646230" cy="851629"/>
          </a:xfrm>
          <a:prstGeom prst="rect">
            <a:avLst/>
          </a:prstGeom>
          <a:noFill/>
          <a:ln>
            <a:noFill/>
          </a:ln>
        </p:spPr>
        <p:txBody>
          <a:bodyPr spcFirstLastPara="1" wrap="square" lIns="68575" tIns="34275" rIns="68575" bIns="34275" anchor="t" anchorCtr="0">
            <a:noAutofit/>
          </a:bodyPr>
          <a:lstStyle/>
          <a:p>
            <a:pPr fontAlgn="base"/>
            <a:r>
              <a:rPr lang="en-US" sz="2800" b="1" dirty="0" smtClean="0">
                <a:solidFill>
                  <a:srgbClr val="7030A0"/>
                </a:solidFill>
                <a:latin typeface="Times New Roman" panose="02020603050405020304" pitchFamily="18" charset="0"/>
                <a:cs typeface="Times New Roman" panose="02020603050405020304" pitchFamily="18" charset="0"/>
              </a:rPr>
              <a:t>Comparison </a:t>
            </a:r>
            <a:r>
              <a:rPr lang="en-US" sz="2800" b="1" dirty="0">
                <a:solidFill>
                  <a:srgbClr val="7030A0"/>
                </a:solidFill>
                <a:latin typeface="Times New Roman" panose="02020603050405020304" pitchFamily="18" charset="0"/>
                <a:cs typeface="Times New Roman" panose="02020603050405020304" pitchFamily="18" charset="0"/>
              </a:rPr>
              <a:t>of LAN, MAN, WAN</a:t>
            </a:r>
          </a:p>
        </p:txBody>
      </p:sp>
      <p:pic>
        <p:nvPicPr>
          <p:cNvPr id="186" name="Google Shape;186;p29"/>
          <p:cNvPicPr preferRelativeResize="0"/>
          <p:nvPr/>
        </p:nvPicPr>
        <p:blipFill rotWithShape="1">
          <a:blip r:embed="rId3">
            <a:alphaModFix/>
          </a:blip>
          <a:srcRect/>
          <a:stretch/>
        </p:blipFill>
        <p:spPr>
          <a:xfrm>
            <a:off x="41821" y="47020"/>
            <a:ext cx="739015" cy="528333"/>
          </a:xfrm>
          <a:prstGeom prst="rect">
            <a:avLst/>
          </a:prstGeom>
          <a:noFill/>
          <a:ln>
            <a:noFill/>
          </a:ln>
        </p:spPr>
      </p:pic>
      <p:sp>
        <p:nvSpPr>
          <p:cNvPr id="187" name="Google Shape;187;p29"/>
          <p:cNvSpPr txBox="1">
            <a:spLocks noGrp="1"/>
          </p:cNvSpPr>
          <p:nvPr>
            <p:ph type="dt" idx="10"/>
          </p:nvPr>
        </p:nvSpPr>
        <p:spPr>
          <a:xfrm>
            <a:off x="571500" y="4844838"/>
            <a:ext cx="2057400" cy="273900"/>
          </a:xfrm>
          <a:prstGeom prst="rect">
            <a:avLst/>
          </a:prstGeom>
          <a:noFill/>
          <a:ln>
            <a:noFill/>
          </a:ln>
        </p:spPr>
        <p:txBody>
          <a:bodyPr spcFirstLastPara="1" wrap="square" lIns="68575" tIns="34275" rIns="68575" bIns="34275" anchor="ctr" anchorCtr="0">
            <a:noAutofit/>
          </a:bodyPr>
          <a:lstStyle/>
          <a:p>
            <a:pPr marL="0" lvl="0" indent="0" algn="l" rtl="0">
              <a:spcBef>
                <a:spcPts val="0"/>
              </a:spcBef>
              <a:spcAft>
                <a:spcPts val="0"/>
              </a:spcAft>
              <a:buNone/>
            </a:pPr>
            <a:fld id="{C1852E6B-C593-4430-95DF-184B9D222030}" type="datetime1">
              <a:rPr lang="en-US" sz="800" b="1" smtClean="0">
                <a:solidFill>
                  <a:schemeClr val="dk1"/>
                </a:solidFill>
                <a:latin typeface="Times New Roman"/>
                <a:cs typeface="Times New Roman"/>
                <a:sym typeface="Times New Roman"/>
              </a:rPr>
              <a:t>2/1/2024</a:t>
            </a:fld>
            <a:endParaRPr sz="800" b="1">
              <a:solidFill>
                <a:schemeClr val="dk1"/>
              </a:solidFill>
              <a:latin typeface="Times New Roman"/>
              <a:ea typeface="Times New Roman"/>
              <a:cs typeface="Times New Roman"/>
              <a:sym typeface="Times New Roman"/>
            </a:endParaRPr>
          </a:p>
        </p:txBody>
      </p:sp>
      <p:sp>
        <p:nvSpPr>
          <p:cNvPr id="188" name="Google Shape;188;p29"/>
          <p:cNvSpPr txBox="1">
            <a:spLocks noGrp="1"/>
          </p:cNvSpPr>
          <p:nvPr>
            <p:ph type="ftr" idx="11"/>
          </p:nvPr>
        </p:nvSpPr>
        <p:spPr>
          <a:xfrm>
            <a:off x="2764639" y="4844839"/>
            <a:ext cx="3617100" cy="2739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r>
              <a:rPr lang="en-GB" sz="800" b="1" smtClean="0">
                <a:solidFill>
                  <a:schemeClr val="dk1"/>
                </a:solidFill>
                <a:latin typeface="Times New Roman"/>
                <a:ea typeface="Times New Roman"/>
                <a:cs typeface="Times New Roman"/>
                <a:sym typeface="Times New Roman"/>
              </a:rPr>
              <a:t>Unit 1                Computer Networks        SY BTech(CSE)    Semester-4               2023-24    </a:t>
            </a:r>
            <a:endParaRPr sz="800" b="1">
              <a:solidFill>
                <a:schemeClr val="dk1"/>
              </a:solidFill>
              <a:latin typeface="Times New Roman"/>
              <a:ea typeface="Times New Roman"/>
              <a:cs typeface="Times New Roman"/>
              <a:sym typeface="Times New Roman"/>
            </a:endParaRPr>
          </a:p>
        </p:txBody>
      </p:sp>
      <p:graphicFrame>
        <p:nvGraphicFramePr>
          <p:cNvPr id="2" name="Table 1">
            <a:extLst>
              <a:ext uri="{FF2B5EF4-FFF2-40B4-BE49-F238E27FC236}">
                <a16:creationId xmlns:a16="http://schemas.microsoft.com/office/drawing/2014/main" id="{8B13BFCD-CDC1-4E46-9CF6-117E851C3DE4}"/>
              </a:ext>
            </a:extLst>
          </p:cNvPr>
          <p:cNvGraphicFramePr>
            <a:graphicFrameLocks noGrp="1"/>
          </p:cNvGraphicFramePr>
          <p:nvPr>
            <p:extLst>
              <p:ext uri="{D42A27DB-BD31-4B8C-83A1-F6EECF244321}">
                <p14:modId xmlns:p14="http://schemas.microsoft.com/office/powerpoint/2010/main" val="2593809314"/>
              </p:ext>
            </p:extLst>
          </p:nvPr>
        </p:nvGraphicFramePr>
        <p:xfrm>
          <a:off x="635870" y="786378"/>
          <a:ext cx="7951835" cy="3949261"/>
        </p:xfrm>
        <a:graphic>
          <a:graphicData uri="http://schemas.openxmlformats.org/drawingml/2006/table">
            <a:tbl>
              <a:tblPr/>
              <a:tblGrid>
                <a:gridCol w="512705">
                  <a:extLst>
                    <a:ext uri="{9D8B030D-6E8A-4147-A177-3AD203B41FA5}">
                      <a16:colId xmlns:a16="http://schemas.microsoft.com/office/drawing/2014/main" val="1023735461"/>
                    </a:ext>
                  </a:extLst>
                </a:gridCol>
                <a:gridCol w="1003610">
                  <a:extLst>
                    <a:ext uri="{9D8B030D-6E8A-4147-A177-3AD203B41FA5}">
                      <a16:colId xmlns:a16="http://schemas.microsoft.com/office/drawing/2014/main" val="1195174965"/>
                    </a:ext>
                  </a:extLst>
                </a:gridCol>
                <a:gridCol w="2286000">
                  <a:extLst>
                    <a:ext uri="{9D8B030D-6E8A-4147-A177-3AD203B41FA5}">
                      <a16:colId xmlns:a16="http://schemas.microsoft.com/office/drawing/2014/main" val="1444398416"/>
                    </a:ext>
                  </a:extLst>
                </a:gridCol>
                <a:gridCol w="1895708">
                  <a:extLst>
                    <a:ext uri="{9D8B030D-6E8A-4147-A177-3AD203B41FA5}">
                      <a16:colId xmlns:a16="http://schemas.microsoft.com/office/drawing/2014/main" val="1251829451"/>
                    </a:ext>
                  </a:extLst>
                </a:gridCol>
                <a:gridCol w="2253812">
                  <a:extLst>
                    <a:ext uri="{9D8B030D-6E8A-4147-A177-3AD203B41FA5}">
                      <a16:colId xmlns:a16="http://schemas.microsoft.com/office/drawing/2014/main" val="1237076912"/>
                    </a:ext>
                  </a:extLst>
                </a:gridCol>
              </a:tblGrid>
              <a:tr h="138100">
                <a:tc>
                  <a:txBody>
                    <a:bodyPr/>
                    <a:lstStyle/>
                    <a:p>
                      <a:pPr algn="l" fontAlgn="ctr"/>
                      <a:r>
                        <a:rPr lang="en-IN" sz="1200">
                          <a:effectLst/>
                          <a:latin typeface="Times New Roman" panose="02020603050405020304" pitchFamily="18" charset="0"/>
                          <a:cs typeface="Times New Roman" panose="02020603050405020304" pitchFamily="18" charset="0"/>
                        </a:rPr>
                        <a:t>Sr.No.</a:t>
                      </a:r>
                    </a:p>
                  </a:txBody>
                  <a:tcPr marL="23577" marR="23577" marT="23577" marB="23577"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a:txBody>
                    <a:bodyPr/>
                    <a:lstStyle/>
                    <a:p>
                      <a:pPr algn="l" fontAlgn="ctr"/>
                      <a:r>
                        <a:rPr lang="en-IN" sz="1200">
                          <a:effectLst/>
                          <a:latin typeface="Times New Roman" panose="02020603050405020304" pitchFamily="18" charset="0"/>
                          <a:cs typeface="Times New Roman" panose="02020603050405020304" pitchFamily="18" charset="0"/>
                        </a:rPr>
                        <a:t>Key</a:t>
                      </a:r>
                    </a:p>
                  </a:txBody>
                  <a:tcPr marL="23577" marR="23577" marT="23577" marB="23577"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a:txBody>
                    <a:bodyPr/>
                    <a:lstStyle/>
                    <a:p>
                      <a:pPr algn="l" fontAlgn="ctr"/>
                      <a:r>
                        <a:rPr lang="en-IN" sz="1600" b="1" dirty="0">
                          <a:solidFill>
                            <a:srgbClr val="C00000"/>
                          </a:solidFill>
                          <a:effectLst/>
                          <a:latin typeface="Times New Roman" panose="02020603050405020304" pitchFamily="18" charset="0"/>
                          <a:cs typeface="Times New Roman" panose="02020603050405020304" pitchFamily="18" charset="0"/>
                        </a:rPr>
                        <a:t>LAN</a:t>
                      </a:r>
                    </a:p>
                  </a:txBody>
                  <a:tcPr marL="23577" marR="23577" marT="23577" marB="23577"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a:txBody>
                    <a:bodyPr/>
                    <a:lstStyle/>
                    <a:p>
                      <a:pPr marR="0" algn="l" rtl="0" fontAlgn="ctr">
                        <a:lnSpc>
                          <a:spcPct val="100000"/>
                        </a:lnSpc>
                        <a:spcBef>
                          <a:spcPts val="0"/>
                        </a:spcBef>
                        <a:spcAft>
                          <a:spcPts val="0"/>
                        </a:spcAft>
                        <a:buClr>
                          <a:srgbClr val="000000"/>
                        </a:buClr>
                        <a:buFont typeface="Arial"/>
                      </a:pPr>
                      <a:r>
                        <a:rPr lang="en-IN" sz="1600" b="1" i="0" u="none" strike="noStrike" cap="none" dirty="0">
                          <a:solidFill>
                            <a:srgbClr val="C00000"/>
                          </a:solidFill>
                          <a:effectLst/>
                          <a:latin typeface="Times New Roman" panose="02020603050405020304" pitchFamily="18" charset="0"/>
                          <a:ea typeface="+mn-ea"/>
                          <a:cs typeface="Times New Roman" panose="02020603050405020304" pitchFamily="18" charset="0"/>
                          <a:sym typeface="Arial"/>
                        </a:rPr>
                        <a:t>MAN</a:t>
                      </a:r>
                    </a:p>
                  </a:txBody>
                  <a:tcPr marL="23577" marR="23577" marT="23577" marB="23577"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a:txBody>
                    <a:bodyPr/>
                    <a:lstStyle/>
                    <a:p>
                      <a:pPr algn="l" fontAlgn="ctr"/>
                      <a:r>
                        <a:rPr lang="en-IN" sz="1600" b="1" dirty="0">
                          <a:solidFill>
                            <a:srgbClr val="C00000"/>
                          </a:solidFill>
                          <a:effectLst/>
                          <a:latin typeface="Times New Roman" panose="02020603050405020304" pitchFamily="18" charset="0"/>
                          <a:cs typeface="Times New Roman" panose="02020603050405020304" pitchFamily="18" charset="0"/>
                        </a:rPr>
                        <a:t>WAN</a:t>
                      </a:r>
                    </a:p>
                  </a:txBody>
                  <a:tcPr marL="23577" marR="23577" marT="23577" marB="23577"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extLst>
                  <a:ext uri="{0D108BD9-81ED-4DB2-BD59-A6C34878D82A}">
                    <a16:rowId xmlns:a16="http://schemas.microsoft.com/office/drawing/2014/main" val="4093862353"/>
                  </a:ext>
                </a:extLst>
              </a:tr>
              <a:tr h="460334">
                <a:tc>
                  <a:txBody>
                    <a:bodyPr/>
                    <a:lstStyle/>
                    <a:p>
                      <a:pPr fontAlgn="t"/>
                      <a:r>
                        <a:rPr lang="en-IN" sz="1200">
                          <a:effectLst/>
                          <a:latin typeface="Times New Roman" panose="02020603050405020304" pitchFamily="18" charset="0"/>
                          <a:cs typeface="Times New Roman" panose="02020603050405020304" pitchFamily="18" charset="0"/>
                        </a:rPr>
                        <a:t>1</a:t>
                      </a:r>
                    </a:p>
                  </a:txBody>
                  <a:tcPr marL="23577" marR="23577" marT="23577" marB="2357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IN" sz="1200" b="1" dirty="0">
                          <a:effectLst/>
                          <a:latin typeface="Times New Roman" panose="02020603050405020304" pitchFamily="18" charset="0"/>
                          <a:cs typeface="Times New Roman" panose="02020603050405020304" pitchFamily="18" charset="0"/>
                        </a:rPr>
                        <a:t>Definition</a:t>
                      </a:r>
                      <a:endParaRPr lang="en-IN" sz="1200" dirty="0">
                        <a:effectLst/>
                        <a:latin typeface="Times New Roman" panose="02020603050405020304" pitchFamily="18" charset="0"/>
                        <a:cs typeface="Times New Roman" panose="02020603050405020304" pitchFamily="18" charset="0"/>
                      </a:endParaRPr>
                    </a:p>
                  </a:txBody>
                  <a:tcPr marL="23577" marR="23577" marT="23577" marB="2357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sz="1200">
                          <a:effectLst/>
                          <a:latin typeface="Times New Roman" panose="02020603050405020304" pitchFamily="18" charset="0"/>
                          <a:cs typeface="Times New Roman" panose="02020603050405020304" pitchFamily="18" charset="0"/>
                        </a:rPr>
                        <a:t>LAN stands for Local Area Network.</a:t>
                      </a:r>
                    </a:p>
                  </a:txBody>
                  <a:tcPr marL="23577" marR="23577" marT="23577" marB="2357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IN" sz="1200">
                          <a:effectLst/>
                          <a:latin typeface="Times New Roman" panose="02020603050405020304" pitchFamily="18" charset="0"/>
                          <a:cs typeface="Times New Roman" panose="02020603050405020304" pitchFamily="18" charset="0"/>
                        </a:rPr>
                        <a:t>MAN stands for Metropolitan Area Network.</a:t>
                      </a:r>
                    </a:p>
                  </a:txBody>
                  <a:tcPr marL="23577" marR="23577" marT="23577" marB="2357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sz="1200">
                          <a:effectLst/>
                          <a:latin typeface="Times New Roman" panose="02020603050405020304" pitchFamily="18" charset="0"/>
                          <a:cs typeface="Times New Roman" panose="02020603050405020304" pitchFamily="18" charset="0"/>
                        </a:rPr>
                        <a:t>WAN stands for Wide Area Network.</a:t>
                      </a:r>
                    </a:p>
                  </a:txBody>
                  <a:tcPr marL="23577" marR="23577" marT="23577" marB="2357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508646583"/>
                  </a:ext>
                </a:extLst>
              </a:tr>
              <a:tr h="460334">
                <a:tc>
                  <a:txBody>
                    <a:bodyPr/>
                    <a:lstStyle/>
                    <a:p>
                      <a:pPr fontAlgn="t"/>
                      <a:r>
                        <a:rPr lang="en-IN" sz="1200">
                          <a:effectLst/>
                          <a:latin typeface="Times New Roman" panose="02020603050405020304" pitchFamily="18" charset="0"/>
                          <a:cs typeface="Times New Roman" panose="02020603050405020304" pitchFamily="18" charset="0"/>
                        </a:rPr>
                        <a:t>2</a:t>
                      </a:r>
                    </a:p>
                  </a:txBody>
                  <a:tcPr marL="23577" marR="23577" marT="23577" marB="2357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IN" sz="1200" b="1" dirty="0">
                          <a:effectLst/>
                          <a:latin typeface="Times New Roman" panose="02020603050405020304" pitchFamily="18" charset="0"/>
                          <a:cs typeface="Times New Roman" panose="02020603050405020304" pitchFamily="18" charset="0"/>
                        </a:rPr>
                        <a:t>Ownership</a:t>
                      </a:r>
                      <a:endParaRPr lang="en-IN" sz="1200" dirty="0">
                        <a:effectLst/>
                        <a:latin typeface="Times New Roman" panose="02020603050405020304" pitchFamily="18" charset="0"/>
                        <a:cs typeface="Times New Roman" panose="02020603050405020304" pitchFamily="18" charset="0"/>
                      </a:endParaRPr>
                    </a:p>
                  </a:txBody>
                  <a:tcPr marL="23577" marR="23577" marT="23577" marB="2357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sz="1200" dirty="0">
                          <a:effectLst/>
                          <a:latin typeface="Times New Roman" panose="02020603050405020304" pitchFamily="18" charset="0"/>
                          <a:cs typeface="Times New Roman" panose="02020603050405020304" pitchFamily="18" charset="0"/>
                        </a:rPr>
                        <a:t>LAN is often owned by </a:t>
                      </a:r>
                      <a:r>
                        <a:rPr lang="en-US" sz="1200" b="1" dirty="0">
                          <a:solidFill>
                            <a:srgbClr val="002060"/>
                          </a:solidFill>
                          <a:effectLst/>
                          <a:latin typeface="Times New Roman" panose="02020603050405020304" pitchFamily="18" charset="0"/>
                          <a:cs typeface="Times New Roman" panose="02020603050405020304" pitchFamily="18" charset="0"/>
                        </a:rPr>
                        <a:t>private organizations.</a:t>
                      </a:r>
                    </a:p>
                  </a:txBody>
                  <a:tcPr marL="23577" marR="23577" marT="23577" marB="2357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sz="1200" b="0" i="0" u="none" strike="noStrike" cap="none" dirty="0">
                          <a:solidFill>
                            <a:schemeClr val="tx1"/>
                          </a:solidFill>
                          <a:effectLst/>
                          <a:latin typeface="Times New Roman" panose="02020603050405020304" pitchFamily="18" charset="0"/>
                          <a:ea typeface="+mn-ea"/>
                          <a:cs typeface="Times New Roman" panose="02020603050405020304" pitchFamily="18" charset="0"/>
                          <a:sym typeface="Arial"/>
                        </a:rPr>
                        <a:t>MAN ownership can be </a:t>
                      </a:r>
                      <a:r>
                        <a:rPr lang="en-US" sz="1200" b="1" i="0" u="none" strike="noStrike" cap="none" dirty="0">
                          <a:solidFill>
                            <a:srgbClr val="002060"/>
                          </a:solidFill>
                          <a:effectLst/>
                          <a:latin typeface="Times New Roman" panose="02020603050405020304" pitchFamily="18" charset="0"/>
                          <a:ea typeface="+mn-ea"/>
                          <a:cs typeface="Times New Roman" panose="02020603050405020304" pitchFamily="18" charset="0"/>
                          <a:sym typeface="Arial"/>
                        </a:rPr>
                        <a:t>private or public.</a:t>
                      </a:r>
                    </a:p>
                  </a:txBody>
                  <a:tcPr marL="23577" marR="23577" marT="23577" marB="2357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sz="1200" dirty="0">
                          <a:effectLst/>
                          <a:latin typeface="Times New Roman" panose="02020603050405020304" pitchFamily="18" charset="0"/>
                          <a:cs typeface="Times New Roman" panose="02020603050405020304" pitchFamily="18" charset="0"/>
                        </a:rPr>
                        <a:t>WAN ownership can be </a:t>
                      </a:r>
                      <a:r>
                        <a:rPr lang="en-US" sz="1200" b="1" i="0" u="none" strike="noStrike" cap="none" dirty="0">
                          <a:solidFill>
                            <a:srgbClr val="002060"/>
                          </a:solidFill>
                          <a:effectLst/>
                          <a:latin typeface="Times New Roman" panose="02020603050405020304" pitchFamily="18" charset="0"/>
                          <a:ea typeface="+mn-ea"/>
                          <a:cs typeface="Times New Roman" panose="02020603050405020304" pitchFamily="18" charset="0"/>
                          <a:sym typeface="Arial"/>
                        </a:rPr>
                        <a:t>private or public.</a:t>
                      </a:r>
                    </a:p>
                  </a:txBody>
                  <a:tcPr marL="23577" marR="23577" marT="23577" marB="2357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597817720"/>
                  </a:ext>
                </a:extLst>
              </a:tr>
              <a:tr h="299216">
                <a:tc>
                  <a:txBody>
                    <a:bodyPr/>
                    <a:lstStyle/>
                    <a:p>
                      <a:pPr fontAlgn="t"/>
                      <a:r>
                        <a:rPr lang="en-IN" sz="1200">
                          <a:effectLst/>
                          <a:latin typeface="Times New Roman" panose="02020603050405020304" pitchFamily="18" charset="0"/>
                          <a:cs typeface="Times New Roman" panose="02020603050405020304" pitchFamily="18" charset="0"/>
                        </a:rPr>
                        <a:t>3</a:t>
                      </a:r>
                    </a:p>
                  </a:txBody>
                  <a:tcPr marL="23577" marR="23577" marT="23577" marB="2357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IN" sz="1200" b="1" dirty="0">
                          <a:effectLst/>
                          <a:latin typeface="Times New Roman" panose="02020603050405020304" pitchFamily="18" charset="0"/>
                          <a:cs typeface="Times New Roman" panose="02020603050405020304" pitchFamily="18" charset="0"/>
                        </a:rPr>
                        <a:t>Speed</a:t>
                      </a:r>
                      <a:endParaRPr lang="en-IN" sz="1200" dirty="0">
                        <a:effectLst/>
                        <a:latin typeface="Times New Roman" panose="02020603050405020304" pitchFamily="18" charset="0"/>
                        <a:cs typeface="Times New Roman" panose="02020603050405020304" pitchFamily="18" charset="0"/>
                      </a:endParaRPr>
                    </a:p>
                  </a:txBody>
                  <a:tcPr marL="23577" marR="23577" marT="23577" marB="2357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sz="1200" dirty="0">
                          <a:effectLst/>
                          <a:latin typeface="Times New Roman" panose="02020603050405020304" pitchFamily="18" charset="0"/>
                          <a:cs typeface="Times New Roman" panose="02020603050405020304" pitchFamily="18" charset="0"/>
                        </a:rPr>
                        <a:t>LAN speed is </a:t>
                      </a:r>
                      <a:r>
                        <a:rPr lang="en-US" sz="1200" b="1" dirty="0">
                          <a:effectLst/>
                          <a:latin typeface="Times New Roman" panose="02020603050405020304" pitchFamily="18" charset="0"/>
                          <a:cs typeface="Times New Roman" panose="02020603050405020304" pitchFamily="18" charset="0"/>
                        </a:rPr>
                        <a:t>quiet high.</a:t>
                      </a:r>
                    </a:p>
                  </a:txBody>
                  <a:tcPr marL="23577" marR="23577" marT="23577" marB="2357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IN" sz="1200" dirty="0">
                          <a:effectLst/>
                          <a:latin typeface="Times New Roman" panose="02020603050405020304" pitchFamily="18" charset="0"/>
                          <a:cs typeface="Times New Roman" panose="02020603050405020304" pitchFamily="18" charset="0"/>
                        </a:rPr>
                        <a:t>MAN speed </a:t>
                      </a:r>
                      <a:r>
                        <a:rPr lang="en-IN" sz="1200" b="1" dirty="0">
                          <a:effectLst/>
                          <a:latin typeface="Times New Roman" panose="02020603050405020304" pitchFamily="18" charset="0"/>
                          <a:cs typeface="Times New Roman" panose="02020603050405020304" pitchFamily="18" charset="0"/>
                        </a:rPr>
                        <a:t>is average.</a:t>
                      </a:r>
                    </a:p>
                  </a:txBody>
                  <a:tcPr marL="23577" marR="23577" marT="23577" marB="2357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sz="1200">
                          <a:effectLst/>
                          <a:latin typeface="Times New Roman" panose="02020603050405020304" pitchFamily="18" charset="0"/>
                          <a:cs typeface="Times New Roman" panose="02020603050405020304" pitchFamily="18" charset="0"/>
                        </a:rPr>
                        <a:t>WAN speed is lower than that of LAN.</a:t>
                      </a:r>
                    </a:p>
                  </a:txBody>
                  <a:tcPr marL="23577" marR="23577" marT="23577" marB="2357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3306016588"/>
                  </a:ext>
                </a:extLst>
              </a:tr>
              <a:tr h="460334">
                <a:tc>
                  <a:txBody>
                    <a:bodyPr/>
                    <a:lstStyle/>
                    <a:p>
                      <a:pPr fontAlgn="t"/>
                      <a:r>
                        <a:rPr lang="en-IN" sz="1200">
                          <a:effectLst/>
                          <a:latin typeface="Times New Roman" panose="02020603050405020304" pitchFamily="18" charset="0"/>
                          <a:cs typeface="Times New Roman" panose="02020603050405020304" pitchFamily="18" charset="0"/>
                        </a:rPr>
                        <a:t>4</a:t>
                      </a:r>
                    </a:p>
                  </a:txBody>
                  <a:tcPr marL="23577" marR="23577" marT="23577" marB="2357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IN" sz="1200" b="1" dirty="0">
                          <a:effectLst/>
                          <a:latin typeface="Times New Roman" panose="02020603050405020304" pitchFamily="18" charset="0"/>
                          <a:cs typeface="Times New Roman" panose="02020603050405020304" pitchFamily="18" charset="0"/>
                        </a:rPr>
                        <a:t>Delay</a:t>
                      </a:r>
                      <a:endParaRPr lang="en-IN" sz="1200" dirty="0">
                        <a:effectLst/>
                        <a:latin typeface="Times New Roman" panose="02020603050405020304" pitchFamily="18" charset="0"/>
                        <a:cs typeface="Times New Roman" panose="02020603050405020304" pitchFamily="18" charset="0"/>
                      </a:endParaRPr>
                    </a:p>
                  </a:txBody>
                  <a:tcPr marL="23577" marR="23577" marT="23577" marB="2357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sz="1200" dirty="0">
                          <a:effectLst/>
                          <a:latin typeface="Times New Roman" panose="02020603050405020304" pitchFamily="18" charset="0"/>
                          <a:cs typeface="Times New Roman" panose="02020603050405020304" pitchFamily="18" charset="0"/>
                        </a:rPr>
                        <a:t>Network Propagation Delay is </a:t>
                      </a:r>
                      <a:r>
                        <a:rPr lang="en-US" sz="1200" b="1" dirty="0">
                          <a:effectLst/>
                          <a:latin typeface="Times New Roman" panose="02020603050405020304" pitchFamily="18" charset="0"/>
                          <a:cs typeface="Times New Roman" panose="02020603050405020304" pitchFamily="18" charset="0"/>
                        </a:rPr>
                        <a:t>short </a:t>
                      </a:r>
                      <a:r>
                        <a:rPr lang="en-US" sz="1200" dirty="0">
                          <a:effectLst/>
                          <a:latin typeface="Times New Roman" panose="02020603050405020304" pitchFamily="18" charset="0"/>
                          <a:cs typeface="Times New Roman" panose="02020603050405020304" pitchFamily="18" charset="0"/>
                        </a:rPr>
                        <a:t>in LAN.</a:t>
                      </a:r>
                    </a:p>
                  </a:txBody>
                  <a:tcPr marL="23577" marR="23577" marT="23577" marB="2357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sz="1200" dirty="0">
                          <a:effectLst/>
                          <a:latin typeface="Times New Roman" panose="02020603050405020304" pitchFamily="18" charset="0"/>
                          <a:cs typeface="Times New Roman" panose="02020603050405020304" pitchFamily="18" charset="0"/>
                        </a:rPr>
                        <a:t>Network Propagation Delay is </a:t>
                      </a:r>
                      <a:r>
                        <a:rPr lang="en-US" sz="1200" b="1" dirty="0">
                          <a:effectLst/>
                          <a:latin typeface="Times New Roman" panose="02020603050405020304" pitchFamily="18" charset="0"/>
                          <a:cs typeface="Times New Roman" panose="02020603050405020304" pitchFamily="18" charset="0"/>
                        </a:rPr>
                        <a:t>moderate</a:t>
                      </a:r>
                      <a:r>
                        <a:rPr lang="en-US" sz="1200" dirty="0">
                          <a:effectLst/>
                          <a:latin typeface="Times New Roman" panose="02020603050405020304" pitchFamily="18" charset="0"/>
                          <a:cs typeface="Times New Roman" panose="02020603050405020304" pitchFamily="18" charset="0"/>
                        </a:rPr>
                        <a:t> in MAN.</a:t>
                      </a:r>
                    </a:p>
                  </a:txBody>
                  <a:tcPr marL="23577" marR="23577" marT="23577" marB="2357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sz="1200" dirty="0">
                          <a:effectLst/>
                          <a:latin typeface="Times New Roman" panose="02020603050405020304" pitchFamily="18" charset="0"/>
                          <a:cs typeface="Times New Roman" panose="02020603050405020304" pitchFamily="18" charset="0"/>
                        </a:rPr>
                        <a:t>Network Propagation Delay is </a:t>
                      </a:r>
                      <a:r>
                        <a:rPr lang="en-US" sz="1200" b="1" dirty="0">
                          <a:effectLst/>
                          <a:latin typeface="Times New Roman" panose="02020603050405020304" pitchFamily="18" charset="0"/>
                          <a:cs typeface="Times New Roman" panose="02020603050405020304" pitchFamily="18" charset="0"/>
                        </a:rPr>
                        <a:t>longer </a:t>
                      </a:r>
                      <a:r>
                        <a:rPr lang="en-US" sz="1200" dirty="0">
                          <a:effectLst/>
                          <a:latin typeface="Times New Roman" panose="02020603050405020304" pitchFamily="18" charset="0"/>
                          <a:cs typeface="Times New Roman" panose="02020603050405020304" pitchFamily="18" charset="0"/>
                        </a:rPr>
                        <a:t>in WAN.</a:t>
                      </a:r>
                    </a:p>
                  </a:txBody>
                  <a:tcPr marL="23577" marR="23577" marT="23577" marB="2357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98147608"/>
                  </a:ext>
                </a:extLst>
              </a:tr>
              <a:tr h="540892">
                <a:tc>
                  <a:txBody>
                    <a:bodyPr/>
                    <a:lstStyle/>
                    <a:p>
                      <a:pPr fontAlgn="t"/>
                      <a:r>
                        <a:rPr lang="en-IN" sz="1200">
                          <a:effectLst/>
                          <a:latin typeface="Times New Roman" panose="02020603050405020304" pitchFamily="18" charset="0"/>
                          <a:cs typeface="Times New Roman" panose="02020603050405020304" pitchFamily="18" charset="0"/>
                        </a:rPr>
                        <a:t>5</a:t>
                      </a:r>
                    </a:p>
                  </a:txBody>
                  <a:tcPr marL="23577" marR="23577" marT="23577" marB="2357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IN" sz="1200" b="1" dirty="0">
                          <a:effectLst/>
                          <a:latin typeface="Times New Roman" panose="02020603050405020304" pitchFamily="18" charset="0"/>
                          <a:cs typeface="Times New Roman" panose="02020603050405020304" pitchFamily="18" charset="0"/>
                        </a:rPr>
                        <a:t>Congestion</a:t>
                      </a:r>
                      <a:endParaRPr lang="en-IN" sz="1200" dirty="0">
                        <a:effectLst/>
                        <a:latin typeface="Times New Roman" panose="02020603050405020304" pitchFamily="18" charset="0"/>
                        <a:cs typeface="Times New Roman" panose="02020603050405020304" pitchFamily="18" charset="0"/>
                      </a:endParaRPr>
                    </a:p>
                  </a:txBody>
                  <a:tcPr marL="23577" marR="23577" marT="23577" marB="2357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sz="1200" dirty="0">
                          <a:effectLst/>
                          <a:latin typeface="Times New Roman" panose="02020603050405020304" pitchFamily="18" charset="0"/>
                          <a:cs typeface="Times New Roman" panose="02020603050405020304" pitchFamily="18" charset="0"/>
                        </a:rPr>
                        <a:t>LAN has </a:t>
                      </a:r>
                      <a:r>
                        <a:rPr lang="en-US" sz="1200" b="1" dirty="0">
                          <a:effectLst/>
                          <a:latin typeface="Times New Roman" panose="02020603050405020304" pitchFamily="18" charset="0"/>
                          <a:cs typeface="Times New Roman" panose="02020603050405020304" pitchFamily="18" charset="0"/>
                        </a:rPr>
                        <a:t>low congestion </a:t>
                      </a:r>
                      <a:r>
                        <a:rPr lang="en-US" sz="1200" dirty="0">
                          <a:effectLst/>
                          <a:latin typeface="Times New Roman" panose="02020603050405020304" pitchFamily="18" charset="0"/>
                          <a:cs typeface="Times New Roman" panose="02020603050405020304" pitchFamily="18" charset="0"/>
                        </a:rPr>
                        <a:t>as compared to WAN.</a:t>
                      </a:r>
                    </a:p>
                  </a:txBody>
                  <a:tcPr marL="23577" marR="23577" marT="23577" marB="2357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sz="1200" dirty="0">
                          <a:effectLst/>
                          <a:latin typeface="Times New Roman" panose="02020603050405020304" pitchFamily="18" charset="0"/>
                          <a:cs typeface="Times New Roman" panose="02020603050405020304" pitchFamily="18" charset="0"/>
                        </a:rPr>
                        <a:t>MAN has </a:t>
                      </a:r>
                      <a:r>
                        <a:rPr lang="en-US" sz="1200" b="1" dirty="0">
                          <a:effectLst/>
                          <a:latin typeface="Times New Roman" panose="02020603050405020304" pitchFamily="18" charset="0"/>
                          <a:cs typeface="Times New Roman" panose="02020603050405020304" pitchFamily="18" charset="0"/>
                        </a:rPr>
                        <a:t>higher congestion </a:t>
                      </a:r>
                      <a:r>
                        <a:rPr lang="en-US" sz="1200" dirty="0">
                          <a:effectLst/>
                          <a:latin typeface="Times New Roman" panose="02020603050405020304" pitchFamily="18" charset="0"/>
                          <a:cs typeface="Times New Roman" panose="02020603050405020304" pitchFamily="18" charset="0"/>
                        </a:rPr>
                        <a:t>than LAN.</a:t>
                      </a:r>
                    </a:p>
                  </a:txBody>
                  <a:tcPr marL="23577" marR="23577" marT="23577" marB="2357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sz="1200">
                          <a:effectLst/>
                          <a:latin typeface="Times New Roman" panose="02020603050405020304" pitchFamily="18" charset="0"/>
                          <a:cs typeface="Times New Roman" panose="02020603050405020304" pitchFamily="18" charset="0"/>
                        </a:rPr>
                        <a:t>WAN has higher congestion than both MAN and LAN.</a:t>
                      </a:r>
                    </a:p>
                  </a:txBody>
                  <a:tcPr marL="23577" marR="23577" marT="23577" marB="2357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2400406869"/>
                  </a:ext>
                </a:extLst>
              </a:tr>
              <a:tr h="540892">
                <a:tc>
                  <a:txBody>
                    <a:bodyPr/>
                    <a:lstStyle/>
                    <a:p>
                      <a:pPr fontAlgn="t"/>
                      <a:r>
                        <a:rPr lang="en-IN" sz="1200">
                          <a:effectLst/>
                          <a:latin typeface="Times New Roman" panose="02020603050405020304" pitchFamily="18" charset="0"/>
                          <a:cs typeface="Times New Roman" panose="02020603050405020304" pitchFamily="18" charset="0"/>
                        </a:rPr>
                        <a:t>6</a:t>
                      </a:r>
                    </a:p>
                  </a:txBody>
                  <a:tcPr marL="23577" marR="23577" marT="23577" marB="2357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IN" sz="1200" b="1">
                          <a:effectLst/>
                          <a:latin typeface="Times New Roman" panose="02020603050405020304" pitchFamily="18" charset="0"/>
                          <a:cs typeface="Times New Roman" panose="02020603050405020304" pitchFamily="18" charset="0"/>
                        </a:rPr>
                        <a:t>Fault Tolerance</a:t>
                      </a:r>
                      <a:endParaRPr lang="en-IN" sz="1200">
                        <a:effectLst/>
                        <a:latin typeface="Times New Roman" panose="02020603050405020304" pitchFamily="18" charset="0"/>
                        <a:cs typeface="Times New Roman" panose="02020603050405020304" pitchFamily="18" charset="0"/>
                      </a:endParaRPr>
                    </a:p>
                  </a:txBody>
                  <a:tcPr marL="23577" marR="23577" marT="23577" marB="2357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sz="1200" dirty="0">
                          <a:effectLst/>
                          <a:latin typeface="Times New Roman" panose="02020603050405020304" pitchFamily="18" charset="0"/>
                          <a:cs typeface="Times New Roman" panose="02020603050405020304" pitchFamily="18" charset="0"/>
                        </a:rPr>
                        <a:t>Fault Tolerance of LAN is </a:t>
                      </a:r>
                      <a:r>
                        <a:rPr lang="en-US" sz="1200" b="1" dirty="0">
                          <a:effectLst/>
                          <a:latin typeface="Times New Roman" panose="02020603050405020304" pitchFamily="18" charset="0"/>
                          <a:cs typeface="Times New Roman" panose="02020603050405020304" pitchFamily="18" charset="0"/>
                        </a:rPr>
                        <a:t>higher</a:t>
                      </a:r>
                      <a:r>
                        <a:rPr lang="en-US" sz="1200" dirty="0">
                          <a:effectLst/>
                          <a:latin typeface="Times New Roman" panose="02020603050405020304" pitchFamily="18" charset="0"/>
                          <a:cs typeface="Times New Roman" panose="02020603050405020304" pitchFamily="18" charset="0"/>
                        </a:rPr>
                        <a:t> than WAN.</a:t>
                      </a:r>
                    </a:p>
                  </a:txBody>
                  <a:tcPr marL="23577" marR="23577" marT="23577" marB="2357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sz="1200" dirty="0">
                          <a:effectLst/>
                          <a:latin typeface="Times New Roman" panose="02020603050405020304" pitchFamily="18" charset="0"/>
                          <a:cs typeface="Times New Roman" panose="02020603050405020304" pitchFamily="18" charset="0"/>
                        </a:rPr>
                        <a:t>Fault Tolerance of MAN is </a:t>
                      </a:r>
                      <a:r>
                        <a:rPr lang="en-US" sz="1200" b="1" dirty="0">
                          <a:effectLst/>
                          <a:latin typeface="Times New Roman" panose="02020603050405020304" pitchFamily="18" charset="0"/>
                          <a:cs typeface="Times New Roman" panose="02020603050405020304" pitchFamily="18" charset="0"/>
                        </a:rPr>
                        <a:t>lower</a:t>
                      </a:r>
                      <a:r>
                        <a:rPr lang="en-US" sz="1200" dirty="0">
                          <a:effectLst/>
                          <a:latin typeface="Times New Roman" panose="02020603050405020304" pitchFamily="18" charset="0"/>
                          <a:cs typeface="Times New Roman" panose="02020603050405020304" pitchFamily="18" charset="0"/>
                        </a:rPr>
                        <a:t> than LAN.</a:t>
                      </a:r>
                    </a:p>
                  </a:txBody>
                  <a:tcPr marL="23577" marR="23577" marT="23577" marB="2357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sz="1200" dirty="0">
                          <a:effectLst/>
                          <a:latin typeface="Times New Roman" panose="02020603050405020304" pitchFamily="18" charset="0"/>
                          <a:cs typeface="Times New Roman" panose="02020603050405020304" pitchFamily="18" charset="0"/>
                        </a:rPr>
                        <a:t>Fault Tolerance of WAN is lower than both LAN and MAN.</a:t>
                      </a:r>
                    </a:p>
                  </a:txBody>
                  <a:tcPr marL="23577" marR="23577" marT="23577" marB="2357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2512983871"/>
                  </a:ext>
                </a:extLst>
              </a:tr>
              <a:tr h="782567">
                <a:tc>
                  <a:txBody>
                    <a:bodyPr/>
                    <a:lstStyle/>
                    <a:p>
                      <a:pPr fontAlgn="t"/>
                      <a:r>
                        <a:rPr lang="en-IN" sz="1200">
                          <a:effectLst/>
                          <a:latin typeface="Times New Roman" panose="02020603050405020304" pitchFamily="18" charset="0"/>
                          <a:cs typeface="Times New Roman" panose="02020603050405020304" pitchFamily="18" charset="0"/>
                        </a:rPr>
                        <a:t>7</a:t>
                      </a:r>
                    </a:p>
                  </a:txBody>
                  <a:tcPr marL="23577" marR="23577" marT="23577" marB="2357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IN" sz="1200" b="1">
                          <a:effectLst/>
                          <a:latin typeface="Times New Roman" panose="02020603050405020304" pitchFamily="18" charset="0"/>
                          <a:cs typeface="Times New Roman" panose="02020603050405020304" pitchFamily="18" charset="0"/>
                        </a:rPr>
                        <a:t>Maintenance</a:t>
                      </a:r>
                      <a:endParaRPr lang="en-IN" sz="1200">
                        <a:effectLst/>
                        <a:latin typeface="Times New Roman" panose="02020603050405020304" pitchFamily="18" charset="0"/>
                        <a:cs typeface="Times New Roman" panose="02020603050405020304" pitchFamily="18" charset="0"/>
                      </a:endParaRPr>
                    </a:p>
                  </a:txBody>
                  <a:tcPr marL="23577" marR="23577" marT="23577" marB="2357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sz="1200" dirty="0">
                          <a:effectLst/>
                          <a:latin typeface="Times New Roman" panose="02020603050405020304" pitchFamily="18" charset="0"/>
                          <a:cs typeface="Times New Roman" panose="02020603050405020304" pitchFamily="18" charset="0"/>
                        </a:rPr>
                        <a:t>Designing and maintaining LAN is </a:t>
                      </a:r>
                      <a:r>
                        <a:rPr lang="en-US" sz="1200" b="1" dirty="0">
                          <a:effectLst/>
                          <a:latin typeface="Times New Roman" panose="02020603050405020304" pitchFamily="18" charset="0"/>
                          <a:cs typeface="Times New Roman" panose="02020603050405020304" pitchFamily="18" charset="0"/>
                        </a:rPr>
                        <a:t>easy and less costly </a:t>
                      </a:r>
                      <a:r>
                        <a:rPr lang="en-US" sz="1200" dirty="0">
                          <a:effectLst/>
                          <a:latin typeface="Times New Roman" panose="02020603050405020304" pitchFamily="18" charset="0"/>
                          <a:cs typeface="Times New Roman" panose="02020603050405020304" pitchFamily="18" charset="0"/>
                        </a:rPr>
                        <a:t>than WAN.</a:t>
                      </a:r>
                    </a:p>
                  </a:txBody>
                  <a:tcPr marL="23577" marR="23577" marT="23577" marB="2357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sz="1200">
                          <a:effectLst/>
                          <a:latin typeface="Times New Roman" panose="02020603050405020304" pitchFamily="18" charset="0"/>
                          <a:cs typeface="Times New Roman" panose="02020603050405020304" pitchFamily="18" charset="0"/>
                        </a:rPr>
                        <a:t>Designing and maintaining WAN is complex and more costly than LAN.</a:t>
                      </a:r>
                    </a:p>
                  </a:txBody>
                  <a:tcPr marL="23577" marR="23577" marT="23577" marB="2357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sz="1200" dirty="0">
                          <a:effectLst/>
                          <a:latin typeface="Times New Roman" panose="02020603050405020304" pitchFamily="18" charset="0"/>
                          <a:cs typeface="Times New Roman" panose="02020603050405020304" pitchFamily="18" charset="0"/>
                        </a:rPr>
                        <a:t>Designing and maintaining WAN is complex and more costly than both LAN and MAN.</a:t>
                      </a:r>
                    </a:p>
                  </a:txBody>
                  <a:tcPr marL="23577" marR="23577" marT="23577" marB="2357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274585733"/>
                  </a:ext>
                </a:extLst>
              </a:tr>
            </a:tbl>
          </a:graphicData>
        </a:graphic>
      </p:graphicFrame>
    </p:spTree>
    <p:extLst>
      <p:ext uri="{BB962C8B-B14F-4D97-AF65-F5344CB8AC3E}">
        <p14:creationId xmlns:p14="http://schemas.microsoft.com/office/powerpoint/2010/main" val="1060798092"/>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29"/>
          <p:cNvSpPr txBox="1">
            <a:spLocks noGrp="1"/>
          </p:cNvSpPr>
          <p:nvPr>
            <p:ph type="sldNum" idx="12"/>
          </p:nvPr>
        </p:nvSpPr>
        <p:spPr>
          <a:xfrm>
            <a:off x="7425344" y="4844839"/>
            <a:ext cx="984019" cy="273844"/>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en" sz="900">
                <a:solidFill>
                  <a:schemeClr val="dk1"/>
                </a:solidFill>
                <a:latin typeface="Times New Roman"/>
                <a:ea typeface="Times New Roman"/>
                <a:cs typeface="Times New Roman"/>
                <a:sym typeface="Times New Roman"/>
              </a:rPr>
              <a:t>94</a:t>
            </a:fld>
            <a:endParaRPr sz="900">
              <a:solidFill>
                <a:schemeClr val="dk1"/>
              </a:solidFill>
              <a:latin typeface="Times New Roman"/>
              <a:ea typeface="Times New Roman"/>
              <a:cs typeface="Times New Roman"/>
              <a:sym typeface="Times New Roman"/>
            </a:endParaRPr>
          </a:p>
        </p:txBody>
      </p:sp>
      <p:sp>
        <p:nvSpPr>
          <p:cNvPr id="185" name="Google Shape;185;p29"/>
          <p:cNvSpPr/>
          <p:nvPr/>
        </p:nvSpPr>
        <p:spPr>
          <a:xfrm>
            <a:off x="951041" y="226439"/>
            <a:ext cx="7646230" cy="851629"/>
          </a:xfrm>
          <a:prstGeom prst="rect">
            <a:avLst/>
          </a:prstGeom>
          <a:noFill/>
          <a:ln>
            <a:noFill/>
          </a:ln>
        </p:spPr>
        <p:txBody>
          <a:bodyPr spcFirstLastPara="1" wrap="square" lIns="68575" tIns="34275" rIns="68575" bIns="34275" anchor="t" anchorCtr="0">
            <a:noAutofit/>
          </a:bodyPr>
          <a:lstStyle/>
          <a:p>
            <a:pPr fontAlgn="base"/>
            <a:r>
              <a:rPr lang="en-US" sz="2800" b="1" dirty="0">
                <a:solidFill>
                  <a:srgbClr val="7030A0"/>
                </a:solidFill>
                <a:latin typeface="Times New Roman" panose="02020603050405020304" pitchFamily="18" charset="0"/>
                <a:cs typeface="Times New Roman" panose="02020603050405020304" pitchFamily="18" charset="0"/>
              </a:rPr>
              <a:t>Uses of Computer Networks</a:t>
            </a:r>
          </a:p>
        </p:txBody>
      </p:sp>
      <p:pic>
        <p:nvPicPr>
          <p:cNvPr id="186" name="Google Shape;186;p29"/>
          <p:cNvPicPr preferRelativeResize="0"/>
          <p:nvPr/>
        </p:nvPicPr>
        <p:blipFill rotWithShape="1">
          <a:blip r:embed="rId3">
            <a:alphaModFix/>
          </a:blip>
          <a:srcRect/>
          <a:stretch/>
        </p:blipFill>
        <p:spPr>
          <a:xfrm>
            <a:off x="41821" y="47020"/>
            <a:ext cx="739015" cy="528333"/>
          </a:xfrm>
          <a:prstGeom prst="rect">
            <a:avLst/>
          </a:prstGeom>
          <a:noFill/>
          <a:ln>
            <a:noFill/>
          </a:ln>
        </p:spPr>
      </p:pic>
      <p:sp>
        <p:nvSpPr>
          <p:cNvPr id="187" name="Google Shape;187;p29"/>
          <p:cNvSpPr txBox="1">
            <a:spLocks noGrp="1"/>
          </p:cNvSpPr>
          <p:nvPr>
            <p:ph type="dt" idx="10"/>
          </p:nvPr>
        </p:nvSpPr>
        <p:spPr>
          <a:xfrm>
            <a:off x="571500" y="4844838"/>
            <a:ext cx="2057400" cy="273900"/>
          </a:xfrm>
          <a:prstGeom prst="rect">
            <a:avLst/>
          </a:prstGeom>
          <a:noFill/>
          <a:ln>
            <a:noFill/>
          </a:ln>
        </p:spPr>
        <p:txBody>
          <a:bodyPr spcFirstLastPara="1" wrap="square" lIns="68575" tIns="34275" rIns="68575" bIns="34275" anchor="ctr" anchorCtr="0">
            <a:noAutofit/>
          </a:bodyPr>
          <a:lstStyle/>
          <a:p>
            <a:pPr marL="0" lvl="0" indent="0" algn="l" rtl="0">
              <a:spcBef>
                <a:spcPts val="0"/>
              </a:spcBef>
              <a:spcAft>
                <a:spcPts val="0"/>
              </a:spcAft>
              <a:buNone/>
            </a:pPr>
            <a:fld id="{A4F98AB9-0F6C-45A3-A74F-AEBDE0D6FAB2}" type="datetime1">
              <a:rPr lang="en-US" sz="800" b="1" smtClean="0">
                <a:solidFill>
                  <a:schemeClr val="dk1"/>
                </a:solidFill>
                <a:latin typeface="Times New Roman"/>
                <a:cs typeface="Times New Roman"/>
                <a:sym typeface="Times New Roman"/>
              </a:rPr>
              <a:t>2/1/2024</a:t>
            </a:fld>
            <a:endParaRPr sz="800" b="1">
              <a:solidFill>
                <a:schemeClr val="dk1"/>
              </a:solidFill>
              <a:latin typeface="Times New Roman"/>
              <a:ea typeface="Times New Roman"/>
              <a:cs typeface="Times New Roman"/>
              <a:sym typeface="Times New Roman"/>
            </a:endParaRPr>
          </a:p>
        </p:txBody>
      </p:sp>
      <p:sp>
        <p:nvSpPr>
          <p:cNvPr id="188" name="Google Shape;188;p29"/>
          <p:cNvSpPr txBox="1">
            <a:spLocks noGrp="1"/>
          </p:cNvSpPr>
          <p:nvPr>
            <p:ph type="ftr" idx="11"/>
          </p:nvPr>
        </p:nvSpPr>
        <p:spPr>
          <a:xfrm>
            <a:off x="2764639" y="4844839"/>
            <a:ext cx="3617100" cy="2739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r>
              <a:rPr lang="en-GB" sz="800" b="1" smtClean="0">
                <a:solidFill>
                  <a:schemeClr val="dk1"/>
                </a:solidFill>
                <a:latin typeface="Times New Roman"/>
                <a:ea typeface="Times New Roman"/>
                <a:cs typeface="Times New Roman"/>
                <a:sym typeface="Times New Roman"/>
              </a:rPr>
              <a:t>Unit 1                Computer Networks        SY BTech(CSE)    Semester-4               2023-24    </a:t>
            </a:r>
            <a:endParaRPr sz="800" b="1">
              <a:solidFill>
                <a:schemeClr val="dk1"/>
              </a:solidFill>
              <a:latin typeface="Times New Roman"/>
              <a:ea typeface="Times New Roman"/>
              <a:cs typeface="Times New Roman"/>
              <a:sym typeface="Times New Roman"/>
            </a:endParaRPr>
          </a:p>
        </p:txBody>
      </p:sp>
      <p:pic>
        <p:nvPicPr>
          <p:cNvPr id="10" name="Picture 3">
            <a:extLst>
              <a:ext uri="{FF2B5EF4-FFF2-40B4-BE49-F238E27FC236}">
                <a16:creationId xmlns:a16="http://schemas.microsoft.com/office/drawing/2014/main" id="{CC29F185-196F-45B8-B94C-0659DD6E02B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500" y="1204118"/>
            <a:ext cx="3801475" cy="32027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2">
            <a:extLst>
              <a:ext uri="{FF2B5EF4-FFF2-40B4-BE49-F238E27FC236}">
                <a16:creationId xmlns:a16="http://schemas.microsoft.com/office/drawing/2014/main" id="{76D636BC-20C5-43AF-A2CF-224A518A0A2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00277" y="1804947"/>
            <a:ext cx="3699556" cy="2643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3">
            <a:extLst>
              <a:ext uri="{FF2B5EF4-FFF2-40B4-BE49-F238E27FC236}">
                <a16:creationId xmlns:a16="http://schemas.microsoft.com/office/drawing/2014/main" id="{6A4FE09E-7C6F-4D6F-88BC-4C7715E69579}"/>
              </a:ext>
            </a:extLst>
          </p:cNvPr>
          <p:cNvSpPr txBox="1">
            <a:spLocks noChangeArrowheads="1"/>
          </p:cNvSpPr>
          <p:nvPr/>
        </p:nvSpPr>
        <p:spPr>
          <a:xfrm>
            <a:off x="571500" y="855204"/>
            <a:ext cx="3485018" cy="376732"/>
          </a:xfrm>
          <a:prstGeom prst="rect">
            <a:avLst/>
          </a:prstGeom>
        </p:spPr>
        <p:txBody>
          <a:bodyPr>
            <a:normAutofit fontScale="92500"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tx1"/>
              </a:buClr>
              <a:buSzPct val="150000"/>
            </a:pPr>
            <a:r>
              <a:rPr lang="en-US" altLang="en-US" sz="2100" dirty="0">
                <a:solidFill>
                  <a:schemeClr val="tx1"/>
                </a:solidFill>
                <a:latin typeface="Times New Roman" pitchFamily="18" charset="0"/>
                <a:cs typeface="Times New Roman" pitchFamily="18" charset="0"/>
              </a:rPr>
              <a:t>Business Applications</a:t>
            </a:r>
          </a:p>
        </p:txBody>
      </p:sp>
      <p:sp>
        <p:nvSpPr>
          <p:cNvPr id="13" name="Rectangle 3">
            <a:extLst>
              <a:ext uri="{FF2B5EF4-FFF2-40B4-BE49-F238E27FC236}">
                <a16:creationId xmlns:a16="http://schemas.microsoft.com/office/drawing/2014/main" id="{9E416EB7-64BD-4222-AD55-48255839DB9D}"/>
              </a:ext>
            </a:extLst>
          </p:cNvPr>
          <p:cNvSpPr txBox="1">
            <a:spLocks noChangeArrowheads="1"/>
          </p:cNvSpPr>
          <p:nvPr/>
        </p:nvSpPr>
        <p:spPr>
          <a:xfrm>
            <a:off x="5207546" y="806121"/>
            <a:ext cx="3485018" cy="851629"/>
          </a:xfrm>
          <a:prstGeom prst="rect">
            <a:avLst/>
          </a:prstGeom>
        </p:spPr>
        <p:txBody>
          <a:bodyPr>
            <a:normAutofit fontScale="47500" lnSpcReduction="2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tx1"/>
              </a:buClr>
              <a:buSzPct val="150000"/>
            </a:pPr>
            <a:r>
              <a:rPr lang="en-US" altLang="en-US" sz="3800" dirty="0" smtClean="0">
                <a:latin typeface="Times New Roman" pitchFamily="18" charset="0"/>
                <a:cs typeface="Times New Roman" pitchFamily="18" charset="0"/>
              </a:rPr>
              <a:t>Home </a:t>
            </a:r>
            <a:r>
              <a:rPr lang="en-US" altLang="en-US" sz="3800" dirty="0">
                <a:latin typeface="Times New Roman" pitchFamily="18" charset="0"/>
                <a:cs typeface="Times New Roman" pitchFamily="18" charset="0"/>
              </a:rPr>
              <a:t>Applications: P2P having no fixed clients &amp; servers</a:t>
            </a:r>
          </a:p>
          <a:p>
            <a:pPr marL="342900" indent="-342900">
              <a:buClr>
                <a:schemeClr val="tx1"/>
              </a:buClr>
              <a:buSzPct val="150000"/>
              <a:buFont typeface="Arial" panose="020B0604020202020204" pitchFamily="34" charset="0"/>
              <a:buChar char="•"/>
            </a:pPr>
            <a:endParaRPr lang="en-US" altLang="en-US" sz="2100" dirty="0">
              <a:solidFill>
                <a:schemeClr val="tx1"/>
              </a:solidFill>
              <a:latin typeface="Times New Roman" pitchFamily="18" charset="0"/>
              <a:cs typeface="Times New Roman" pitchFamily="18" charset="0"/>
            </a:endParaRPr>
          </a:p>
        </p:txBody>
      </p:sp>
    </p:spTree>
    <p:extLst>
      <p:ext uri="{BB962C8B-B14F-4D97-AF65-F5344CB8AC3E}">
        <p14:creationId xmlns:p14="http://schemas.microsoft.com/office/powerpoint/2010/main" val="1765269674"/>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idx="10"/>
          </p:nvPr>
        </p:nvSpPr>
        <p:spPr/>
        <p:txBody>
          <a:bodyPr/>
          <a:lstStyle/>
          <a:p>
            <a:fld id="{014A3E8E-2CA0-4DE5-AE2F-B0B66269992F}" type="datetime1">
              <a:rPr lang="en-US" smtClean="0">
                <a:latin typeface="Times New Roman" panose="02020603050405020304" pitchFamily="18" charset="0"/>
                <a:cs typeface="Times New Roman" panose="02020603050405020304" pitchFamily="18" charset="0"/>
              </a:rPr>
              <a:t>2/1/2024</a:t>
            </a:fld>
            <a:endParaRPr lang="en-US" dirty="0">
              <a:latin typeface="Times New Roman" panose="02020603050405020304" pitchFamily="18" charset="0"/>
              <a:cs typeface="Times New Roman" panose="02020603050405020304" pitchFamily="18" charset="0"/>
            </a:endParaRPr>
          </a:p>
        </p:txBody>
      </p:sp>
      <p:sp>
        <p:nvSpPr>
          <p:cNvPr id="3" name="Footer Placeholder 2"/>
          <p:cNvSpPr>
            <a:spLocks noGrp="1"/>
          </p:cNvSpPr>
          <p:nvPr>
            <p:ph type="ftr" idx="11"/>
          </p:nvPr>
        </p:nvSpPr>
        <p:spPr/>
        <p:txBody>
          <a:bodyPr/>
          <a:lstStyle/>
          <a:p>
            <a:r>
              <a:rPr lang="en-GB" smtClean="0">
                <a:latin typeface="Times New Roman" panose="02020603050405020304" pitchFamily="18" charset="0"/>
                <a:cs typeface="Times New Roman" panose="02020603050405020304" pitchFamily="18" charset="0"/>
              </a:rPr>
              <a:t>Unit 1                Computer Networks        SY BTech(CSE)    Semester-4               2023-24    </a:t>
            </a:r>
            <a:endParaRPr lang="en-US"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idx="12"/>
          </p:nvPr>
        </p:nvSpPr>
        <p:spPr/>
        <p:txBody>
          <a:bodyPr/>
          <a:lstStyle/>
          <a:p>
            <a:fld id="{A67AFE19-8960-4999-8BB5-FA14F1DD873F}" type="slidenum">
              <a:rPr lang="en-US" smtClean="0">
                <a:latin typeface="Times New Roman" panose="02020603050405020304" pitchFamily="18" charset="0"/>
                <a:cs typeface="Times New Roman" panose="02020603050405020304" pitchFamily="18" charset="0"/>
              </a:rPr>
              <a:pPr/>
              <a:t>95</a:t>
            </a:fld>
            <a:endParaRPr lang="en-US" dirty="0">
              <a:latin typeface="Times New Roman" panose="02020603050405020304" pitchFamily="18" charset="0"/>
              <a:cs typeface="Times New Roman" panose="02020603050405020304" pitchFamily="18" charset="0"/>
            </a:endParaRPr>
          </a:p>
        </p:txBody>
      </p:sp>
      <p:sp>
        <p:nvSpPr>
          <p:cNvPr id="10242" name="Title 1"/>
          <p:cNvSpPr>
            <a:spLocks noGrp="1"/>
          </p:cNvSpPr>
          <p:nvPr>
            <p:ph type="title" idx="4294967295"/>
          </p:nvPr>
        </p:nvSpPr>
        <p:spPr>
          <a:xfrm>
            <a:off x="1714500" y="206375"/>
            <a:ext cx="7429500" cy="539583"/>
          </a:xfrm>
        </p:spPr>
        <p:txBody>
          <a:bodyPr>
            <a:noAutofit/>
          </a:bodyPr>
          <a:lstStyle/>
          <a:p>
            <a:r>
              <a:rPr lang="en-US" altLang="en-US" sz="4000" b="1" dirty="0">
                <a:solidFill>
                  <a:srgbClr val="C00000"/>
                </a:solidFill>
                <a:latin typeface="Times New Roman" panose="02020603050405020304" pitchFamily="18" charset="0"/>
                <a:cs typeface="Times New Roman" panose="02020603050405020304" pitchFamily="18" charset="0"/>
              </a:rPr>
              <a:t>Uses of Computer Networks</a:t>
            </a:r>
          </a:p>
        </p:txBody>
      </p:sp>
      <p:sp>
        <p:nvSpPr>
          <p:cNvPr id="10243" name="Content Placeholder 2"/>
          <p:cNvSpPr>
            <a:spLocks noGrp="1"/>
          </p:cNvSpPr>
          <p:nvPr>
            <p:ph idx="4294967295"/>
          </p:nvPr>
        </p:nvSpPr>
        <p:spPr>
          <a:xfrm>
            <a:off x="631950" y="853812"/>
            <a:ext cx="4286250" cy="1041400"/>
          </a:xfrm>
        </p:spPr>
        <p:txBody>
          <a:bodyPr>
            <a:normAutofit/>
          </a:bodyPr>
          <a:lstStyle/>
          <a:p>
            <a:pPr>
              <a:buClr>
                <a:schemeClr val="tx1"/>
              </a:buClr>
              <a:buSzPct val="150000"/>
              <a:buFont typeface="Arial" panose="020B0604020202020204" pitchFamily="34" charset="0"/>
              <a:buChar char="•"/>
            </a:pPr>
            <a:r>
              <a:rPr lang="en-US" altLang="en-US" sz="2000" dirty="0">
                <a:latin typeface="Times New Roman" panose="02020603050405020304" pitchFamily="18" charset="0"/>
                <a:cs typeface="Times New Roman" pitchFamily="18" charset="0"/>
              </a:rPr>
              <a:t>Mobile Users: Combinations of wireless networks and mobile computing</a:t>
            </a:r>
          </a:p>
        </p:txBody>
      </p:sp>
      <p:pic>
        <p:nvPicPr>
          <p:cNvPr id="10245"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2960" y="2003065"/>
            <a:ext cx="4019550" cy="2595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Content Placeholder 2"/>
          <p:cNvSpPr txBox="1">
            <a:spLocks/>
          </p:cNvSpPr>
          <p:nvPr/>
        </p:nvSpPr>
        <p:spPr>
          <a:xfrm>
            <a:off x="4918200" y="961665"/>
            <a:ext cx="4225800" cy="1841693"/>
          </a:xfrm>
          <a:prstGeom prst="rect">
            <a:avLst/>
          </a:prstGeom>
        </p:spPr>
        <p:txBody>
          <a:bodyPr vert="horz" lIns="68580" tIns="34290" rIns="68580" bIns="34290" rtlCol="0">
            <a:normAutofit lnSpcReduction="100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buClr>
                <a:schemeClr val="tx1"/>
              </a:buClr>
              <a:buSzPct val="150000"/>
            </a:pPr>
            <a:r>
              <a:rPr lang="en-US" altLang="en-US" sz="2100" dirty="0">
                <a:latin typeface="Times New Roman" pitchFamily="18" charset="0"/>
                <a:cs typeface="Times New Roman" pitchFamily="18" charset="0"/>
              </a:rPr>
              <a:t>Social Issues</a:t>
            </a:r>
          </a:p>
          <a:p>
            <a:pPr marL="642938" lvl="2" indent="-342900">
              <a:buClr>
                <a:schemeClr val="tx1"/>
              </a:buClr>
              <a:buSzPct val="150000"/>
            </a:pPr>
            <a:r>
              <a:rPr lang="en-US" altLang="en-US" sz="2100" dirty="0">
                <a:latin typeface="Times New Roman" pitchFamily="18" charset="0"/>
                <a:cs typeface="Times New Roman" pitchFamily="18" charset="0"/>
              </a:rPr>
              <a:t>Network neutrality</a:t>
            </a:r>
          </a:p>
          <a:p>
            <a:pPr marL="642938" lvl="2" indent="-342900">
              <a:buClr>
                <a:schemeClr val="tx1"/>
              </a:buClr>
              <a:buSzPct val="150000"/>
            </a:pPr>
            <a:r>
              <a:rPr lang="en-US" altLang="en-US" sz="1800" dirty="0">
                <a:latin typeface="Times New Roman" pitchFamily="18" charset="0"/>
                <a:cs typeface="Times New Roman" pitchFamily="18" charset="0"/>
              </a:rPr>
              <a:t>Digital Millennium Copyright Act</a:t>
            </a:r>
          </a:p>
          <a:p>
            <a:pPr marL="642938" lvl="2" indent="-342900">
              <a:buClr>
                <a:schemeClr val="tx1"/>
              </a:buClr>
              <a:buSzPct val="150000"/>
            </a:pPr>
            <a:r>
              <a:rPr lang="en-US" altLang="en-US" sz="2100" dirty="0">
                <a:latin typeface="Times New Roman" pitchFamily="18" charset="0"/>
                <a:cs typeface="Times New Roman" pitchFamily="18" charset="0"/>
              </a:rPr>
              <a:t>Profiling users</a:t>
            </a:r>
          </a:p>
          <a:p>
            <a:pPr marL="642938" lvl="2" indent="-342900">
              <a:buClr>
                <a:schemeClr val="tx1"/>
              </a:buClr>
              <a:buSzPct val="150000"/>
            </a:pPr>
            <a:r>
              <a:rPr lang="en-US" altLang="en-US" sz="2100" dirty="0">
                <a:latin typeface="Times New Roman" pitchFamily="18" charset="0"/>
                <a:cs typeface="Times New Roman" pitchFamily="18" charset="0"/>
              </a:rPr>
              <a:t>Phishing</a:t>
            </a:r>
          </a:p>
          <a:p>
            <a:pPr>
              <a:buFontTx/>
              <a:buChar char="•"/>
            </a:pPr>
            <a:endParaRPr lang="en-US" altLang="en-US" sz="2400" dirty="0">
              <a:latin typeface="Times New Roman" panose="02020603050405020304" pitchFamily="18" charset="0"/>
              <a:cs typeface="Times New Roman" panose="02020603050405020304" pitchFamily="18" charset="0"/>
            </a:endParaRPr>
          </a:p>
        </p:txBody>
      </p:sp>
      <p:pic>
        <p:nvPicPr>
          <p:cNvPr id="9" name="Google Shape;186;p29"/>
          <p:cNvPicPr preferRelativeResize="0"/>
          <p:nvPr/>
        </p:nvPicPr>
        <p:blipFill rotWithShape="1">
          <a:blip r:embed="rId3">
            <a:alphaModFix/>
          </a:blip>
          <a:srcRect/>
          <a:stretch/>
        </p:blipFill>
        <p:spPr>
          <a:xfrm>
            <a:off x="41821" y="47020"/>
            <a:ext cx="739015" cy="528333"/>
          </a:xfrm>
          <a:prstGeom prst="rect">
            <a:avLst/>
          </a:prstGeom>
          <a:noFill/>
          <a:ln>
            <a:noFill/>
          </a:ln>
        </p:spPr>
      </p:pic>
    </p:spTree>
    <p:extLst>
      <p:ext uri="{BB962C8B-B14F-4D97-AF65-F5344CB8AC3E}">
        <p14:creationId xmlns:p14="http://schemas.microsoft.com/office/powerpoint/2010/main" val="3918540973"/>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29"/>
          <p:cNvSpPr txBox="1">
            <a:spLocks noGrp="1"/>
          </p:cNvSpPr>
          <p:nvPr>
            <p:ph type="sldNum" idx="12"/>
          </p:nvPr>
        </p:nvSpPr>
        <p:spPr>
          <a:xfrm>
            <a:off x="7425344" y="4844839"/>
            <a:ext cx="984019" cy="273844"/>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en" sz="900">
                <a:solidFill>
                  <a:schemeClr val="dk1"/>
                </a:solidFill>
                <a:latin typeface="Times New Roman"/>
                <a:ea typeface="Times New Roman"/>
                <a:cs typeface="Times New Roman"/>
                <a:sym typeface="Times New Roman"/>
              </a:rPr>
              <a:t>96</a:t>
            </a:fld>
            <a:endParaRPr sz="900">
              <a:solidFill>
                <a:schemeClr val="dk1"/>
              </a:solidFill>
              <a:latin typeface="Times New Roman"/>
              <a:ea typeface="Times New Roman"/>
              <a:cs typeface="Times New Roman"/>
              <a:sym typeface="Times New Roman"/>
            </a:endParaRPr>
          </a:p>
        </p:txBody>
      </p:sp>
      <p:sp>
        <p:nvSpPr>
          <p:cNvPr id="185" name="Google Shape;185;p29"/>
          <p:cNvSpPr/>
          <p:nvPr/>
        </p:nvSpPr>
        <p:spPr>
          <a:xfrm>
            <a:off x="1286162" y="358341"/>
            <a:ext cx="7646230" cy="851629"/>
          </a:xfrm>
          <a:prstGeom prst="rect">
            <a:avLst/>
          </a:prstGeom>
          <a:noFill/>
          <a:ln>
            <a:noFill/>
          </a:ln>
        </p:spPr>
        <p:txBody>
          <a:bodyPr spcFirstLastPara="1" wrap="square" lIns="68575" tIns="34275" rIns="68575" bIns="34275" anchor="t" anchorCtr="0">
            <a:noAutofit/>
          </a:bodyPr>
          <a:lstStyle/>
          <a:p>
            <a:pPr fontAlgn="base"/>
            <a:r>
              <a:rPr lang="en-US" sz="4800" b="1" dirty="0">
                <a:solidFill>
                  <a:srgbClr val="C00000"/>
                </a:solidFill>
                <a:latin typeface="Times New Roman" panose="02020603050405020304" pitchFamily="18" charset="0"/>
                <a:cs typeface="Times New Roman" panose="02020603050405020304" pitchFamily="18" charset="0"/>
              </a:rPr>
              <a:t>Network Architectures</a:t>
            </a:r>
          </a:p>
        </p:txBody>
      </p:sp>
      <p:pic>
        <p:nvPicPr>
          <p:cNvPr id="186" name="Google Shape;186;p29"/>
          <p:cNvPicPr preferRelativeResize="0"/>
          <p:nvPr/>
        </p:nvPicPr>
        <p:blipFill rotWithShape="1">
          <a:blip r:embed="rId3">
            <a:alphaModFix/>
          </a:blip>
          <a:srcRect/>
          <a:stretch/>
        </p:blipFill>
        <p:spPr>
          <a:xfrm>
            <a:off x="41821" y="47020"/>
            <a:ext cx="739015" cy="528333"/>
          </a:xfrm>
          <a:prstGeom prst="rect">
            <a:avLst/>
          </a:prstGeom>
          <a:noFill/>
          <a:ln>
            <a:noFill/>
          </a:ln>
        </p:spPr>
      </p:pic>
      <p:sp>
        <p:nvSpPr>
          <p:cNvPr id="187" name="Google Shape;187;p29"/>
          <p:cNvSpPr txBox="1">
            <a:spLocks noGrp="1"/>
          </p:cNvSpPr>
          <p:nvPr>
            <p:ph type="dt" idx="10"/>
          </p:nvPr>
        </p:nvSpPr>
        <p:spPr>
          <a:xfrm>
            <a:off x="571500" y="4844838"/>
            <a:ext cx="2057400" cy="273900"/>
          </a:xfrm>
          <a:prstGeom prst="rect">
            <a:avLst/>
          </a:prstGeom>
          <a:noFill/>
          <a:ln>
            <a:noFill/>
          </a:ln>
        </p:spPr>
        <p:txBody>
          <a:bodyPr spcFirstLastPara="1" wrap="square" lIns="68575" tIns="34275" rIns="68575" bIns="34275" anchor="ctr" anchorCtr="0">
            <a:noAutofit/>
          </a:bodyPr>
          <a:lstStyle/>
          <a:p>
            <a:pPr marL="0" lvl="0" indent="0" algn="l" rtl="0">
              <a:spcBef>
                <a:spcPts val="0"/>
              </a:spcBef>
              <a:spcAft>
                <a:spcPts val="0"/>
              </a:spcAft>
              <a:buNone/>
            </a:pPr>
            <a:fld id="{82ADC207-CDAC-486C-A01A-BB8E1E4FBCD9}" type="datetime1">
              <a:rPr lang="en-US" sz="800" b="1" smtClean="0">
                <a:solidFill>
                  <a:schemeClr val="dk1"/>
                </a:solidFill>
                <a:latin typeface="Times New Roman"/>
                <a:cs typeface="Times New Roman"/>
                <a:sym typeface="Times New Roman"/>
              </a:rPr>
              <a:t>2/1/2024</a:t>
            </a:fld>
            <a:endParaRPr sz="800" b="1">
              <a:solidFill>
                <a:schemeClr val="dk1"/>
              </a:solidFill>
              <a:latin typeface="Times New Roman"/>
              <a:ea typeface="Times New Roman"/>
              <a:cs typeface="Times New Roman"/>
              <a:sym typeface="Times New Roman"/>
            </a:endParaRPr>
          </a:p>
        </p:txBody>
      </p:sp>
      <p:sp>
        <p:nvSpPr>
          <p:cNvPr id="188" name="Google Shape;188;p29"/>
          <p:cNvSpPr txBox="1">
            <a:spLocks noGrp="1"/>
          </p:cNvSpPr>
          <p:nvPr>
            <p:ph type="ftr" idx="11"/>
          </p:nvPr>
        </p:nvSpPr>
        <p:spPr>
          <a:xfrm>
            <a:off x="2764639" y="4844839"/>
            <a:ext cx="3617100" cy="2739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r>
              <a:rPr lang="en-GB" sz="800" b="1" smtClean="0">
                <a:solidFill>
                  <a:schemeClr val="dk1"/>
                </a:solidFill>
                <a:latin typeface="Times New Roman"/>
                <a:ea typeface="Times New Roman"/>
                <a:cs typeface="Times New Roman"/>
                <a:sym typeface="Times New Roman"/>
              </a:rPr>
              <a:t>Unit 1                Computer Networks        SY BTech(CSE)    Semester-4               2023-24    </a:t>
            </a:r>
            <a:endParaRPr sz="800" b="1">
              <a:solidFill>
                <a:schemeClr val="dk1"/>
              </a:solidFill>
              <a:latin typeface="Times New Roman"/>
              <a:ea typeface="Times New Roman"/>
              <a:cs typeface="Times New Roman"/>
              <a:sym typeface="Times New Roman"/>
            </a:endParaRPr>
          </a:p>
        </p:txBody>
      </p:sp>
      <p:sp>
        <p:nvSpPr>
          <p:cNvPr id="9" name="Content Placeholder 2">
            <a:extLst>
              <a:ext uri="{FF2B5EF4-FFF2-40B4-BE49-F238E27FC236}">
                <a16:creationId xmlns:a16="http://schemas.microsoft.com/office/drawing/2014/main" id="{FD0B97FC-5F04-49F9-9D43-7AC7FADD02DD}"/>
              </a:ext>
            </a:extLst>
          </p:cNvPr>
          <p:cNvSpPr txBox="1">
            <a:spLocks/>
          </p:cNvSpPr>
          <p:nvPr/>
        </p:nvSpPr>
        <p:spPr>
          <a:xfrm>
            <a:off x="571500" y="1264689"/>
            <a:ext cx="5970411" cy="3351780"/>
          </a:xfrm>
          <a:prstGeom prst="rect">
            <a:avLst/>
          </a:prstGeom>
          <a:noFill/>
          <a:ln>
            <a:noFill/>
          </a:ln>
        </p:spPr>
        <p:txBody>
          <a:bodyPr spcFirstLastPara="1" wrap="square" lIns="0" tIns="34275" rIns="0" bIns="34275" anchor="t" anchorCtr="0">
            <a:noAutofit/>
          </a:bodyPr>
          <a:lstStyle>
            <a:defPPr marR="0" lvl="0" algn="l" rtl="0">
              <a:lnSpc>
                <a:spcPct val="100000"/>
              </a:lnSpc>
              <a:spcBef>
                <a:spcPts val="0"/>
              </a:spcBef>
              <a:spcAft>
                <a:spcPts val="0"/>
              </a:spcAft>
            </a:defPPr>
            <a:lvl1pPr marL="457200" marR="0" lvl="0" indent="-323850" algn="l" rtl="0">
              <a:lnSpc>
                <a:spcPct val="90000"/>
              </a:lnSpc>
              <a:spcBef>
                <a:spcPts val="900"/>
              </a:spcBef>
              <a:spcAft>
                <a:spcPts val="0"/>
              </a:spcAft>
              <a:buClr>
                <a:schemeClr val="accent1"/>
              </a:buClr>
              <a:buSzPts val="1500"/>
              <a:buFont typeface="Calibri"/>
              <a:buChar char=" "/>
              <a:defRPr sz="1500" b="0" i="0" u="none" strike="noStrike" cap="none">
                <a:solidFill>
                  <a:srgbClr val="3F3F3F"/>
                </a:solidFill>
                <a:latin typeface="Calibri"/>
                <a:ea typeface="Calibri"/>
                <a:cs typeface="Calibri"/>
                <a:sym typeface="Calibri"/>
              </a:defRPr>
            </a:lvl1pPr>
            <a:lvl2pPr marL="914400" marR="0" lvl="1" indent="-317500" algn="l" rtl="0">
              <a:lnSpc>
                <a:spcPct val="90000"/>
              </a:lnSpc>
              <a:spcBef>
                <a:spcPts val="2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2pPr>
            <a:lvl3pPr marL="1371600" marR="0" lvl="2" indent="-298450" algn="l" rtl="0">
              <a:lnSpc>
                <a:spcPct val="90000"/>
              </a:lnSpc>
              <a:spcBef>
                <a:spcPts val="300"/>
              </a:spcBef>
              <a:spcAft>
                <a:spcPts val="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3pPr>
            <a:lvl4pPr marL="1828800" marR="0" lvl="3" indent="-298450" algn="l" rtl="0">
              <a:lnSpc>
                <a:spcPct val="90000"/>
              </a:lnSpc>
              <a:spcBef>
                <a:spcPts val="300"/>
              </a:spcBef>
              <a:spcAft>
                <a:spcPts val="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4pPr>
            <a:lvl5pPr marL="2286000" marR="0" lvl="4" indent="-298450" algn="l" rtl="0">
              <a:lnSpc>
                <a:spcPct val="90000"/>
              </a:lnSpc>
              <a:spcBef>
                <a:spcPts val="300"/>
              </a:spcBef>
              <a:spcAft>
                <a:spcPts val="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5pPr>
            <a:lvl6pPr marL="2743200" marR="0" lvl="5" indent="-298450" algn="l" rtl="0">
              <a:lnSpc>
                <a:spcPct val="90000"/>
              </a:lnSpc>
              <a:spcBef>
                <a:spcPts val="300"/>
              </a:spcBef>
              <a:spcAft>
                <a:spcPts val="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6pPr>
            <a:lvl7pPr marL="3200400" marR="0" lvl="6" indent="-298450" algn="l" rtl="0">
              <a:lnSpc>
                <a:spcPct val="90000"/>
              </a:lnSpc>
              <a:spcBef>
                <a:spcPts val="300"/>
              </a:spcBef>
              <a:spcAft>
                <a:spcPts val="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7pPr>
            <a:lvl8pPr marL="3657600" marR="0" lvl="7" indent="-298450" algn="l" rtl="0">
              <a:lnSpc>
                <a:spcPct val="90000"/>
              </a:lnSpc>
              <a:spcBef>
                <a:spcPts val="300"/>
              </a:spcBef>
              <a:spcAft>
                <a:spcPts val="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8pPr>
            <a:lvl9pPr marL="4114800" marR="0" lvl="8" indent="-298450" algn="l" rtl="0">
              <a:lnSpc>
                <a:spcPct val="90000"/>
              </a:lnSpc>
              <a:spcBef>
                <a:spcPts val="300"/>
              </a:spcBef>
              <a:spcAft>
                <a:spcPts val="30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9pPr>
          </a:lstStyle>
          <a:p>
            <a:pPr marL="1054100" lvl="1" indent="-457200">
              <a:lnSpc>
                <a:spcPct val="150000"/>
              </a:lnSpc>
              <a:buClr>
                <a:srgbClr val="CC0000"/>
              </a:buClr>
              <a:buSzPct val="150000"/>
              <a:buFont typeface="+mj-lt"/>
              <a:buAutoNum type="arabicPeriod"/>
            </a:pPr>
            <a:r>
              <a:rPr lang="en-US" sz="3200" dirty="0" smtClean="0">
                <a:solidFill>
                  <a:schemeClr val="tx1"/>
                </a:solidFill>
                <a:latin typeface="Times New Roman" pitchFamily="18" charset="0"/>
                <a:cs typeface="Times New Roman" pitchFamily="18" charset="0"/>
              </a:rPr>
              <a:t> Client-Server</a:t>
            </a:r>
            <a:endParaRPr lang="en-US" sz="3200" dirty="0">
              <a:solidFill>
                <a:schemeClr val="tx1"/>
              </a:solidFill>
              <a:latin typeface="Times New Roman" pitchFamily="18" charset="0"/>
              <a:cs typeface="Times New Roman" pitchFamily="18" charset="0"/>
            </a:endParaRPr>
          </a:p>
          <a:p>
            <a:pPr marL="1054100" lvl="1" indent="-457200">
              <a:lnSpc>
                <a:spcPct val="150000"/>
              </a:lnSpc>
              <a:buClr>
                <a:srgbClr val="CC0000"/>
              </a:buClr>
              <a:buSzPct val="150000"/>
              <a:buFont typeface="+mj-lt"/>
              <a:buAutoNum type="arabicPeriod"/>
            </a:pPr>
            <a:r>
              <a:rPr lang="en-US" sz="3200" dirty="0" smtClean="0">
                <a:solidFill>
                  <a:schemeClr val="tx1"/>
                </a:solidFill>
                <a:latin typeface="Times New Roman" pitchFamily="18" charset="0"/>
                <a:cs typeface="Times New Roman" pitchFamily="18" charset="0"/>
              </a:rPr>
              <a:t> Peer-to-Peer </a:t>
            </a:r>
            <a:endParaRPr lang="en-US" sz="3200" dirty="0">
              <a:solidFill>
                <a:schemeClr val="tx1"/>
              </a:solidFill>
              <a:latin typeface="Times New Roman" pitchFamily="18" charset="0"/>
              <a:cs typeface="Times New Roman" pitchFamily="18" charset="0"/>
            </a:endParaRPr>
          </a:p>
          <a:p>
            <a:pPr marL="1054100" lvl="1" indent="-457200">
              <a:lnSpc>
                <a:spcPct val="150000"/>
              </a:lnSpc>
              <a:buClr>
                <a:srgbClr val="CC0000"/>
              </a:buClr>
              <a:buSzPct val="150000"/>
              <a:buFont typeface="+mj-lt"/>
              <a:buAutoNum type="arabicPeriod"/>
            </a:pPr>
            <a:r>
              <a:rPr lang="en-US" sz="3200" dirty="0" smtClean="0">
                <a:solidFill>
                  <a:schemeClr val="tx1"/>
                </a:solidFill>
                <a:latin typeface="Times New Roman" pitchFamily="18" charset="0"/>
                <a:cs typeface="Times New Roman" pitchFamily="18" charset="0"/>
              </a:rPr>
              <a:t> Distributed </a:t>
            </a:r>
            <a:r>
              <a:rPr lang="en-US" sz="3200" dirty="0">
                <a:solidFill>
                  <a:schemeClr val="tx1"/>
                </a:solidFill>
                <a:latin typeface="Times New Roman" pitchFamily="18" charset="0"/>
                <a:cs typeface="Times New Roman" pitchFamily="18" charset="0"/>
              </a:rPr>
              <a:t>Network</a:t>
            </a:r>
          </a:p>
          <a:p>
            <a:pPr marL="1054100" lvl="1" indent="-457200">
              <a:lnSpc>
                <a:spcPct val="150000"/>
              </a:lnSpc>
              <a:buClr>
                <a:srgbClr val="CC0000"/>
              </a:buClr>
              <a:buSzPct val="150000"/>
              <a:buFont typeface="+mj-lt"/>
              <a:buAutoNum type="arabicPeriod"/>
            </a:pPr>
            <a:r>
              <a:rPr lang="en-US" sz="3200" dirty="0" smtClean="0">
                <a:solidFill>
                  <a:schemeClr val="tx1"/>
                </a:solidFill>
                <a:latin typeface="Times New Roman" pitchFamily="18" charset="0"/>
                <a:cs typeface="Times New Roman" pitchFamily="18" charset="0"/>
              </a:rPr>
              <a:t> Software </a:t>
            </a:r>
            <a:r>
              <a:rPr lang="en-US" sz="3200" dirty="0">
                <a:solidFill>
                  <a:schemeClr val="tx1"/>
                </a:solidFill>
                <a:latin typeface="Times New Roman" pitchFamily="18" charset="0"/>
                <a:cs typeface="Times New Roman" pitchFamily="18" charset="0"/>
              </a:rPr>
              <a:t>Define Network</a:t>
            </a:r>
          </a:p>
          <a:p>
            <a:pPr>
              <a:lnSpc>
                <a:spcPct val="100000"/>
              </a:lnSpc>
              <a:spcBef>
                <a:spcPts val="300"/>
              </a:spcBef>
              <a:spcAft>
                <a:spcPts val="300"/>
              </a:spcAft>
              <a:buClr>
                <a:schemeClr val="tx1"/>
              </a:buClr>
              <a:buSzPct val="150000"/>
              <a:buFont typeface="Arial" panose="020B0604020202020204" pitchFamily="34" charset="0"/>
              <a:buChar char="•"/>
            </a:pPr>
            <a:endParaRPr lang="en-US" sz="1600" dirty="0">
              <a:solidFill>
                <a:schemeClr val="tx1"/>
              </a:solidFill>
            </a:endParaRPr>
          </a:p>
        </p:txBody>
      </p:sp>
    </p:spTree>
    <p:extLst>
      <p:ext uri="{BB962C8B-B14F-4D97-AF65-F5344CB8AC3E}">
        <p14:creationId xmlns:p14="http://schemas.microsoft.com/office/powerpoint/2010/main" val="688969553"/>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29"/>
          <p:cNvSpPr txBox="1">
            <a:spLocks noGrp="1"/>
          </p:cNvSpPr>
          <p:nvPr>
            <p:ph type="sldNum" idx="12"/>
          </p:nvPr>
        </p:nvSpPr>
        <p:spPr>
          <a:xfrm>
            <a:off x="7425344" y="4844839"/>
            <a:ext cx="984019" cy="273844"/>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en" sz="900">
                <a:solidFill>
                  <a:schemeClr val="dk1"/>
                </a:solidFill>
                <a:latin typeface="Times New Roman" panose="02020603050405020304" pitchFamily="18" charset="0"/>
                <a:ea typeface="Times New Roman"/>
                <a:cs typeface="Times New Roman" panose="02020603050405020304" pitchFamily="18" charset="0"/>
                <a:sym typeface="Times New Roman"/>
              </a:rPr>
              <a:t>97</a:t>
            </a:fld>
            <a:endParaRPr sz="900">
              <a:solidFill>
                <a:schemeClr val="dk1"/>
              </a:solidFill>
              <a:latin typeface="Times New Roman" panose="02020603050405020304" pitchFamily="18" charset="0"/>
              <a:ea typeface="Times New Roman"/>
              <a:cs typeface="Times New Roman" panose="02020603050405020304" pitchFamily="18" charset="0"/>
              <a:sym typeface="Times New Roman"/>
            </a:endParaRPr>
          </a:p>
        </p:txBody>
      </p:sp>
      <p:sp>
        <p:nvSpPr>
          <p:cNvPr id="185" name="Google Shape;185;p29"/>
          <p:cNvSpPr/>
          <p:nvPr/>
        </p:nvSpPr>
        <p:spPr>
          <a:xfrm>
            <a:off x="780836" y="230040"/>
            <a:ext cx="7646230" cy="851629"/>
          </a:xfrm>
          <a:prstGeom prst="rect">
            <a:avLst/>
          </a:prstGeom>
          <a:noFill/>
          <a:ln>
            <a:noFill/>
          </a:ln>
        </p:spPr>
        <p:txBody>
          <a:bodyPr spcFirstLastPara="1" wrap="square" lIns="68575" tIns="34275" rIns="68575" bIns="34275" anchor="t" anchorCtr="0">
            <a:noAutofit/>
          </a:bodyPr>
          <a:lstStyle/>
          <a:p>
            <a:pPr fontAlgn="base"/>
            <a:r>
              <a:rPr lang="en-US" sz="2800" b="1" dirty="0" smtClean="0">
                <a:solidFill>
                  <a:srgbClr val="7030A0"/>
                </a:solidFill>
                <a:latin typeface="Times New Roman" panose="02020603050405020304" pitchFamily="18" charset="0"/>
                <a:cs typeface="Times New Roman" panose="02020603050405020304" pitchFamily="18" charset="0"/>
              </a:rPr>
              <a:t>1.    Client-Server </a:t>
            </a:r>
            <a:r>
              <a:rPr lang="en-US" sz="2800" b="1" dirty="0">
                <a:solidFill>
                  <a:srgbClr val="7030A0"/>
                </a:solidFill>
                <a:latin typeface="Times New Roman" panose="02020603050405020304" pitchFamily="18" charset="0"/>
                <a:cs typeface="Times New Roman" panose="02020603050405020304" pitchFamily="18" charset="0"/>
              </a:rPr>
              <a:t>Model</a:t>
            </a:r>
          </a:p>
        </p:txBody>
      </p:sp>
      <p:pic>
        <p:nvPicPr>
          <p:cNvPr id="186" name="Google Shape;186;p29"/>
          <p:cNvPicPr preferRelativeResize="0"/>
          <p:nvPr/>
        </p:nvPicPr>
        <p:blipFill rotWithShape="1">
          <a:blip r:embed="rId3">
            <a:alphaModFix/>
          </a:blip>
          <a:srcRect/>
          <a:stretch/>
        </p:blipFill>
        <p:spPr>
          <a:xfrm>
            <a:off x="41821" y="47020"/>
            <a:ext cx="739015" cy="528333"/>
          </a:xfrm>
          <a:prstGeom prst="rect">
            <a:avLst/>
          </a:prstGeom>
          <a:noFill/>
          <a:ln>
            <a:noFill/>
          </a:ln>
        </p:spPr>
      </p:pic>
      <p:sp>
        <p:nvSpPr>
          <p:cNvPr id="187" name="Google Shape;187;p29"/>
          <p:cNvSpPr txBox="1">
            <a:spLocks noGrp="1"/>
          </p:cNvSpPr>
          <p:nvPr>
            <p:ph type="dt" idx="10"/>
          </p:nvPr>
        </p:nvSpPr>
        <p:spPr>
          <a:xfrm>
            <a:off x="571500" y="4844838"/>
            <a:ext cx="2057400" cy="273900"/>
          </a:xfrm>
          <a:prstGeom prst="rect">
            <a:avLst/>
          </a:prstGeom>
          <a:noFill/>
          <a:ln>
            <a:noFill/>
          </a:ln>
        </p:spPr>
        <p:txBody>
          <a:bodyPr spcFirstLastPara="1" wrap="square" lIns="68575" tIns="34275" rIns="68575" bIns="34275" anchor="ctr" anchorCtr="0">
            <a:noAutofit/>
          </a:bodyPr>
          <a:lstStyle/>
          <a:p>
            <a:pPr marL="0" lvl="0" indent="0" algn="l" rtl="0">
              <a:spcBef>
                <a:spcPts val="0"/>
              </a:spcBef>
              <a:spcAft>
                <a:spcPts val="0"/>
              </a:spcAft>
              <a:buNone/>
            </a:pPr>
            <a:fld id="{C4022475-F71F-41A3-9629-A3B80D019755}" type="datetime1">
              <a:rPr lang="en-US" sz="800" b="1" smtClean="0">
                <a:solidFill>
                  <a:schemeClr val="dk1"/>
                </a:solidFill>
                <a:latin typeface="Times New Roman" panose="02020603050405020304" pitchFamily="18" charset="0"/>
                <a:cs typeface="Times New Roman" panose="02020603050405020304" pitchFamily="18" charset="0"/>
                <a:sym typeface="Times New Roman"/>
              </a:rPr>
              <a:t>2/1/2024</a:t>
            </a:fld>
            <a:endParaRPr sz="800" b="1">
              <a:solidFill>
                <a:schemeClr val="dk1"/>
              </a:solidFill>
              <a:latin typeface="Times New Roman" panose="02020603050405020304" pitchFamily="18" charset="0"/>
              <a:ea typeface="Times New Roman"/>
              <a:cs typeface="Times New Roman" panose="02020603050405020304" pitchFamily="18" charset="0"/>
              <a:sym typeface="Times New Roman"/>
            </a:endParaRPr>
          </a:p>
        </p:txBody>
      </p:sp>
      <p:sp>
        <p:nvSpPr>
          <p:cNvPr id="188" name="Google Shape;188;p29"/>
          <p:cNvSpPr txBox="1">
            <a:spLocks noGrp="1"/>
          </p:cNvSpPr>
          <p:nvPr>
            <p:ph type="ftr" idx="11"/>
          </p:nvPr>
        </p:nvSpPr>
        <p:spPr>
          <a:xfrm>
            <a:off x="2764639" y="4844839"/>
            <a:ext cx="3617100" cy="2739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r>
              <a:rPr lang="en-GB" sz="800" b="1" smtClean="0">
                <a:solidFill>
                  <a:schemeClr val="dk1"/>
                </a:solidFill>
                <a:latin typeface="Times New Roman" panose="02020603050405020304" pitchFamily="18" charset="0"/>
                <a:ea typeface="Times New Roman"/>
                <a:cs typeface="Times New Roman" panose="02020603050405020304" pitchFamily="18" charset="0"/>
                <a:sym typeface="Times New Roman"/>
              </a:rPr>
              <a:t>Unit 1                Computer Networks        SY BTech(CSE)    Semester-4               2023-24    </a:t>
            </a:r>
            <a:endParaRPr sz="800" b="1">
              <a:solidFill>
                <a:schemeClr val="dk1"/>
              </a:solidFill>
              <a:latin typeface="Times New Roman" panose="02020603050405020304" pitchFamily="18" charset="0"/>
              <a:ea typeface="Times New Roman"/>
              <a:cs typeface="Times New Roman" panose="02020603050405020304" pitchFamily="18" charset="0"/>
              <a:sym typeface="Times New Roman"/>
            </a:endParaRPr>
          </a:p>
        </p:txBody>
      </p:sp>
      <p:pic>
        <p:nvPicPr>
          <p:cNvPr id="8" name="Picture 2">
            <a:extLst>
              <a:ext uri="{FF2B5EF4-FFF2-40B4-BE49-F238E27FC236}">
                <a16:creationId xmlns:a16="http://schemas.microsoft.com/office/drawing/2014/main" id="{5CB34992-31AD-408D-894D-EF275029C47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7899" y="1264689"/>
            <a:ext cx="6013847" cy="2937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a:extLst>
              <a:ext uri="{FF2B5EF4-FFF2-40B4-BE49-F238E27FC236}">
                <a16:creationId xmlns:a16="http://schemas.microsoft.com/office/drawing/2014/main" id="{CD248F95-51B2-44F1-ACAA-5290A12FC0C6}"/>
              </a:ext>
            </a:extLst>
          </p:cNvPr>
          <p:cNvSpPr/>
          <p:nvPr/>
        </p:nvSpPr>
        <p:spPr>
          <a:xfrm>
            <a:off x="709296" y="681641"/>
            <a:ext cx="7789312" cy="523220"/>
          </a:xfrm>
          <a:prstGeom prst="rect">
            <a:avLst/>
          </a:prstGeom>
        </p:spPr>
        <p:txBody>
          <a:bodyPr wrap="none">
            <a:spAutoFit/>
          </a:bodyPr>
          <a:lstStyle/>
          <a:p>
            <a:pPr algn="ctr" eaLnBrk="1" hangingPunct="1">
              <a:buFontTx/>
              <a:buNone/>
            </a:pPr>
            <a:r>
              <a:rPr lang="en-US" altLang="en-US" sz="2800" dirty="0">
                <a:solidFill>
                  <a:schemeClr val="tx1"/>
                </a:solidFill>
                <a:latin typeface="Times New Roman" panose="02020603050405020304" pitchFamily="18" charset="0"/>
                <a:cs typeface="Times New Roman" panose="02020603050405020304" pitchFamily="18" charset="0"/>
              </a:rPr>
              <a:t>Client-server model: involves</a:t>
            </a:r>
            <a:r>
              <a:rPr lang="en-US" altLang="en-US" sz="2800" dirty="0">
                <a:solidFill>
                  <a:srgbClr val="FF0000"/>
                </a:solidFill>
                <a:latin typeface="Times New Roman" panose="02020603050405020304" pitchFamily="18" charset="0"/>
                <a:cs typeface="Times New Roman" panose="02020603050405020304" pitchFamily="18" charset="0"/>
              </a:rPr>
              <a:t> </a:t>
            </a:r>
            <a:r>
              <a:rPr lang="en-US" altLang="en-US" sz="2800" b="1" dirty="0">
                <a:solidFill>
                  <a:srgbClr val="C00000"/>
                </a:solidFill>
                <a:latin typeface="Times New Roman" panose="02020603050405020304" pitchFamily="18" charset="0"/>
                <a:cs typeface="Times New Roman" panose="02020603050405020304" pitchFamily="18" charset="0"/>
              </a:rPr>
              <a:t>R</a:t>
            </a:r>
            <a:r>
              <a:rPr lang="en-US" altLang="en-US" sz="2800" b="1" dirty="0" smtClean="0">
                <a:solidFill>
                  <a:srgbClr val="C00000"/>
                </a:solidFill>
                <a:latin typeface="Times New Roman" panose="02020603050405020304" pitchFamily="18" charset="0"/>
                <a:cs typeface="Times New Roman" panose="02020603050405020304" pitchFamily="18" charset="0"/>
              </a:rPr>
              <a:t>equests </a:t>
            </a:r>
            <a:r>
              <a:rPr lang="en-US" altLang="en-US" sz="2800" b="1" dirty="0">
                <a:solidFill>
                  <a:srgbClr val="C00000"/>
                </a:solidFill>
                <a:latin typeface="Times New Roman" panose="02020603050405020304" pitchFamily="18" charset="0"/>
                <a:cs typeface="Times New Roman" panose="02020603050405020304" pitchFamily="18" charset="0"/>
              </a:rPr>
              <a:t>and </a:t>
            </a:r>
            <a:r>
              <a:rPr lang="en-US" altLang="en-US" sz="2800" b="1" dirty="0" smtClean="0">
                <a:solidFill>
                  <a:srgbClr val="C00000"/>
                </a:solidFill>
                <a:latin typeface="Times New Roman" panose="02020603050405020304" pitchFamily="18" charset="0"/>
                <a:cs typeface="Times New Roman" panose="02020603050405020304" pitchFamily="18" charset="0"/>
              </a:rPr>
              <a:t>Replies</a:t>
            </a:r>
            <a:endParaRPr lang="en-US" altLang="en-US" sz="2800" b="1" dirty="0">
              <a:solidFill>
                <a:srgbClr val="C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86523272"/>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29"/>
          <p:cNvSpPr txBox="1">
            <a:spLocks noGrp="1"/>
          </p:cNvSpPr>
          <p:nvPr>
            <p:ph type="sldNum" idx="12"/>
          </p:nvPr>
        </p:nvSpPr>
        <p:spPr>
          <a:xfrm>
            <a:off x="7425344" y="4844839"/>
            <a:ext cx="984019" cy="273844"/>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en" sz="900">
                <a:solidFill>
                  <a:schemeClr val="dk1"/>
                </a:solidFill>
                <a:latin typeface="Times New Roman" panose="02020603050405020304" pitchFamily="18" charset="0"/>
                <a:ea typeface="Times New Roman"/>
                <a:cs typeface="Times New Roman" panose="02020603050405020304" pitchFamily="18" charset="0"/>
                <a:sym typeface="Times New Roman"/>
              </a:rPr>
              <a:t>98</a:t>
            </a:fld>
            <a:endParaRPr sz="900">
              <a:solidFill>
                <a:schemeClr val="dk1"/>
              </a:solidFill>
              <a:latin typeface="Times New Roman" panose="02020603050405020304" pitchFamily="18" charset="0"/>
              <a:ea typeface="Times New Roman"/>
              <a:cs typeface="Times New Roman" panose="02020603050405020304" pitchFamily="18" charset="0"/>
              <a:sym typeface="Times New Roman"/>
            </a:endParaRPr>
          </a:p>
        </p:txBody>
      </p:sp>
      <p:sp>
        <p:nvSpPr>
          <p:cNvPr id="185" name="Google Shape;185;p29"/>
          <p:cNvSpPr/>
          <p:nvPr/>
        </p:nvSpPr>
        <p:spPr>
          <a:xfrm>
            <a:off x="925215" y="149539"/>
            <a:ext cx="7646230" cy="488162"/>
          </a:xfrm>
          <a:prstGeom prst="rect">
            <a:avLst/>
          </a:prstGeom>
          <a:noFill/>
          <a:ln>
            <a:noFill/>
          </a:ln>
        </p:spPr>
        <p:txBody>
          <a:bodyPr spcFirstLastPara="1" wrap="square" lIns="68575" tIns="34275" rIns="68575" bIns="34275" anchor="t" anchorCtr="0">
            <a:noAutofit/>
          </a:bodyPr>
          <a:lstStyle/>
          <a:p>
            <a:pPr fontAlgn="base"/>
            <a:r>
              <a:rPr lang="en-US" sz="4000" b="1" dirty="0" smtClean="0">
                <a:solidFill>
                  <a:srgbClr val="C00000"/>
                </a:solidFill>
                <a:latin typeface="Times New Roman" panose="02020603050405020304" pitchFamily="18" charset="0"/>
                <a:cs typeface="Times New Roman" panose="02020603050405020304" pitchFamily="18" charset="0"/>
              </a:rPr>
              <a:t>2. Peer-to-Peer </a:t>
            </a:r>
            <a:r>
              <a:rPr lang="en-US" sz="4000" b="1" dirty="0">
                <a:solidFill>
                  <a:srgbClr val="C00000"/>
                </a:solidFill>
                <a:latin typeface="Times New Roman" panose="02020603050405020304" pitchFamily="18" charset="0"/>
                <a:cs typeface="Times New Roman" panose="02020603050405020304" pitchFamily="18" charset="0"/>
              </a:rPr>
              <a:t>Architecture</a:t>
            </a:r>
          </a:p>
        </p:txBody>
      </p:sp>
      <p:pic>
        <p:nvPicPr>
          <p:cNvPr id="186" name="Google Shape;186;p29"/>
          <p:cNvPicPr preferRelativeResize="0"/>
          <p:nvPr/>
        </p:nvPicPr>
        <p:blipFill rotWithShape="1">
          <a:blip r:embed="rId3">
            <a:alphaModFix/>
          </a:blip>
          <a:srcRect/>
          <a:stretch/>
        </p:blipFill>
        <p:spPr>
          <a:xfrm>
            <a:off x="41821" y="47020"/>
            <a:ext cx="739015" cy="528333"/>
          </a:xfrm>
          <a:prstGeom prst="rect">
            <a:avLst/>
          </a:prstGeom>
          <a:noFill/>
          <a:ln>
            <a:noFill/>
          </a:ln>
        </p:spPr>
      </p:pic>
      <p:sp>
        <p:nvSpPr>
          <p:cNvPr id="187" name="Google Shape;187;p29"/>
          <p:cNvSpPr txBox="1">
            <a:spLocks noGrp="1"/>
          </p:cNvSpPr>
          <p:nvPr>
            <p:ph type="dt" idx="10"/>
          </p:nvPr>
        </p:nvSpPr>
        <p:spPr>
          <a:xfrm>
            <a:off x="571500" y="4844838"/>
            <a:ext cx="2057400" cy="273900"/>
          </a:xfrm>
          <a:prstGeom prst="rect">
            <a:avLst/>
          </a:prstGeom>
          <a:noFill/>
          <a:ln>
            <a:noFill/>
          </a:ln>
        </p:spPr>
        <p:txBody>
          <a:bodyPr spcFirstLastPara="1" wrap="square" lIns="68575" tIns="34275" rIns="68575" bIns="34275" anchor="ctr" anchorCtr="0">
            <a:noAutofit/>
          </a:bodyPr>
          <a:lstStyle/>
          <a:p>
            <a:pPr marL="0" lvl="0" indent="0" algn="l" rtl="0">
              <a:spcBef>
                <a:spcPts val="0"/>
              </a:spcBef>
              <a:spcAft>
                <a:spcPts val="0"/>
              </a:spcAft>
              <a:buNone/>
            </a:pPr>
            <a:fld id="{67C00ED4-4A52-4264-9D6C-528E3431F961}" type="datetime1">
              <a:rPr lang="en-US" sz="800" b="1" smtClean="0">
                <a:solidFill>
                  <a:schemeClr val="dk1"/>
                </a:solidFill>
                <a:latin typeface="Times New Roman" panose="02020603050405020304" pitchFamily="18" charset="0"/>
                <a:cs typeface="Times New Roman" panose="02020603050405020304" pitchFamily="18" charset="0"/>
                <a:sym typeface="Times New Roman"/>
              </a:rPr>
              <a:t>2/1/2024</a:t>
            </a:fld>
            <a:endParaRPr sz="800" b="1">
              <a:solidFill>
                <a:schemeClr val="dk1"/>
              </a:solidFill>
              <a:latin typeface="Times New Roman" panose="02020603050405020304" pitchFamily="18" charset="0"/>
              <a:ea typeface="Times New Roman"/>
              <a:cs typeface="Times New Roman" panose="02020603050405020304" pitchFamily="18" charset="0"/>
              <a:sym typeface="Times New Roman"/>
            </a:endParaRPr>
          </a:p>
        </p:txBody>
      </p:sp>
      <p:sp>
        <p:nvSpPr>
          <p:cNvPr id="188" name="Google Shape;188;p29"/>
          <p:cNvSpPr txBox="1">
            <a:spLocks noGrp="1"/>
          </p:cNvSpPr>
          <p:nvPr>
            <p:ph type="ftr" idx="11"/>
          </p:nvPr>
        </p:nvSpPr>
        <p:spPr>
          <a:xfrm>
            <a:off x="2764639" y="4844839"/>
            <a:ext cx="3617100" cy="2739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r>
              <a:rPr lang="en-GB" sz="800" b="1" smtClean="0">
                <a:solidFill>
                  <a:schemeClr val="dk1"/>
                </a:solidFill>
                <a:latin typeface="Times New Roman" panose="02020603050405020304" pitchFamily="18" charset="0"/>
                <a:ea typeface="Times New Roman"/>
                <a:cs typeface="Times New Roman" panose="02020603050405020304" pitchFamily="18" charset="0"/>
                <a:sym typeface="Times New Roman"/>
              </a:rPr>
              <a:t>Unit 1                Computer Networks        SY BTech(CSE)    Semester-4               2023-24    </a:t>
            </a:r>
            <a:endParaRPr sz="800" b="1">
              <a:solidFill>
                <a:schemeClr val="dk1"/>
              </a:solidFill>
              <a:latin typeface="Times New Roman" panose="02020603050405020304" pitchFamily="18" charset="0"/>
              <a:ea typeface="Times New Roman"/>
              <a:cs typeface="Times New Roman" panose="02020603050405020304" pitchFamily="18" charset="0"/>
              <a:sym typeface="Times New Roman"/>
            </a:endParaRPr>
          </a:p>
        </p:txBody>
      </p:sp>
      <p:sp>
        <p:nvSpPr>
          <p:cNvPr id="10" name="Rectangle 3">
            <a:extLst>
              <a:ext uri="{FF2B5EF4-FFF2-40B4-BE49-F238E27FC236}">
                <a16:creationId xmlns:a16="http://schemas.microsoft.com/office/drawing/2014/main" id="{BA41E6B9-79B4-4A25-A1FD-A32A2DD2714E}"/>
              </a:ext>
            </a:extLst>
          </p:cNvPr>
          <p:cNvSpPr txBox="1">
            <a:spLocks noChangeArrowheads="1"/>
          </p:cNvSpPr>
          <p:nvPr/>
        </p:nvSpPr>
        <p:spPr>
          <a:xfrm>
            <a:off x="279660" y="1081669"/>
            <a:ext cx="4737508" cy="3319201"/>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57200" indent="-457200">
              <a:buClr>
                <a:srgbClr val="CC0000"/>
              </a:buClr>
              <a:buSzPct val="150000"/>
              <a:buFont typeface="Wingdings" panose="05000000000000000000" pitchFamily="2" charset="2"/>
              <a:buChar char="Ø"/>
            </a:pPr>
            <a:r>
              <a:rPr lang="en-US" altLang="en-US" sz="2800" dirty="0">
                <a:latin typeface="Times New Roman" panose="02020603050405020304" pitchFamily="18" charset="0"/>
                <a:cs typeface="Times New Roman" pitchFamily="18" charset="0"/>
              </a:rPr>
              <a:t>All nodes acts as a clients and servers</a:t>
            </a:r>
          </a:p>
          <a:p>
            <a:pPr lvl="1">
              <a:buSzPct val="150000"/>
            </a:pPr>
            <a:r>
              <a:rPr lang="en-US" altLang="en-US" sz="1800" dirty="0">
                <a:latin typeface="Times New Roman" panose="02020603050405020304" pitchFamily="18" charset="0"/>
                <a:cs typeface="Times New Roman" panose="02020603050405020304" pitchFamily="18" charset="0"/>
              </a:rPr>
              <a:t>	- Provides and consume data</a:t>
            </a:r>
          </a:p>
          <a:p>
            <a:pPr lvl="1">
              <a:buSzPct val="150000"/>
            </a:pPr>
            <a:r>
              <a:rPr lang="en-US" altLang="en-US" sz="1800" dirty="0">
                <a:latin typeface="Times New Roman" panose="02020603050405020304" pitchFamily="18" charset="0"/>
                <a:cs typeface="Times New Roman" panose="02020603050405020304" pitchFamily="18" charset="0"/>
              </a:rPr>
              <a:t>	</a:t>
            </a:r>
            <a:r>
              <a:rPr lang="en-US" altLang="en-US" sz="1800" dirty="0" smtClean="0">
                <a:latin typeface="Times New Roman" panose="02020603050405020304" pitchFamily="18" charset="0"/>
                <a:cs typeface="Times New Roman" panose="02020603050405020304" pitchFamily="18" charset="0"/>
              </a:rPr>
              <a:t>- Any  </a:t>
            </a:r>
            <a:r>
              <a:rPr lang="en-US" altLang="en-US" sz="1800" dirty="0">
                <a:latin typeface="Times New Roman" panose="02020603050405020304" pitchFamily="18" charset="0"/>
                <a:cs typeface="Times New Roman" panose="02020603050405020304" pitchFamily="18" charset="0"/>
              </a:rPr>
              <a:t>node can initiate a connection</a:t>
            </a:r>
          </a:p>
          <a:p>
            <a:pPr marL="457200" indent="-457200">
              <a:buClr>
                <a:srgbClr val="CC0000"/>
              </a:buClr>
              <a:buSzPct val="150000"/>
              <a:buFont typeface="Wingdings" panose="05000000000000000000" pitchFamily="2" charset="2"/>
              <a:buChar char="Ø"/>
            </a:pPr>
            <a:r>
              <a:rPr lang="en-US" altLang="en-US" sz="2800" dirty="0" smtClean="0">
                <a:latin typeface="Times New Roman" pitchFamily="18" charset="0"/>
                <a:cs typeface="Times New Roman" pitchFamily="18" charset="0"/>
              </a:rPr>
              <a:t>No </a:t>
            </a:r>
            <a:r>
              <a:rPr lang="en-US" altLang="en-US" sz="2800" dirty="0">
                <a:latin typeface="Times New Roman" pitchFamily="18" charset="0"/>
                <a:cs typeface="Times New Roman" pitchFamily="18" charset="0"/>
              </a:rPr>
              <a:t>centralized data source</a:t>
            </a:r>
          </a:p>
          <a:p>
            <a:pPr lvl="1">
              <a:buSzPct val="150000"/>
            </a:pPr>
            <a:endParaRPr lang="en-US" altLang="en-US" sz="1800" dirty="0">
              <a:latin typeface="Times New Roman" panose="02020603050405020304" pitchFamily="18" charset="0"/>
              <a:cs typeface="Times New Roman" panose="02020603050405020304" pitchFamily="18" charset="0"/>
            </a:endParaRPr>
          </a:p>
          <a:p>
            <a:pPr lvl="1">
              <a:buSzPct val="150000"/>
            </a:pPr>
            <a:r>
              <a:rPr lang="en-US" altLang="en-US" sz="1800" dirty="0">
                <a:latin typeface="Times New Roman" panose="02020603050405020304" pitchFamily="18" charset="0"/>
                <a:cs typeface="Times New Roman" panose="02020603050405020304" pitchFamily="18" charset="0"/>
              </a:rPr>
              <a:t>-The ultimate form of democracy on the Internet</a:t>
            </a:r>
          </a:p>
          <a:p>
            <a:pPr lvl="1">
              <a:buSzPct val="150000"/>
            </a:pPr>
            <a:r>
              <a:rPr lang="en-US" altLang="en-US" sz="1800" dirty="0">
                <a:latin typeface="Times New Roman" panose="02020603050405020304" pitchFamily="18" charset="0"/>
                <a:cs typeface="Times New Roman" panose="02020603050405020304" pitchFamily="18" charset="0"/>
              </a:rPr>
              <a:t>-The ultimate threat to copy-right protection on    </a:t>
            </a:r>
          </a:p>
          <a:p>
            <a:pPr lvl="1">
              <a:buSzPct val="150000"/>
            </a:pPr>
            <a:r>
              <a:rPr lang="en-US" altLang="en-US" sz="1800" dirty="0">
                <a:latin typeface="Times New Roman" panose="02020603050405020304" pitchFamily="18" charset="0"/>
                <a:cs typeface="Times New Roman" panose="02020603050405020304" pitchFamily="18" charset="0"/>
              </a:rPr>
              <a:t>   the Internet</a:t>
            </a:r>
          </a:p>
          <a:p>
            <a:endParaRPr lang="en-US" altLang="en-US" sz="1800" dirty="0">
              <a:latin typeface="Times New Roman" panose="02020603050405020304" pitchFamily="18" charset="0"/>
              <a:cs typeface="Times New Roman" panose="02020603050405020304" pitchFamily="18" charset="0"/>
            </a:endParaRPr>
          </a:p>
        </p:txBody>
      </p:sp>
      <p:pic>
        <p:nvPicPr>
          <p:cNvPr id="11" name="Picture 4">
            <a:extLst>
              <a:ext uri="{FF2B5EF4-FFF2-40B4-BE49-F238E27FC236}">
                <a16:creationId xmlns:a16="http://schemas.microsoft.com/office/drawing/2014/main" id="{489D6E89-D155-4117-91DC-C100F37BDCE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17168" y="830178"/>
            <a:ext cx="3771900" cy="34305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98370317"/>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29"/>
          <p:cNvSpPr txBox="1">
            <a:spLocks noGrp="1"/>
          </p:cNvSpPr>
          <p:nvPr>
            <p:ph type="sldNum" idx="12"/>
          </p:nvPr>
        </p:nvSpPr>
        <p:spPr>
          <a:xfrm>
            <a:off x="7425344" y="4844839"/>
            <a:ext cx="984019" cy="273844"/>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en" sz="900">
                <a:solidFill>
                  <a:schemeClr val="dk1"/>
                </a:solidFill>
                <a:latin typeface="Times New Roman"/>
                <a:ea typeface="Times New Roman"/>
                <a:cs typeface="Times New Roman"/>
                <a:sym typeface="Times New Roman"/>
              </a:rPr>
              <a:t>99</a:t>
            </a:fld>
            <a:endParaRPr sz="900">
              <a:solidFill>
                <a:schemeClr val="dk1"/>
              </a:solidFill>
              <a:latin typeface="Times New Roman"/>
              <a:ea typeface="Times New Roman"/>
              <a:cs typeface="Times New Roman"/>
              <a:sym typeface="Times New Roman"/>
            </a:endParaRPr>
          </a:p>
        </p:txBody>
      </p:sp>
      <p:sp>
        <p:nvSpPr>
          <p:cNvPr id="185" name="Google Shape;185;p29"/>
          <p:cNvSpPr/>
          <p:nvPr/>
        </p:nvSpPr>
        <p:spPr>
          <a:xfrm>
            <a:off x="1057562" y="252631"/>
            <a:ext cx="7646230" cy="851629"/>
          </a:xfrm>
          <a:prstGeom prst="rect">
            <a:avLst/>
          </a:prstGeom>
          <a:noFill/>
          <a:ln>
            <a:noFill/>
          </a:ln>
        </p:spPr>
        <p:txBody>
          <a:bodyPr spcFirstLastPara="1" wrap="square" lIns="68575" tIns="34275" rIns="68575" bIns="34275" anchor="t" anchorCtr="0">
            <a:noAutofit/>
          </a:bodyPr>
          <a:lstStyle/>
          <a:p>
            <a:pPr fontAlgn="base"/>
            <a:r>
              <a:rPr lang="en-US" sz="2800" b="1" dirty="0" smtClean="0">
                <a:solidFill>
                  <a:srgbClr val="7030A0"/>
                </a:solidFill>
                <a:latin typeface="Times New Roman" panose="02020603050405020304" pitchFamily="18" charset="0"/>
                <a:cs typeface="Times New Roman" panose="02020603050405020304" pitchFamily="18" charset="0"/>
              </a:rPr>
              <a:t>3. Distributed </a:t>
            </a:r>
            <a:r>
              <a:rPr lang="en-US" sz="2800" b="1" dirty="0">
                <a:solidFill>
                  <a:srgbClr val="7030A0"/>
                </a:solidFill>
                <a:latin typeface="Times New Roman" panose="02020603050405020304" pitchFamily="18" charset="0"/>
                <a:cs typeface="Times New Roman" panose="02020603050405020304" pitchFamily="18" charset="0"/>
              </a:rPr>
              <a:t>Network</a:t>
            </a:r>
          </a:p>
        </p:txBody>
      </p:sp>
      <p:pic>
        <p:nvPicPr>
          <p:cNvPr id="186" name="Google Shape;186;p29"/>
          <p:cNvPicPr preferRelativeResize="0"/>
          <p:nvPr/>
        </p:nvPicPr>
        <p:blipFill rotWithShape="1">
          <a:blip r:embed="rId3">
            <a:alphaModFix/>
          </a:blip>
          <a:srcRect/>
          <a:stretch/>
        </p:blipFill>
        <p:spPr>
          <a:xfrm>
            <a:off x="41821" y="47020"/>
            <a:ext cx="739015" cy="528333"/>
          </a:xfrm>
          <a:prstGeom prst="rect">
            <a:avLst/>
          </a:prstGeom>
          <a:noFill/>
          <a:ln>
            <a:noFill/>
          </a:ln>
        </p:spPr>
      </p:pic>
      <p:sp>
        <p:nvSpPr>
          <p:cNvPr id="187" name="Google Shape;187;p29"/>
          <p:cNvSpPr txBox="1">
            <a:spLocks noGrp="1"/>
          </p:cNvSpPr>
          <p:nvPr>
            <p:ph type="dt" idx="10"/>
          </p:nvPr>
        </p:nvSpPr>
        <p:spPr>
          <a:xfrm>
            <a:off x="571500" y="4844838"/>
            <a:ext cx="2057400" cy="273900"/>
          </a:xfrm>
          <a:prstGeom prst="rect">
            <a:avLst/>
          </a:prstGeom>
          <a:noFill/>
          <a:ln>
            <a:noFill/>
          </a:ln>
        </p:spPr>
        <p:txBody>
          <a:bodyPr spcFirstLastPara="1" wrap="square" lIns="68575" tIns="34275" rIns="68575" bIns="34275" anchor="ctr" anchorCtr="0">
            <a:noAutofit/>
          </a:bodyPr>
          <a:lstStyle/>
          <a:p>
            <a:pPr marL="0" lvl="0" indent="0" algn="l" rtl="0">
              <a:spcBef>
                <a:spcPts val="0"/>
              </a:spcBef>
              <a:spcAft>
                <a:spcPts val="0"/>
              </a:spcAft>
              <a:buNone/>
            </a:pPr>
            <a:fld id="{ECC29C7C-8229-4E79-8DB8-722B56FBD57A}" type="datetime1">
              <a:rPr lang="en-US" sz="800" b="1" smtClean="0">
                <a:solidFill>
                  <a:schemeClr val="dk1"/>
                </a:solidFill>
                <a:latin typeface="Times New Roman"/>
                <a:cs typeface="Times New Roman"/>
                <a:sym typeface="Times New Roman"/>
              </a:rPr>
              <a:t>2/1/2024</a:t>
            </a:fld>
            <a:endParaRPr sz="800" b="1">
              <a:solidFill>
                <a:schemeClr val="dk1"/>
              </a:solidFill>
              <a:latin typeface="Times New Roman"/>
              <a:ea typeface="Times New Roman"/>
              <a:cs typeface="Times New Roman"/>
              <a:sym typeface="Times New Roman"/>
            </a:endParaRPr>
          </a:p>
        </p:txBody>
      </p:sp>
      <p:sp>
        <p:nvSpPr>
          <p:cNvPr id="188" name="Google Shape;188;p29"/>
          <p:cNvSpPr txBox="1">
            <a:spLocks noGrp="1"/>
          </p:cNvSpPr>
          <p:nvPr>
            <p:ph type="ftr" idx="11"/>
          </p:nvPr>
        </p:nvSpPr>
        <p:spPr>
          <a:xfrm>
            <a:off x="2764639" y="4844839"/>
            <a:ext cx="3617100" cy="2739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r>
              <a:rPr lang="en-GB" sz="800" b="1" smtClean="0">
                <a:solidFill>
                  <a:schemeClr val="dk1"/>
                </a:solidFill>
                <a:latin typeface="Times New Roman"/>
                <a:ea typeface="Times New Roman"/>
                <a:cs typeface="Times New Roman"/>
                <a:sym typeface="Times New Roman"/>
              </a:rPr>
              <a:t>Unit 1                Computer Networks        SY BTech(CSE)    Semester-4               2023-24    </a:t>
            </a:r>
            <a:endParaRPr sz="800" b="1">
              <a:solidFill>
                <a:schemeClr val="dk1"/>
              </a:solidFill>
              <a:latin typeface="Times New Roman"/>
              <a:ea typeface="Times New Roman"/>
              <a:cs typeface="Times New Roman"/>
              <a:sym typeface="Times New Roman"/>
            </a:endParaRPr>
          </a:p>
        </p:txBody>
      </p:sp>
      <p:sp>
        <p:nvSpPr>
          <p:cNvPr id="10" name="Rectangle 3">
            <a:extLst>
              <a:ext uri="{FF2B5EF4-FFF2-40B4-BE49-F238E27FC236}">
                <a16:creationId xmlns:a16="http://schemas.microsoft.com/office/drawing/2014/main" id="{BA41E6B9-79B4-4A25-A1FD-A32A2DD2714E}"/>
              </a:ext>
            </a:extLst>
          </p:cNvPr>
          <p:cNvSpPr txBox="1">
            <a:spLocks noChangeArrowheads="1"/>
          </p:cNvSpPr>
          <p:nvPr/>
        </p:nvSpPr>
        <p:spPr>
          <a:xfrm>
            <a:off x="4451205" y="805519"/>
            <a:ext cx="4508586" cy="3319201"/>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r>
              <a:rPr lang="en-US" sz="2800" dirty="0">
                <a:latin typeface="Times New Roman" pitchFamily="18" charset="0"/>
                <a:cs typeface="Times New Roman" pitchFamily="18" charset="0"/>
              </a:rPr>
              <a:t>Distributed networks are part of distributed computing architecture, in which enterprise </a:t>
            </a:r>
            <a:r>
              <a:rPr lang="en-US" sz="2800" b="1" dirty="0">
                <a:solidFill>
                  <a:srgbClr val="C00000"/>
                </a:solidFill>
                <a:latin typeface="Times New Roman" pitchFamily="18" charset="0"/>
                <a:cs typeface="Times New Roman" pitchFamily="18" charset="0"/>
              </a:rPr>
              <a:t>IT infrastructure resources are divided over a number of networks</a:t>
            </a:r>
            <a:r>
              <a:rPr lang="en-US" sz="2800" dirty="0">
                <a:latin typeface="Times New Roman" pitchFamily="18" charset="0"/>
                <a:cs typeface="Times New Roman" pitchFamily="18" charset="0"/>
              </a:rPr>
              <a:t>, processors and intermediary devices</a:t>
            </a:r>
          </a:p>
          <a:p>
            <a:pPr algn="just">
              <a:lnSpc>
                <a:spcPct val="80000"/>
              </a:lnSpc>
            </a:pPr>
            <a:endParaRPr lang="en-US" altLang="en-US" sz="1800" dirty="0">
              <a:latin typeface="Book Antiqua" panose="02040602050305030304" pitchFamily="18" charset="0"/>
            </a:endParaRPr>
          </a:p>
        </p:txBody>
      </p:sp>
      <p:pic>
        <p:nvPicPr>
          <p:cNvPr id="9" name="Picture 2" descr="Image result for distributed network">
            <a:extLst>
              <a:ext uri="{FF2B5EF4-FFF2-40B4-BE49-F238E27FC236}">
                <a16:creationId xmlns:a16="http://schemas.microsoft.com/office/drawing/2014/main" id="{C0C0CF43-CB4C-4DFE-B4E5-23F4A6816B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8111" y="805519"/>
            <a:ext cx="4414838" cy="3571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3974962"/>
      </p:ext>
    </p:extLst>
  </p:cSld>
  <p:clrMapOvr>
    <a:masterClrMapping/>
  </p:clrMapOvr>
  <p:timing>
    <p:tnLst>
      <p:par>
        <p:cTn id="1" dur="indefinite" restart="never" nodeType="tmRoot"/>
      </p:par>
    </p:tnLst>
  </p:timing>
</p:sld>
</file>

<file path=ppt/theme/theme1.xml><?xml version="1.0" encoding="utf-8"?>
<a:theme xmlns:a="http://schemas.openxmlformats.org/drawingml/2006/main" name="Retrospect">
  <a:themeElements>
    <a:clrScheme name="Blue Warm">
      <a:dk1>
        <a:srgbClr val="000000"/>
      </a:dk1>
      <a:lt1>
        <a:srgbClr val="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6545</TotalTime>
  <Words>11713</Words>
  <Application>Microsoft Office PowerPoint</Application>
  <PresentationFormat>On-screen Show (16:9)</PresentationFormat>
  <Paragraphs>1774</Paragraphs>
  <Slides>157</Slides>
  <Notes>136</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157</vt:i4>
      </vt:variant>
    </vt:vector>
  </HeadingPairs>
  <TitlesOfParts>
    <vt:vector size="172" baseType="lpstr">
      <vt:lpstr>Arial</vt:lpstr>
      <vt:lpstr>Arial</vt:lpstr>
      <vt:lpstr>Book Antiqua</vt:lpstr>
      <vt:lpstr>Calibri</vt:lpstr>
      <vt:lpstr>Cambria</vt:lpstr>
      <vt:lpstr>Helvetica Neue</vt:lpstr>
      <vt:lpstr>Noto Sans Symbols</vt:lpstr>
      <vt:lpstr>Nunito</vt:lpstr>
      <vt:lpstr>Tahoma</vt:lpstr>
      <vt:lpstr>Times</vt:lpstr>
      <vt:lpstr>Times New Roman</vt:lpstr>
      <vt:lpstr>var(--ff-lato)</vt:lpstr>
      <vt:lpstr>verdana</vt:lpstr>
      <vt:lpstr>Wingdings</vt:lpstr>
      <vt:lpstr>Retrospect</vt:lpstr>
      <vt:lpstr>PowerPoint Presentation</vt:lpstr>
      <vt:lpstr> Computer Networks: COURSE STRUCTURE</vt:lpstr>
      <vt:lpstr>Pre-requisites </vt:lpstr>
      <vt:lpstr>Syllabus</vt:lpstr>
      <vt:lpstr>PowerPoint Presentation</vt:lpstr>
      <vt:lpstr>Guidelines for CCA and LCA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Quadrature Amplitude Modulation (QAM)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2. Block Coding</vt:lpstr>
      <vt:lpstr>Block Coding</vt:lpstr>
      <vt:lpstr>Scrambling</vt:lpstr>
      <vt:lpstr>Scrambling</vt:lpstr>
      <vt:lpstr>Scrambling</vt:lpstr>
      <vt:lpstr>Scrambling</vt:lpstr>
      <vt:lpstr>Scrambling  cont-</vt:lpstr>
      <vt:lpstr>Scrambling  cont-</vt:lpstr>
      <vt:lpstr>PowerPoint Presentation</vt:lpstr>
      <vt:lpstr>Analog-to-Digital Conversion</vt:lpstr>
      <vt:lpstr>PowerPoint Presentation</vt:lpstr>
      <vt:lpstr>PowerPoint Presentation</vt:lpstr>
      <vt:lpstr>PowerPoint Presentation</vt:lpstr>
      <vt:lpstr>PowerPoint Presentation</vt:lpstr>
      <vt:lpstr>PowerPoint Presentation</vt:lpstr>
      <vt:lpstr>PowerPoint Presentation</vt:lpstr>
      <vt:lpstr>Types of Networks 1: Personal Area Networks (PAN) 2: Local Area Networks (LAN) 3: Metropolitan Area Networks (MAN) 4: Wide Area Networks (WAN) 5: Ad-Hoc Network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Uses of Computer Networks</vt:lpstr>
      <vt:lpstr>PowerPoint Presentation</vt:lpstr>
      <vt:lpstr>PowerPoint Presentation</vt:lpstr>
      <vt:lpstr>PowerPoint Presentation</vt:lpstr>
      <vt:lpstr>PowerPoint Presentation</vt:lpstr>
      <vt:lpstr>PowerPoint Presentation</vt:lpstr>
      <vt:lpstr>Network Topologies: 1. Bus Topology 2. Star Topology 3. Extended star or Tree Topology 4. Ring Topology 5. Mesh Topology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Transmission Media’s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Networking Devices</vt:lpstr>
      <vt:lpstr>PowerPoint Presentation</vt:lpstr>
      <vt:lpstr>PowerPoint Presentation</vt:lpstr>
      <vt:lpstr>PowerPoint Presentation</vt:lpstr>
      <vt:lpstr>PowerPoint Presentation</vt:lpstr>
      <vt:lpstr>PowerPoint Presentation</vt:lpstr>
      <vt:lpstr>OSI (Open Systems Interconnection ) Reference Model  and  TCP/IP Model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Ethernet Standards  (Only for self study Student)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SHAMLA MANTRI</cp:lastModifiedBy>
  <cp:revision>395</cp:revision>
  <dcterms:modified xsi:type="dcterms:W3CDTF">2024-02-01T08:00:52Z</dcterms:modified>
</cp:coreProperties>
</file>